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1" r:id="rId2"/>
    <p:sldId id="484" r:id="rId3"/>
    <p:sldId id="482" r:id="rId4"/>
    <p:sldId id="498" r:id="rId5"/>
    <p:sldId id="504" r:id="rId6"/>
    <p:sldId id="483" r:id="rId7"/>
    <p:sldId id="499" r:id="rId8"/>
    <p:sldId id="485" r:id="rId9"/>
    <p:sldId id="495" r:id="rId10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4"/>
            <p14:sldId id="483"/>
            <p14:sldId id="499"/>
            <p14:sldId id="485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660066"/>
    <a:srgbClr val="CC00CC"/>
    <a:srgbClr val="FF00FF"/>
    <a:srgbClr val="FF66FF"/>
    <a:srgbClr val="FF99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70" d="100"/>
          <a:sy n="70" d="100"/>
        </p:scale>
        <p:origin x="60" y="378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6178;&#38291;&#21306;&#20998;&#65310;_20250917_18084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6178;&#38291;&#21306;&#20998;&#65310;_20250917_18084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2.1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2.1</c:v>
                </c:pt>
                <c:pt idx="4">
                  <c:v>2.2000000000000002</c:v>
                </c:pt>
                <c:pt idx="5">
                  <c:v>2.1</c:v>
                </c:pt>
                <c:pt idx="6">
                  <c:v>2.2000000000000002</c:v>
                </c:pt>
                <c:pt idx="7">
                  <c:v>2</c:v>
                </c:pt>
                <c:pt idx="8">
                  <c:v>2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0.6</c:v>
                </c:pt>
                <c:pt idx="4">
                  <c:v>0.7</c:v>
                </c:pt>
                <c:pt idx="5">
                  <c:v>0.6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0.7</c:v>
                </c:pt>
                <c:pt idx="10">
                  <c:v>0.8</c:v>
                </c:pt>
                <c:pt idx="1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0.9</c:v>
                </c:pt>
                <c:pt idx="4">
                  <c:v>1</c:v>
                </c:pt>
                <c:pt idx="5">
                  <c:v>0.9</c:v>
                </c:pt>
                <c:pt idx="6">
                  <c:v>0.9</c:v>
                </c:pt>
                <c:pt idx="7">
                  <c:v>0.8</c:v>
                </c:pt>
                <c:pt idx="8">
                  <c:v>0.9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0.5</c:v>
                </c:pt>
                <c:pt idx="1">
                  <c:v>0.5</c:v>
                </c:pt>
                <c:pt idx="2">
                  <c:v>0.4</c:v>
                </c:pt>
                <c:pt idx="3">
                  <c:v>0.5</c:v>
                </c:pt>
                <c:pt idx="4">
                  <c:v>0.5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43664"/>
        <c:axId val="2025939856"/>
      </c:lineChart>
      <c:catAx>
        <c:axId val="2025943664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3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39856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3664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41.8</c:v>
                </c:pt>
                <c:pt idx="1">
                  <c:v>17.5</c:v>
                </c:pt>
                <c:pt idx="2">
                  <c:v>9.3000000000000007</c:v>
                </c:pt>
                <c:pt idx="3">
                  <c:v>13.4</c:v>
                </c:pt>
                <c:pt idx="4">
                  <c:v>0.5</c:v>
                </c:pt>
                <c:pt idx="5">
                  <c:v>5.3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-1.0613439636963077E-2"/>
                  <c:y val="-2.1807340011881976E-7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41.8</c:v>
                </c:pt>
                <c:pt idx="1">
                  <c:v>17.5</c:v>
                </c:pt>
                <c:pt idx="2">
                  <c:v>9.3000000000000007</c:v>
                </c:pt>
                <c:pt idx="3">
                  <c:v>13.4</c:v>
                </c:pt>
                <c:pt idx="4">
                  <c:v>0.5</c:v>
                </c:pt>
                <c:pt idx="5">
                  <c:v>5.3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09:00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E-4636-BEFE-2408159920CC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E-4636-BEFE-2408159920CC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E-4636-BEFE-2408159920CC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E-4636-BEFE-2408159920CC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5E-4636-BEFE-2408159920CC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5E-4636-BEFE-2408159920CC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5E-4636-BEFE-2408159920CC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5E-4636-BEFE-2408159920CC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95E-4636-BEFE-2408159920CC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95E-4636-BEFE-2408159920CC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95E-4636-BEFE-2408159920CC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95E-4636-BEFE-2408159920CC}"/>
              </c:ext>
            </c:extLst>
          </c:dPt>
          <c:cat>
            <c:strRef>
              <c:f>Sheet1!$B$3:$M$3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Sheet1!$B$4:$M$4</c:f>
              <c:numCache>
                <c:formatCode>0.0;\-0.0;"*"</c:formatCode>
                <c:ptCount val="12"/>
                <c:pt idx="0">
                  <c:v>0.3</c:v>
                </c:pt>
                <c:pt idx="1">
                  <c:v>7.2</c:v>
                </c:pt>
                <c:pt idx="2">
                  <c:v>7.7</c:v>
                </c:pt>
                <c:pt idx="3">
                  <c:v>14.6</c:v>
                </c:pt>
                <c:pt idx="4">
                  <c:v>14.4</c:v>
                </c:pt>
                <c:pt idx="5">
                  <c:v>11.2</c:v>
                </c:pt>
                <c:pt idx="6">
                  <c:v>0.3</c:v>
                </c:pt>
                <c:pt idx="7">
                  <c:v>1.5</c:v>
                </c:pt>
                <c:pt idx="8">
                  <c:v>13.5</c:v>
                </c:pt>
                <c:pt idx="9">
                  <c:v>8.6</c:v>
                </c:pt>
                <c:pt idx="10">
                  <c:v>10</c:v>
                </c:pt>
                <c:pt idx="11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95E-4636-BEFE-2408159920CC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10:00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C95E-4636-BEFE-240815992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C95E-4636-BEFE-240815992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C95E-4636-BEFE-240815992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C95E-4636-BEFE-240815992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C95E-4636-BEFE-240815992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C95E-4636-BEFE-2408159920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C95E-4636-BEFE-2408159920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C95E-4636-BEFE-2408159920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C95E-4636-BEFE-2408159920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C95E-4636-BEFE-2408159920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C95E-4636-BEFE-2408159920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C95E-4636-BEFE-2408159920CC}"/>
              </c:ext>
            </c:extLst>
          </c:dPt>
          <c:cat>
            <c:strRef>
              <c:f>Sheet1!$B$3:$M$3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Sheet1!$B$5:$M$5</c:f>
              <c:numCache>
                <c:formatCode>0.0;\-0.0;"*"</c:formatCode>
                <c:ptCount val="12"/>
                <c:pt idx="0">
                  <c:v>0.2</c:v>
                </c:pt>
                <c:pt idx="1">
                  <c:v>7.4</c:v>
                </c:pt>
                <c:pt idx="2">
                  <c:v>6.6</c:v>
                </c:pt>
                <c:pt idx="3">
                  <c:v>17.3</c:v>
                </c:pt>
                <c:pt idx="4">
                  <c:v>17.100000000000001</c:v>
                </c:pt>
                <c:pt idx="5">
                  <c:v>7.9</c:v>
                </c:pt>
                <c:pt idx="6">
                  <c:v>0.4</c:v>
                </c:pt>
                <c:pt idx="7">
                  <c:v>0.9</c:v>
                </c:pt>
                <c:pt idx="8">
                  <c:v>13.5</c:v>
                </c:pt>
                <c:pt idx="9">
                  <c:v>8</c:v>
                </c:pt>
                <c:pt idx="10">
                  <c:v>10.3</c:v>
                </c:pt>
                <c:pt idx="11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C95E-4636-BEFE-2408159920CC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11:00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C95E-4636-BEFE-240815992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C95E-4636-BEFE-240815992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C95E-4636-BEFE-240815992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C95E-4636-BEFE-240815992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C95E-4636-BEFE-240815992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C95E-4636-BEFE-2408159920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C95E-4636-BEFE-2408159920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C95E-4636-BEFE-2408159920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C95E-4636-BEFE-2408159920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C95E-4636-BEFE-2408159920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C95E-4636-BEFE-2408159920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C95E-4636-BEFE-2408159920CC}"/>
              </c:ext>
            </c:extLst>
          </c:dPt>
          <c:cat>
            <c:strRef>
              <c:f>Sheet1!$B$3:$M$3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Sheet1!$B$6:$M$6</c:f>
              <c:numCache>
                <c:formatCode>0.0;\-0.0;"*"</c:formatCode>
                <c:ptCount val="12"/>
                <c:pt idx="0">
                  <c:v>0.2</c:v>
                </c:pt>
                <c:pt idx="1">
                  <c:v>8.8000000000000007</c:v>
                </c:pt>
                <c:pt idx="2">
                  <c:v>5.6</c:v>
                </c:pt>
                <c:pt idx="3">
                  <c:v>16.100000000000001</c:v>
                </c:pt>
                <c:pt idx="4">
                  <c:v>17.100000000000001</c:v>
                </c:pt>
                <c:pt idx="5">
                  <c:v>8.1999999999999993</c:v>
                </c:pt>
                <c:pt idx="6">
                  <c:v>0.1</c:v>
                </c:pt>
                <c:pt idx="7">
                  <c:v>0.6</c:v>
                </c:pt>
                <c:pt idx="8">
                  <c:v>11.2</c:v>
                </c:pt>
                <c:pt idx="9">
                  <c:v>8.3000000000000007</c:v>
                </c:pt>
                <c:pt idx="10">
                  <c:v>14.4</c:v>
                </c:pt>
                <c:pt idx="1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C95E-4636-BEFE-240815992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C0-4B20-891E-3E984A9A8E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C0-4B20-891E-3E984A9A8E8A}"/>
              </c:ext>
            </c:extLst>
          </c:dPt>
          <c:cat>
            <c:strRef>
              <c:f>Sheet2!$H$11:$I$11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Sheet2!$H$12:$I$12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0-4B20-891E-3E984A9A8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9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10" y="245225"/>
            <a:ext cx="3420000" cy="213483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ＢＲＵＮＣＨ ＳＴＹＬＥ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9" y="2708920"/>
            <a:ext cx="2516018" cy="157055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BRUNCH TIME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の新しいスタイルのラジオプログラム！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ニュース、スポーツ、ファッション、カルチャーなど、ランチタイムに人に話したくなるような「ネタ」をお届け。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鋭い感性を持つ「永田レイナ」がリスナーと一緒に繋がりながら、掘り下げていきます！</a:t>
            </a:r>
          </a:p>
          <a:p>
            <a:r>
              <a:rPr lang="en-US" altLang="ja-JP" sz="1400" dirty="0">
                <a:latin typeface="+mn-ea"/>
                <a:ea typeface="+mn-ea"/>
              </a:rPr>
              <a:t>BRUNCH TIME</a:t>
            </a:r>
            <a:r>
              <a:rPr lang="ja-JP" altLang="en-US" sz="1400" dirty="0">
                <a:latin typeface="+mn-ea"/>
                <a:ea typeface="+mn-ea"/>
              </a:rPr>
              <a:t>の新しいスタイルのラジオプログラム！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ＢＲＵＮＣＨ ＳＴＹＬＥ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毎週月曜日～木曜日　９：００～１２：００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永田レイナ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20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会社員・主婦・商工自営業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zip_brunch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24,000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白い壁の前に立っている女性&#10;&#10;自動的に生成された説明">
            <a:extLst>
              <a:ext uri="{FF2B5EF4-FFF2-40B4-BE49-F238E27FC236}">
                <a16:creationId xmlns:a16="http://schemas.microsoft.com/office/drawing/2014/main" id="{4D4AE4D3-3A49-6D8B-7213-F41B0207F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96" y="1628800"/>
            <a:ext cx="2948710" cy="221204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永田レイナ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REINA NAGATA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83540"/>
              </p:ext>
            </p:extLst>
          </p:nvPr>
        </p:nvGraphicFramePr>
        <p:xfrm>
          <a:off x="347112" y="1631080"/>
          <a:ext cx="5827622" cy="4823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1992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埼玉県さいたま市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ソフトボール・草野球・アニメ全般・映画・旅行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料理、雰囲気で描く絵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年から、モデル、タレントとしてキャリアをスタート。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月に「第４回アパマンショップキャンペーンガール」グランプリ受賞。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年「ミス・アース・ジャパン グランプリ」受賞し、環境省 官民連携啓発プロジェクト 「ウォータープロジェクト」のプロジェクトサポーターとして活動。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TOKYO GIRLS COLLECTION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」出演。 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TOKYO GIRLS RUN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」参加。その他、テレビ、イベントなどに多数出演。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月「月刊ナガタレイナ」の個展を初開催。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月に「月刊ナガタレイナ」プロジェクトチームを「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ANTI-R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」へと改名。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2016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2018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2022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月～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BEATNIK JUNCTION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BRUNCH STYLE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aniBuzz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  <a:b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</a:b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CRASH HOUSE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」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Kan_Arato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12.964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reina_nagata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4.6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　＜ナビゲーター・プロフィール＞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　＜</a:t>
            </a:r>
            <a:r>
              <a:rPr lang="ja-JP" altLang="en-US" sz="2000" b="1" dirty="0">
                <a:latin typeface="+mn-lt"/>
                <a:ea typeface="+mj-ea"/>
              </a:rPr>
              <a:t>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40052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BRUNCH STYLE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＞ターゲット聴取シェア</a:t>
            </a:r>
            <a:r>
              <a:rPr lang="en-US" altLang="ja-JP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86593" y="1592181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653445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0187020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４１．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8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BRUNCH STYLE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89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671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BRUNCH STYLE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8.9%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89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71BE-1F80-C258-DD09-3F5A231B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56B0BF8E-BF6B-82C1-F5CF-DFA69ED3F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2EBF5F-BC96-7A9F-1F1C-C52374175384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6E2D282C-1940-F01C-820B-2FF207B415FB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8B11E1FA-26B1-1540-C7E3-EC948D071719}"/>
              </a:ext>
            </a:extLst>
          </p:cNvPr>
          <p:cNvGraphicFramePr>
            <a:graphicFrameLocks noGrp="1"/>
          </p:cNvGraphicFramePr>
          <p:nvPr/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31859A-C255-A780-A27F-CAC0D8CC543F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A946D84D-10D8-4DF1-5B83-F7C0270E9488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954A7F6D-6E4D-EE5E-1AEE-FC7A04A8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BRUNCH STYLE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5.6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4.4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51214E-0137-7058-D4E6-806014360A34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90EFFDE-DF62-DB55-94BA-4F9EEE9E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-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木）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9:00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12:00</a:t>
            </a:r>
            <a:r>
              <a:rPr lang="ja-JP" altLang="en-US" sz="1600" u="sng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AE801FE1-F07E-207F-4206-19B8F63C55C9}"/>
              </a:ext>
            </a:extLst>
          </p:cNvPr>
          <p:cNvGraphicFramePr>
            <a:graphicFrameLocks/>
          </p:cNvGraphicFramePr>
          <p:nvPr/>
        </p:nvGraphicFramePr>
        <p:xfrm>
          <a:off x="5004082" y="2065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7FF2269C-678B-274E-2C7B-357B57AF5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766047"/>
              </p:ext>
            </p:extLst>
          </p:nvPr>
        </p:nvGraphicFramePr>
        <p:xfrm>
          <a:off x="373530" y="2156623"/>
          <a:ext cx="4534628" cy="278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84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453499"/>
            <a:ext cx="2463139" cy="221720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zip_brunch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24,000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2" y="3874785"/>
            <a:ext cx="1970179" cy="254842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776" y="1468023"/>
            <a:ext cx="1944216" cy="279056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784" y="4373722"/>
            <a:ext cx="2095868" cy="222838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141" y="1468023"/>
            <a:ext cx="2462506" cy="212582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209" y="3656753"/>
            <a:ext cx="2076370" cy="302419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2647" y="1468023"/>
            <a:ext cx="2229603" cy="190349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2127" y="3540120"/>
            <a:ext cx="1780603" cy="30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BRUNCH STYLE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1438480"/>
            <a:ext cx="8628005" cy="72310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0" y="3210093"/>
            <a:ext cx="8594647" cy="73598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71" y="2326083"/>
            <a:ext cx="8622746" cy="7376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6" y="4066262"/>
            <a:ext cx="8562453" cy="7449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39" y="5828162"/>
            <a:ext cx="8594647" cy="7284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95" y="4931365"/>
            <a:ext cx="8602591" cy="7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640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　</a:t>
            </a:r>
            <a:r>
              <a:rPr lang="en-US" altLang="ja-JP" sz="1400" b="1" dirty="0">
                <a:latin typeface="+mn-lt"/>
                <a:ea typeface="+mj-ea"/>
              </a:rPr>
              <a:t>2025</a:t>
            </a:r>
            <a:r>
              <a:rPr lang="ja-JP" altLang="en-US" sz="1400" b="1" dirty="0">
                <a:latin typeface="+mn-lt"/>
                <a:ea typeface="+mj-ea"/>
              </a:rPr>
              <a:t>年</a:t>
            </a:r>
            <a:r>
              <a:rPr lang="en-US" altLang="ja-JP" sz="1400" b="1" dirty="0">
                <a:latin typeface="+mn-lt"/>
                <a:ea typeface="+mj-ea"/>
              </a:rPr>
              <a:t>10</a:t>
            </a:r>
            <a:r>
              <a:rPr lang="ja-JP" altLang="en-US" sz="1400" b="1" dirty="0">
                <a:latin typeface="+mn-lt"/>
                <a:ea typeface="+mj-ea"/>
              </a:rPr>
              <a:t>月現在　　　</a:t>
            </a:r>
            <a:endParaRPr lang="ja-JP" altLang="en-US" sz="2000" b="1" dirty="0">
              <a:latin typeface="+mn-lt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17709"/>
              </p:ext>
            </p:extLst>
          </p:nvPr>
        </p:nvGraphicFramePr>
        <p:xfrm>
          <a:off x="920552" y="1268760"/>
          <a:ext cx="7776864" cy="4153810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22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86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31985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977691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8551246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9:26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RADIO SHOPPING</a:t>
                      </a:r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9:35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9:45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（木）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GOOD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HARVEST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10:10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（火）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DRIVING 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GO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GO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分番組）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HEADLINE NEWS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10:46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（月</a:t>
                      </a:r>
                      <a:r>
                        <a:rPr lang="en-US" altLang="ja-JP" sz="1100" u="none" strike="noStrike" dirty="0">
                          <a:effectLst/>
                        </a:rPr>
                        <a:t>〜</a:t>
                      </a:r>
                      <a:r>
                        <a:rPr lang="ja-JP" altLang="en-US" sz="1100" u="none" strike="noStrike" dirty="0">
                          <a:effectLst/>
                        </a:rPr>
                        <a:t>木）</a:t>
                      </a:r>
                      <a:r>
                        <a:rPr lang="en-US" altLang="ja-JP" sz="1100" u="none" strike="noStrike" dirty="0">
                          <a:effectLst/>
                        </a:rPr>
                        <a:t>FAMILY</a:t>
                      </a:r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</a:rPr>
                        <a:t>TALKING</a:t>
                      </a:r>
                      <a:r>
                        <a:rPr lang="ja-JP" altLang="en-US" sz="1100" u="none" strike="noStrike" dirty="0">
                          <a:effectLst/>
                        </a:rPr>
                        <a:t>（</a:t>
                      </a:r>
                      <a:r>
                        <a:rPr lang="en-US" altLang="ja-JP" sz="1100" u="none" strike="noStrike" dirty="0">
                          <a:effectLst/>
                        </a:rPr>
                        <a:t>10</a:t>
                      </a:r>
                      <a:r>
                        <a:rPr lang="ja-JP" altLang="en-US" sz="1100" u="none" strike="noStrike" dirty="0">
                          <a:effectLst/>
                        </a:rPr>
                        <a:t>番組）</a:t>
                      </a:r>
                      <a:endParaRPr lang="en-US" altLang="ja-JP" sz="1100" u="none" strike="noStrike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～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877542"/>
                  </a:ext>
                </a:extLst>
              </a:tr>
              <a:tr h="26422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038918"/>
                  </a:ext>
                </a:extLst>
              </a:tr>
            </a:tbl>
          </a:graphicData>
        </a:graphic>
      </p:graphicFrame>
      <p:sp>
        <p:nvSpPr>
          <p:cNvPr id="3" name="Text Box 1797">
            <a:extLst>
              <a:ext uri="{FF2B5EF4-FFF2-40B4-BE49-F238E27FC236}">
                <a16:creationId xmlns:a16="http://schemas.microsoft.com/office/drawing/2014/main" id="{84C32610-0FA5-6B3B-E9E1-F9CE18AF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51" y="5877272"/>
            <a:ext cx="788487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50" dirty="0">
                <a:latin typeface="+mn-ea"/>
                <a:ea typeface="+mn-ea"/>
              </a:rPr>
              <a:t>※</a:t>
            </a:r>
            <a:r>
              <a:rPr lang="ja-JP" altLang="en-US" sz="1050" dirty="0">
                <a:latin typeface="+mn-ea"/>
                <a:ea typeface="+mn-ea"/>
              </a:rPr>
              <a:t>特別番組などのため、放送時刻変更または放送休止になる場合があります。　　　　　　 </a:t>
            </a:r>
          </a:p>
        </p:txBody>
      </p:sp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ＢＲＵＮＣＨ ＳＴＹＬＥ</a:t>
            </a:r>
            <a:r>
              <a:rPr lang="ja-JP" altLang="en-US" sz="2000" b="1" dirty="0">
                <a:latin typeface="+mn-lt"/>
                <a:ea typeface="+mj-ea"/>
              </a:rPr>
              <a:t>　＜オリジナル番組ご提供企画＞　</a:t>
            </a:r>
            <a:r>
              <a:rPr lang="en-US" altLang="ja-JP" sz="1200" b="1" dirty="0">
                <a:latin typeface="+mn-lt"/>
                <a:ea typeface="+mj-ea"/>
              </a:rPr>
              <a:t>2025</a:t>
            </a:r>
            <a:r>
              <a:rPr lang="ja-JP" altLang="en-US" sz="1200" b="1" dirty="0">
                <a:latin typeface="+mn-lt"/>
                <a:ea typeface="+mj-ea"/>
              </a:rPr>
              <a:t>年</a:t>
            </a:r>
            <a:r>
              <a:rPr lang="en-US" altLang="ja-JP" sz="1200" b="1" dirty="0">
                <a:latin typeface="+mn-lt"/>
                <a:ea typeface="+mj-ea"/>
              </a:rPr>
              <a:t>10</a:t>
            </a:r>
            <a:r>
              <a:rPr lang="ja-JP" altLang="en-US" sz="1200" b="1" dirty="0">
                <a:latin typeface="+mn-lt"/>
                <a:ea typeface="+mj-ea"/>
              </a:rPr>
              <a:t>月現在</a:t>
            </a:r>
            <a:endParaRPr lang="ja-JP" altLang="en-US" sz="2000" b="1" dirty="0">
              <a:latin typeface="+mn-lt"/>
              <a:ea typeface="+mj-ea"/>
            </a:endParaRPr>
          </a:p>
        </p:txBody>
      </p:sp>
      <p:sp>
        <p:nvSpPr>
          <p:cNvPr id="9" name="Text Box 1797">
            <a:extLst>
              <a:ext uri="{FF2B5EF4-FFF2-40B4-BE49-F238E27FC236}">
                <a16:creationId xmlns:a16="http://schemas.microsoft.com/office/drawing/2014/main" id="{DF79B7BE-595A-4207-91E2-9393AFB2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6" y="5858688"/>
            <a:ext cx="94330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番組内容につきましては、具体化に伴い</a:t>
            </a:r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ZIP-FM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からご提案させていただきます</a:t>
            </a:r>
            <a:endParaRPr lang="en-US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上記の制作費は、目安の金額です。番組内容の具体化にともない、あらためてお見積りいたします。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※30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分以上の番組のご提供については、別途ご相談ください。</a:t>
            </a:r>
          </a:p>
          <a:p>
            <a:pPr eaLnBrk="1" hangingPunct="1"/>
            <a:r>
              <a:rPr lang="en-US" altLang="ja-JP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※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特別番組などのため、放送時刻変更または放送休止になる場合があります。　　　　　　 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433C3A0-6DAE-4166-A956-C9AA7D70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80070"/>
              </p:ext>
            </p:extLst>
          </p:nvPr>
        </p:nvGraphicFramePr>
        <p:xfrm>
          <a:off x="297632" y="1200466"/>
          <a:ext cx="9109014" cy="4631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1680176219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713">
                  <a:extLst>
                    <a:ext uri="{9D8B030D-6E8A-4147-A177-3AD203B41FA5}">
                      <a16:colId xmlns:a16="http://schemas.microsoft.com/office/drawing/2014/main" val="4152128472"/>
                    </a:ext>
                  </a:extLst>
                </a:gridCol>
              </a:tblGrid>
              <a:tr h="2441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番組尺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kumimoji="1" lang="ja-JP" altLang="en-US" sz="1400" dirty="0">
                          <a:solidFill>
                            <a:schemeClr val="bg1"/>
                          </a:solidFill>
                        </a:rPr>
                        <a:t>分枠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月・火・水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9:40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9:45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月・水・木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10:00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～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10:05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10:00〜10:10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基本フォーマット</a:t>
                      </a:r>
                    </a:p>
                  </a:txBody>
                  <a:tcPr marL="74295" marR="74295" marT="37148" marB="371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タイトル＋後提供クレジット</a:t>
                      </a:r>
                    </a:p>
                    <a:p>
                      <a:pPr algn="ctr"/>
                      <a:endParaRPr kumimoji="1" lang="ja-JP" altLang="en-US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30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13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提供者社名入りタイトル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＋前提供クレジット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＜前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本編　（約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18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分）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＜後</a:t>
                      </a:r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 60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秒＞</a:t>
                      </a:r>
                    </a:p>
                    <a:p>
                      <a:pPr algn="ctr"/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提供社名入りタイトル</a:t>
                      </a:r>
                    </a:p>
                    <a:p>
                      <a:pPr algn="ctr"/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＋後提供クレジット</a:t>
                      </a: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CM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90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120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秒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10769"/>
                  </a:ext>
                </a:extLst>
              </a:tr>
              <a:tr h="1368369"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★ご提供料金★</a:t>
                      </a:r>
                    </a:p>
                    <a:p>
                      <a:pPr algn="ctr"/>
                      <a:endParaRPr kumimoji="1" lang="en-US" altLang="ja-JP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（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：電波料</a:t>
                      </a:r>
                      <a:r>
                        <a:rPr kumimoji="1" lang="en-US" altLang="zh-TW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/P:</a:t>
                      </a:r>
                      <a:r>
                        <a:rPr kumimoji="1" lang="zh-TW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制作費</a:t>
                      </a:r>
                      <a:r>
                        <a:rPr kumimoji="1" lang="ja-JP" altLang="en-US" sz="105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zh-TW" altLang="en-US" sz="105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消費税別途</a:t>
                      </a:r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●月</a:t>
                      </a:r>
                      <a:r>
                        <a:rPr kumimoji="1" lang="ja-JP" altLang="en-US" sz="1100" u="sng" dirty="0" err="1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ー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木ベルト（週</a:t>
                      </a:r>
                      <a:r>
                        <a:rPr kumimoji="1" lang="en-US" altLang="ja-JP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</a:t>
                      </a:r>
                      <a:r>
                        <a:rPr kumimoji="1" lang="ja-JP" altLang="en-US" sz="1100" u="sng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回）</a:t>
                      </a:r>
                      <a:endParaRPr kumimoji="1" lang="en-US" altLang="ja-JP" sz="1100" u="sng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＜月額＞ </a:t>
                      </a:r>
                      <a:r>
                        <a:rPr kumimoji="1" lang="en-US" altLang="ja-JP" sz="14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\2,000,000</a:t>
                      </a:r>
                    </a:p>
                    <a:p>
                      <a:pPr algn="l"/>
                      <a:r>
                        <a:rPr kumimoji="1" lang="ja-JP" altLang="en-US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　（</a:t>
                      </a:r>
                      <a:r>
                        <a:rPr kumimoji="1" lang="en-US" altLang="ja-JP" sz="1000" b="0" u="none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W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\1,200,000/P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：</a:t>
                      </a:r>
                      <a:r>
                        <a:rPr kumimoji="1" lang="en-US" altLang="ja-JP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\800,000</a:t>
                      </a:r>
                      <a:r>
                        <a:rPr kumimoji="1" lang="ja-JP" altLang="en-US" sz="1000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）</a:t>
                      </a:r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l"/>
                      <a:endParaRPr kumimoji="1" lang="en-US" altLang="ja-JP" sz="10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\3,400,000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\550,000P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\2,800,000/P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\1,050,000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\700,000P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\350,000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●月</a:t>
                      </a:r>
                      <a:r>
                        <a:rPr kumimoji="1" lang="ja-JP" altLang="en-US" sz="1100" b="0" i="0" u="sng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ー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木ベルト（週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回）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\4,800,000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\3,200,000/P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\1,600,000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●週</a:t>
                      </a:r>
                      <a:r>
                        <a:rPr kumimoji="1" lang="en-US" altLang="ja-JP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回　</a:t>
                      </a:r>
                      <a:endParaRPr kumimoji="1" lang="en-US" altLang="ja-JP" sz="11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＜月額＞ 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\1,200,000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　（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W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\800,000P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\400,000</a:t>
                      </a: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）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74295" marR="74295" marT="37148" marB="371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7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8572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47824</TotalTime>
  <Words>1271</Words>
  <Application>Microsoft Office PowerPoint</Application>
  <PresentationFormat>A4 210 x 297 mm</PresentationFormat>
  <Paragraphs>279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ZIP-FM</cp:lastModifiedBy>
  <cp:revision>2551</cp:revision>
  <cp:lastPrinted>2022-02-09T08:53:13Z</cp:lastPrinted>
  <dcterms:created xsi:type="dcterms:W3CDTF">2002-09-26T02:44:22Z</dcterms:created>
  <dcterms:modified xsi:type="dcterms:W3CDTF">2025-12-02T04:10:35Z</dcterms:modified>
  <cp:contentStatus/>
</cp:coreProperties>
</file>