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drawings/drawing1.xml" ContentType="application/vnd.openxmlformats-officedocument.drawingml.chartshapes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461" r:id="rId2"/>
    <p:sldId id="484" r:id="rId3"/>
    <p:sldId id="482" r:id="rId4"/>
    <p:sldId id="498" r:id="rId5"/>
    <p:sldId id="504" r:id="rId6"/>
    <p:sldId id="483" r:id="rId7"/>
    <p:sldId id="499" r:id="rId8"/>
    <p:sldId id="485" r:id="rId9"/>
  </p:sldIdLst>
  <p:sldSz cx="9906000" cy="6858000" type="A4"/>
  <p:notesSz cx="9866313" cy="6735763"/>
  <p:defaultTextStyle>
    <a:defPPr>
      <a:defRPr lang="ja-JP"/>
    </a:defPPr>
    <a:lvl1pPr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既定のセクション" id="{AEBAB5F9-3ECE-49B3-BB35-F73CC38A1EAB}">
          <p14:sldIdLst>
            <p14:sldId id="461"/>
            <p14:sldId id="484"/>
            <p14:sldId id="482"/>
            <p14:sldId id="498"/>
            <p14:sldId id="504"/>
            <p14:sldId id="483"/>
            <p14:sldId id="499"/>
            <p14:sldId id="48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orient="horz" pos="4319">
          <p15:clr>
            <a:srgbClr val="A4A3A4"/>
          </p15:clr>
        </p15:guide>
        <p15:guide id="3" pos="312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21" userDrawn="1">
          <p15:clr>
            <a:srgbClr val="A4A3A4"/>
          </p15:clr>
        </p15:guide>
        <p15:guide id="2" pos="3107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0070C0"/>
    <a:srgbClr val="660066"/>
    <a:srgbClr val="CC00CC"/>
    <a:srgbClr val="FF00FF"/>
    <a:srgbClr val="FF66FF"/>
    <a:srgbClr val="FF99FF"/>
    <a:srgbClr val="FFCCFF"/>
    <a:srgbClr val="333399"/>
    <a:srgbClr val="00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スタイルなし、表のグリッド線なし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DA37D80-6434-44D0-A028-1B22A696006F}" styleName="淡色スタイル 3 - アクセント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16DA210-FB5B-4158-B5E0-FEB733F419BA}" styleName="スタイル (淡色)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DF18680-E054-41AD-8BC1-D1AEF772440D}" styleName="中間スタイル 2 - アクセント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9C7853C-536D-4A76-A0AE-DD22124D55A5}" styleName="テーマ スタイル 1 - アクセント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9D7B26C5-4107-4FEC-AEDC-1716B250A1EF}" styleName="スタイル (淡色)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280" autoAdjust="0"/>
  </p:normalViewPr>
  <p:slideViewPr>
    <p:cSldViewPr>
      <p:cViewPr varScale="1">
        <p:scale>
          <a:sx n="99" d="100"/>
          <a:sy n="99" d="100"/>
        </p:scale>
        <p:origin x="630" y="96"/>
      </p:cViewPr>
      <p:guideLst>
        <p:guide orient="horz" pos="2160"/>
        <p:guide orient="horz" pos="4319"/>
        <p:guide pos="312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notesViewPr>
    <p:cSldViewPr>
      <p:cViewPr varScale="1">
        <p:scale>
          <a:sx n="91" d="100"/>
          <a:sy n="91" d="100"/>
        </p:scale>
        <p:origin x="1738" y="62"/>
      </p:cViewPr>
      <p:guideLst>
        <p:guide orient="horz" pos="2121"/>
        <p:guide pos="3107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m.kitani\Downloads\&#20870;&#12464;&#12521;&#12501;_&#26178;&#38291;&#21306;&#20998;&#38598;&#35336;&#65308;&#29305;&#24615;&#215;&#26178;&#38291;&#21306;&#20998;&#65310;_20260206_162802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m.kitani\Downloads\&#20870;&#12464;&#12521;&#12501;_&#26178;&#38291;&#21306;&#20998;&#38598;&#35336;&#65308;&#29305;&#24615;&#215;&#26178;&#38291;&#21306;&#20998;&#65310;_20260206_162802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5515445184736508E-2"/>
          <c:y val="5.8968133425296165E-2"/>
          <c:w val="0.79485593977444735"/>
          <c:h val="0.89026063100137176"/>
        </c:manualLayout>
      </c:layout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 w="25352">
          <a:noFill/>
        </a:ln>
      </c:spPr>
    </c:plotArea>
    <c:plotVisOnly val="1"/>
    <c:dispBlanksAs val="zero"/>
    <c:showDLblsOverMax val="0"/>
  </c:chart>
  <c:spPr>
    <a:noFill/>
    <a:ln>
      <a:noFill/>
    </a:ln>
  </c:spPr>
  <c:txPr>
    <a:bodyPr/>
    <a:lstStyle/>
    <a:p>
      <a:pPr>
        <a:defRPr sz="2495" b="1" i="0" u="none" strike="noStrike" baseline="0">
          <a:solidFill>
            <a:schemeClr val="tx1"/>
          </a:solidFill>
          <a:latin typeface="MS UI Gothic"/>
          <a:ea typeface="MS UI Gothic"/>
          <a:cs typeface="MS UI Gothic"/>
        </a:defRPr>
      </a:pPr>
      <a:endParaRPr lang="ja-JP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261433484152369E-2"/>
          <c:y val="3.6242967074733227E-2"/>
          <c:w val="0.931258972373186"/>
          <c:h val="0.90206192008814168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ＺＩＰ－ＦＭ</c:v>
                </c:pt>
              </c:strCache>
            </c:strRef>
          </c:tx>
          <c:spPr>
            <a:ln w="38100">
              <a:solidFill>
                <a:srgbClr val="FF0000"/>
              </a:solidFill>
              <a:prstDash val="solid"/>
            </a:ln>
            <a:effectLst/>
          </c:spPr>
          <c:marker>
            <c:symbol val="none"/>
          </c:marker>
          <c:cat>
            <c:strRef>
              <c:f>Sheet1!$A$2:$A$13</c:f>
              <c:strCache>
                <c:ptCount val="12"/>
                <c:pt idx="0">
                  <c:v>09:00</c:v>
                </c:pt>
                <c:pt idx="1">
                  <c:v>09:15</c:v>
                </c:pt>
                <c:pt idx="2">
                  <c:v>09:30</c:v>
                </c:pt>
                <c:pt idx="3">
                  <c:v>09:45</c:v>
                </c:pt>
                <c:pt idx="4">
                  <c:v>10:00</c:v>
                </c:pt>
                <c:pt idx="5">
                  <c:v>10:15</c:v>
                </c:pt>
                <c:pt idx="6">
                  <c:v>10:30</c:v>
                </c:pt>
                <c:pt idx="7">
                  <c:v>10:45</c:v>
                </c:pt>
                <c:pt idx="8">
                  <c:v>11:00</c:v>
                </c:pt>
                <c:pt idx="9">
                  <c:v>11:15</c:v>
                </c:pt>
                <c:pt idx="10">
                  <c:v>11:30</c:v>
                </c:pt>
                <c:pt idx="11">
                  <c:v>11:45</c:v>
                </c:pt>
              </c:strCache>
            </c:strRef>
          </c:cat>
          <c:val>
            <c:numRef>
              <c:f>Sheet1!$B$2:$B$13</c:f>
              <c:numCache>
                <c:formatCode>0.0;\-0.0;"*"</c:formatCode>
                <c:ptCount val="12"/>
                <c:pt idx="0">
                  <c:v>2</c:v>
                </c:pt>
                <c:pt idx="1">
                  <c:v>2</c:v>
                </c:pt>
                <c:pt idx="2">
                  <c:v>1.9</c:v>
                </c:pt>
                <c:pt idx="3">
                  <c:v>1.8</c:v>
                </c:pt>
                <c:pt idx="4">
                  <c:v>2.1</c:v>
                </c:pt>
                <c:pt idx="5">
                  <c:v>2</c:v>
                </c:pt>
                <c:pt idx="6">
                  <c:v>1.9</c:v>
                </c:pt>
                <c:pt idx="7">
                  <c:v>1.9</c:v>
                </c:pt>
                <c:pt idx="8">
                  <c:v>2</c:v>
                </c:pt>
                <c:pt idx="9">
                  <c:v>2.1</c:v>
                </c:pt>
                <c:pt idx="10">
                  <c:v>1.8</c:v>
                </c:pt>
                <c:pt idx="11">
                  <c:v>1.7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51D1-4FB7-8F66-33C1D4F32126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FM AICHI</c:v>
                </c:pt>
              </c:strCache>
            </c:strRef>
          </c:tx>
          <c:spPr>
            <a:ln w="38100">
              <a:solidFill>
                <a:srgbClr val="3333FF"/>
              </a:solidFill>
              <a:prstDash val="sysDot"/>
            </a:ln>
          </c:spPr>
          <c:marker>
            <c:symbol val="none"/>
          </c:marker>
          <c:cat>
            <c:strRef>
              <c:f>Sheet1!$A$2:$A$13</c:f>
              <c:strCache>
                <c:ptCount val="12"/>
                <c:pt idx="0">
                  <c:v>09:00</c:v>
                </c:pt>
                <c:pt idx="1">
                  <c:v>09:15</c:v>
                </c:pt>
                <c:pt idx="2">
                  <c:v>09:30</c:v>
                </c:pt>
                <c:pt idx="3">
                  <c:v>09:45</c:v>
                </c:pt>
                <c:pt idx="4">
                  <c:v>10:00</c:v>
                </c:pt>
                <c:pt idx="5">
                  <c:v>10:15</c:v>
                </c:pt>
                <c:pt idx="6">
                  <c:v>10:30</c:v>
                </c:pt>
                <c:pt idx="7">
                  <c:v>10:45</c:v>
                </c:pt>
                <c:pt idx="8">
                  <c:v>11:00</c:v>
                </c:pt>
                <c:pt idx="9">
                  <c:v>11:15</c:v>
                </c:pt>
                <c:pt idx="10">
                  <c:v>11:30</c:v>
                </c:pt>
                <c:pt idx="11">
                  <c:v>11:45</c:v>
                </c:pt>
              </c:strCache>
            </c:strRef>
          </c:cat>
          <c:val>
            <c:numRef>
              <c:f>Sheet1!$C$2:$C$13</c:f>
              <c:numCache>
                <c:formatCode>0.0;\-0.0;"*"</c:formatCode>
                <c:ptCount val="12"/>
                <c:pt idx="0">
                  <c:v>0.9</c:v>
                </c:pt>
                <c:pt idx="1">
                  <c:v>0.8</c:v>
                </c:pt>
                <c:pt idx="2">
                  <c:v>0.9</c:v>
                </c:pt>
                <c:pt idx="3">
                  <c:v>0.9</c:v>
                </c:pt>
                <c:pt idx="4">
                  <c:v>1</c:v>
                </c:pt>
                <c:pt idx="5">
                  <c:v>1</c:v>
                </c:pt>
                <c:pt idx="6">
                  <c:v>0.9</c:v>
                </c:pt>
                <c:pt idx="7">
                  <c:v>0.9</c:v>
                </c:pt>
                <c:pt idx="8">
                  <c:v>1</c:v>
                </c:pt>
                <c:pt idx="9">
                  <c:v>1</c:v>
                </c:pt>
                <c:pt idx="10">
                  <c:v>0.9</c:v>
                </c:pt>
                <c:pt idx="11">
                  <c:v>0.9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51D1-4FB7-8F66-33C1D4F32126}"/>
            </c:ext>
          </c:extLst>
        </c:ser>
        <c:ser>
          <c:idx val="3"/>
          <c:order val="2"/>
          <c:tx>
            <c:strRef>
              <c:f>Sheet1!#REF!</c:f>
              <c:strCache>
                <c:ptCount val="1"/>
                <c:pt idx="0">
                  <c:v>#REF!</c:v>
                </c:pt>
              </c:strCache>
            </c:strRef>
          </c:tx>
          <c:spPr>
            <a:ln w="24895">
              <a:solidFill>
                <a:schemeClr val="bg2"/>
              </a:solidFill>
              <a:prstDash val="lgDashDot"/>
            </a:ln>
          </c:spPr>
          <c:marker>
            <c:symbol val="none"/>
          </c:marker>
          <c:dLbls>
            <c:dLbl>
              <c:idx val="3"/>
              <c:layout>
                <c:manualLayout>
                  <c:x val="-4.5106847587423025E-2"/>
                  <c:y val="-2.3591484003543772E-2"/>
                </c:manualLayout>
              </c:layout>
              <c:spPr>
                <a:noFill/>
                <a:ln w="24895">
                  <a:noFill/>
                </a:ln>
              </c:spPr>
              <c:txPr>
                <a:bodyPr/>
                <a:lstStyle/>
                <a:p>
                  <a:pPr>
                    <a:defRPr sz="882" b="0" i="0" u="none" strike="noStrike" baseline="0">
                      <a:solidFill>
                        <a:schemeClr val="tx2">
                          <a:lumMod val="65000"/>
                          <a:lumOff val="35000"/>
                        </a:schemeClr>
                      </a:solidFill>
                      <a:latin typeface="ＭＳ Ｐゴシック"/>
                      <a:ea typeface="ＭＳ Ｐゴシック"/>
                      <a:cs typeface="ＭＳ Ｐゴシック"/>
                    </a:defRPr>
                  </a:pPr>
                  <a:endParaRPr lang="ja-JP"/>
                </a:p>
              </c:txPr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51D1-4FB7-8F66-33C1D4F3212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solidFill>
                      <a:schemeClr val="tx2">
                        <a:lumMod val="65000"/>
                        <a:lumOff val="35000"/>
                      </a:schemeClr>
                    </a:solidFill>
                  </a:defRPr>
                </a:pPr>
                <a:endParaRPr lang="ja-JP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Sheet1!$A$2:$A$13</c:f>
              <c:strCache>
                <c:ptCount val="12"/>
                <c:pt idx="0">
                  <c:v>09:00</c:v>
                </c:pt>
                <c:pt idx="1">
                  <c:v>09:15</c:v>
                </c:pt>
                <c:pt idx="2">
                  <c:v>09:30</c:v>
                </c:pt>
                <c:pt idx="3">
                  <c:v>09:45</c:v>
                </c:pt>
                <c:pt idx="4">
                  <c:v>10:00</c:v>
                </c:pt>
                <c:pt idx="5">
                  <c:v>10:15</c:v>
                </c:pt>
                <c:pt idx="6">
                  <c:v>10:30</c:v>
                </c:pt>
                <c:pt idx="7">
                  <c:v>10:45</c:v>
                </c:pt>
                <c:pt idx="8">
                  <c:v>11:00</c:v>
                </c:pt>
                <c:pt idx="9">
                  <c:v>11:15</c:v>
                </c:pt>
                <c:pt idx="10">
                  <c:v>11:30</c:v>
                </c:pt>
                <c:pt idx="11">
                  <c:v>11:45</c:v>
                </c:pt>
              </c:strCache>
            </c:strRef>
          </c:cat>
          <c:val>
            <c:numRef>
              <c:f>Sheet1!#REF!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51D1-4FB7-8F66-33C1D4F32126}"/>
            </c:ext>
          </c:extLst>
        </c:ser>
        <c:ser>
          <c:idx val="4"/>
          <c:order val="3"/>
          <c:tx>
            <c:strRef>
              <c:f>Sheet1!$D$1</c:f>
              <c:strCache>
                <c:ptCount val="1"/>
                <c:pt idx="0">
                  <c:v>ＣＢＣラジオ</c:v>
                </c:pt>
              </c:strCache>
            </c:strRef>
          </c:tx>
          <c:spPr>
            <a:ln w="28575">
              <a:solidFill>
                <a:srgbClr val="FF9900"/>
              </a:solidFill>
              <a:prstDash val="sysDash"/>
            </a:ln>
          </c:spPr>
          <c:marker>
            <c:symbol val="none"/>
          </c:marker>
          <c:cat>
            <c:strRef>
              <c:f>Sheet1!$A$2:$A$13</c:f>
              <c:strCache>
                <c:ptCount val="12"/>
                <c:pt idx="0">
                  <c:v>09:00</c:v>
                </c:pt>
                <c:pt idx="1">
                  <c:v>09:15</c:v>
                </c:pt>
                <c:pt idx="2">
                  <c:v>09:30</c:v>
                </c:pt>
                <c:pt idx="3">
                  <c:v>09:45</c:v>
                </c:pt>
                <c:pt idx="4">
                  <c:v>10:00</c:v>
                </c:pt>
                <c:pt idx="5">
                  <c:v>10:15</c:v>
                </c:pt>
                <c:pt idx="6">
                  <c:v>10:30</c:v>
                </c:pt>
                <c:pt idx="7">
                  <c:v>10:45</c:v>
                </c:pt>
                <c:pt idx="8">
                  <c:v>11:00</c:v>
                </c:pt>
                <c:pt idx="9">
                  <c:v>11:15</c:v>
                </c:pt>
                <c:pt idx="10">
                  <c:v>11:30</c:v>
                </c:pt>
                <c:pt idx="11">
                  <c:v>11:45</c:v>
                </c:pt>
              </c:strCache>
            </c:strRef>
          </c:cat>
          <c:val>
            <c:numRef>
              <c:f>Sheet1!$D$2:$D$13</c:f>
              <c:numCache>
                <c:formatCode>0.0;\-0.0;"*"</c:formatCode>
                <c:ptCount val="12"/>
                <c:pt idx="0">
                  <c:v>0.9</c:v>
                </c:pt>
                <c:pt idx="1">
                  <c:v>0.8</c:v>
                </c:pt>
                <c:pt idx="2">
                  <c:v>0.8</c:v>
                </c:pt>
                <c:pt idx="3">
                  <c:v>0.8</c:v>
                </c:pt>
                <c:pt idx="4">
                  <c:v>0.8</c:v>
                </c:pt>
                <c:pt idx="5">
                  <c:v>0.8</c:v>
                </c:pt>
                <c:pt idx="6">
                  <c:v>0.7</c:v>
                </c:pt>
                <c:pt idx="7">
                  <c:v>0.8</c:v>
                </c:pt>
                <c:pt idx="8">
                  <c:v>0.9</c:v>
                </c:pt>
                <c:pt idx="9">
                  <c:v>0.8</c:v>
                </c:pt>
                <c:pt idx="10">
                  <c:v>0.8</c:v>
                </c:pt>
                <c:pt idx="11">
                  <c:v>0.8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51D1-4FB7-8F66-33C1D4F32126}"/>
            </c:ext>
          </c:extLst>
        </c:ser>
        <c:ser>
          <c:idx val="2"/>
          <c:order val="4"/>
          <c:tx>
            <c:strRef>
              <c:f>Sheet1!$E$1</c:f>
              <c:strCache>
                <c:ptCount val="1"/>
                <c:pt idx="0">
                  <c:v>東海ラジオ</c:v>
                </c:pt>
              </c:strCache>
            </c:strRef>
          </c:tx>
          <c:spPr>
            <a:ln w="28575">
              <a:solidFill>
                <a:srgbClr val="009900"/>
              </a:solidFill>
              <a:prstDash val="solid"/>
            </a:ln>
          </c:spPr>
          <c:marker>
            <c:symbol val="none"/>
          </c:marker>
          <c:cat>
            <c:strRef>
              <c:f>Sheet1!$A$2:$A$13</c:f>
              <c:strCache>
                <c:ptCount val="12"/>
                <c:pt idx="0">
                  <c:v>09:00</c:v>
                </c:pt>
                <c:pt idx="1">
                  <c:v>09:15</c:v>
                </c:pt>
                <c:pt idx="2">
                  <c:v>09:30</c:v>
                </c:pt>
                <c:pt idx="3">
                  <c:v>09:45</c:v>
                </c:pt>
                <c:pt idx="4">
                  <c:v>10:00</c:v>
                </c:pt>
                <c:pt idx="5">
                  <c:v>10:15</c:v>
                </c:pt>
                <c:pt idx="6">
                  <c:v>10:30</c:v>
                </c:pt>
                <c:pt idx="7">
                  <c:v>10:45</c:v>
                </c:pt>
                <c:pt idx="8">
                  <c:v>11:00</c:v>
                </c:pt>
                <c:pt idx="9">
                  <c:v>11:15</c:v>
                </c:pt>
                <c:pt idx="10">
                  <c:v>11:30</c:v>
                </c:pt>
                <c:pt idx="11">
                  <c:v>11:45</c:v>
                </c:pt>
              </c:strCache>
            </c:strRef>
          </c:cat>
          <c:val>
            <c:numRef>
              <c:f>Sheet1!$E$2:$E$13</c:f>
              <c:numCache>
                <c:formatCode>0.0;\-0.0;"*"</c:formatCode>
                <c:ptCount val="12"/>
                <c:pt idx="0">
                  <c:v>0.3</c:v>
                </c:pt>
                <c:pt idx="1">
                  <c:v>0.3</c:v>
                </c:pt>
                <c:pt idx="2">
                  <c:v>0.3</c:v>
                </c:pt>
                <c:pt idx="3">
                  <c:v>0.3</c:v>
                </c:pt>
                <c:pt idx="4">
                  <c:v>0.2</c:v>
                </c:pt>
                <c:pt idx="5">
                  <c:v>0.2</c:v>
                </c:pt>
                <c:pt idx="6">
                  <c:v>0.2</c:v>
                </c:pt>
                <c:pt idx="7">
                  <c:v>0.2</c:v>
                </c:pt>
                <c:pt idx="8">
                  <c:v>0.3</c:v>
                </c:pt>
                <c:pt idx="9">
                  <c:v>0.3</c:v>
                </c:pt>
                <c:pt idx="10">
                  <c:v>0.3</c:v>
                </c:pt>
                <c:pt idx="11">
                  <c:v>0.4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8-51D1-4FB7-8F66-33C1D4F3212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025943664"/>
        <c:axId val="2025939856"/>
      </c:lineChart>
      <c:catAx>
        <c:axId val="2025943664"/>
        <c:scaling>
          <c:orientation val="minMax"/>
        </c:scaling>
        <c:delete val="0"/>
        <c:axPos val="b"/>
        <c:majorGridlines>
          <c:spPr>
            <a:ln w="12447">
              <a:solidFill>
                <a:schemeClr val="accent1"/>
              </a:solidFill>
              <a:prstDash val="solid"/>
            </a:ln>
          </c:spPr>
        </c:majorGridlines>
        <c:numFmt formatCode="General" sourceLinked="1"/>
        <c:majorTickMark val="in"/>
        <c:minorTickMark val="none"/>
        <c:tickLblPos val="nextTo"/>
        <c:spPr>
          <a:ln w="9336">
            <a:noFill/>
          </a:ln>
        </c:spPr>
        <c:txPr>
          <a:bodyPr rot="2400000" vert="horz"/>
          <a:lstStyle/>
          <a:p>
            <a:pPr>
              <a:defRPr sz="800" b="0" i="0" u="none" strike="noStrike" baseline="0">
                <a:solidFill>
                  <a:schemeClr val="tx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MS UI Gothic"/>
              </a:defRPr>
            </a:pPr>
            <a:endParaRPr lang="ja-JP"/>
          </a:p>
        </c:txPr>
        <c:crossAx val="202593985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2025939856"/>
        <c:scaling>
          <c:orientation val="minMax"/>
          <c:max val="3"/>
          <c:min val="0"/>
        </c:scaling>
        <c:delete val="0"/>
        <c:axPos val="l"/>
        <c:majorGridlines>
          <c:spPr>
            <a:ln w="12447">
              <a:solidFill>
                <a:schemeClr val="accent1"/>
              </a:solidFill>
              <a:prstDash val="solid"/>
            </a:ln>
          </c:spPr>
        </c:majorGridlines>
        <c:numFmt formatCode="General" sourceLinked="0"/>
        <c:majorTickMark val="none"/>
        <c:minorTickMark val="none"/>
        <c:tickLblPos val="nextTo"/>
        <c:spPr>
          <a:ln w="9336">
            <a:noFill/>
          </a:ln>
        </c:spPr>
        <c:txPr>
          <a:bodyPr rot="0" vert="horz"/>
          <a:lstStyle/>
          <a:p>
            <a:pPr>
              <a:defRPr sz="800" b="0" i="0" u="none" strike="noStrike" baseline="0">
                <a:solidFill>
                  <a:schemeClr val="tx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MS UI Gothic"/>
              </a:defRPr>
            </a:pPr>
            <a:endParaRPr lang="ja-JP"/>
          </a:p>
        </c:txPr>
        <c:crossAx val="2025943664"/>
        <c:crosses val="autoZero"/>
        <c:crossBetween val="between"/>
        <c:majorUnit val="1"/>
        <c:minorUnit val="0.1"/>
      </c:valAx>
      <c:spPr>
        <a:solidFill>
          <a:schemeClr val="bg1"/>
        </a:solidFill>
        <a:ln w="24895">
          <a:solidFill>
            <a:schemeClr val="tx1"/>
          </a:solidFill>
          <a:prstDash val="solid"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1" i="0" u="none" strike="noStrike" baseline="0">
          <a:solidFill>
            <a:schemeClr val="tx1"/>
          </a:solidFill>
          <a:latin typeface="MS UI Gothic"/>
          <a:ea typeface="MS UI Gothic"/>
          <a:cs typeface="MS UI Gothic"/>
        </a:defRPr>
      </a:pPr>
      <a:endParaRPr lang="ja-JP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4646784855280246"/>
          <c:y val="7.2998046023640666E-3"/>
          <c:w val="0.79485593977444735"/>
          <c:h val="0.89026063100137176"/>
        </c:manualLayout>
      </c:layout>
      <c:pieChart>
        <c:varyColors val="1"/>
        <c:ser>
          <c:idx val="0"/>
          <c:order val="0"/>
          <c:tx>
            <c:strRef>
              <c:f>Sheet1!$A$2</c:f>
              <c:strCache>
                <c:ptCount val="1"/>
                <c:pt idx="0">
                  <c:v>9:00-12:00</c:v>
                </c:pt>
              </c:strCache>
            </c:strRef>
          </c:tx>
          <c:spPr>
            <a:ln w="12700">
              <a:noFill/>
              <a:prstDash val="solid"/>
            </a:ln>
          </c:spPr>
          <c:explosion val="2"/>
          <c:dPt>
            <c:idx val="0"/>
            <c:bubble3D val="0"/>
            <c:spPr>
              <a:solidFill>
                <a:srgbClr val="FF5050"/>
              </a:solidFill>
              <a:ln w="12700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1-623E-44E9-8BCE-AA5A154A3BF3}"/>
              </c:ext>
            </c:extLst>
          </c:dPt>
          <c:dPt>
            <c:idx val="1"/>
            <c:bubble3D val="0"/>
            <c:spPr>
              <a:noFill/>
              <a:ln w="12700">
                <a:noFill/>
              </a:ln>
            </c:spPr>
            <c:extLst>
              <c:ext xmlns:c16="http://schemas.microsoft.com/office/drawing/2014/chart" uri="{C3380CC4-5D6E-409C-BE32-E72D297353CC}">
                <c16:uniqueId val="{00000003-623E-44E9-8BCE-AA5A154A3BF3}"/>
              </c:ext>
            </c:extLst>
          </c:dPt>
          <c:dPt>
            <c:idx val="2"/>
            <c:bubble3D val="0"/>
            <c:spPr>
              <a:noFill/>
              <a:ln w="12700">
                <a:noFill/>
              </a:ln>
            </c:spPr>
            <c:extLst>
              <c:ext xmlns:c16="http://schemas.microsoft.com/office/drawing/2014/chart" uri="{C3380CC4-5D6E-409C-BE32-E72D297353CC}">
                <c16:uniqueId val="{00000005-623E-44E9-8BCE-AA5A154A3BF3}"/>
              </c:ext>
            </c:extLst>
          </c:dPt>
          <c:dPt>
            <c:idx val="3"/>
            <c:bubble3D val="0"/>
            <c:spPr>
              <a:noFill/>
              <a:ln w="12700">
                <a:noFill/>
              </a:ln>
            </c:spPr>
            <c:extLst>
              <c:ext xmlns:c16="http://schemas.microsoft.com/office/drawing/2014/chart" uri="{C3380CC4-5D6E-409C-BE32-E72D297353CC}">
                <c16:uniqueId val="{00000007-623E-44E9-8BCE-AA5A154A3BF3}"/>
              </c:ext>
            </c:extLst>
          </c:dPt>
          <c:dPt>
            <c:idx val="4"/>
            <c:bubble3D val="0"/>
            <c:spPr>
              <a:noFill/>
              <a:ln w="12700">
                <a:noFill/>
              </a:ln>
            </c:spPr>
            <c:extLst>
              <c:ext xmlns:c16="http://schemas.microsoft.com/office/drawing/2014/chart" uri="{C3380CC4-5D6E-409C-BE32-E72D297353CC}">
                <c16:uniqueId val="{00000009-623E-44E9-8BCE-AA5A154A3BF3}"/>
              </c:ext>
            </c:extLst>
          </c:dPt>
          <c:dPt>
            <c:idx val="5"/>
            <c:bubble3D val="0"/>
            <c:spPr>
              <a:noFill/>
              <a:ln w="12700">
                <a:noFill/>
              </a:ln>
            </c:spPr>
            <c:extLst>
              <c:ext xmlns:c16="http://schemas.microsoft.com/office/drawing/2014/chart" uri="{C3380CC4-5D6E-409C-BE32-E72D297353CC}">
                <c16:uniqueId val="{0000000B-623E-44E9-8BCE-AA5A154A3BF3}"/>
              </c:ext>
            </c:extLst>
          </c:dPt>
          <c:dPt>
            <c:idx val="6"/>
            <c:bubble3D val="0"/>
            <c:spPr>
              <a:noFill/>
              <a:ln w="12700">
                <a:noFill/>
              </a:ln>
            </c:spPr>
            <c:extLst>
              <c:ext xmlns:c16="http://schemas.microsoft.com/office/drawing/2014/chart" uri="{C3380CC4-5D6E-409C-BE32-E72D297353CC}">
                <c16:uniqueId val="{0000000D-623E-44E9-8BCE-AA5A154A3BF3}"/>
              </c:ext>
            </c:extLst>
          </c:dPt>
          <c:dPt>
            <c:idx val="7"/>
            <c:bubble3D val="0"/>
            <c:spPr>
              <a:noFill/>
              <a:ln w="12700">
                <a:noFill/>
              </a:ln>
            </c:spPr>
            <c:extLst>
              <c:ext xmlns:c16="http://schemas.microsoft.com/office/drawing/2014/chart" uri="{C3380CC4-5D6E-409C-BE32-E72D297353CC}">
                <c16:uniqueId val="{0000000F-623E-44E9-8BCE-AA5A154A3BF3}"/>
              </c:ext>
            </c:extLst>
          </c:dPt>
          <c:cat>
            <c:strRef>
              <c:f>Sheet1!$B$1:$H$1</c:f>
              <c:strCache>
                <c:ptCount val="7"/>
                <c:pt idx="0">
                  <c:v>ZIP-FM</c:v>
                </c:pt>
                <c:pt idx="1">
                  <c:v>CBCラジオ</c:v>
                </c:pt>
                <c:pt idx="2">
                  <c:v>東海ラジオ</c:v>
                </c:pt>
                <c:pt idx="3">
                  <c:v>FM AICHI</c:v>
                </c:pt>
                <c:pt idx="4">
                  <c:v>NHK-FM</c:v>
                </c:pt>
                <c:pt idx="5">
                  <c:v>NHK第1</c:v>
                </c:pt>
                <c:pt idx="6">
                  <c:v>その他の局</c:v>
                </c:pt>
              </c:strCache>
            </c:strRef>
          </c:cat>
          <c:val>
            <c:numRef>
              <c:f>Sheet1!$B$2:$H$2</c:f>
              <c:numCache>
                <c:formatCode>0.0;\-0.0;"*"</c:formatCode>
                <c:ptCount val="7"/>
                <c:pt idx="0">
                  <c:v>37.6</c:v>
                </c:pt>
                <c:pt idx="1">
                  <c:v>15.5</c:v>
                </c:pt>
                <c:pt idx="2">
                  <c:v>5.0999999999999996</c:v>
                </c:pt>
                <c:pt idx="3">
                  <c:v>17.600000000000001</c:v>
                </c:pt>
                <c:pt idx="4">
                  <c:v>0.3</c:v>
                </c:pt>
                <c:pt idx="5">
                  <c:v>5.4</c:v>
                </c:pt>
                <c:pt idx="6">
                  <c:v>18.5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623E-44E9-8BCE-AA5A154A3BF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 w="25352">
          <a:noFill/>
        </a:ln>
      </c:spPr>
    </c:plotArea>
    <c:plotVisOnly val="1"/>
    <c:dispBlanksAs val="zero"/>
    <c:showDLblsOverMax val="0"/>
  </c:chart>
  <c:spPr>
    <a:noFill/>
    <a:ln>
      <a:noFill/>
    </a:ln>
  </c:spPr>
  <c:txPr>
    <a:bodyPr/>
    <a:lstStyle/>
    <a:p>
      <a:pPr>
        <a:defRPr sz="2495" b="1" i="0" u="none" strike="noStrike" baseline="0">
          <a:solidFill>
            <a:schemeClr val="tx1"/>
          </a:solidFill>
          <a:latin typeface="MS UI Gothic"/>
          <a:ea typeface="MS UI Gothic"/>
          <a:cs typeface="MS UI Gothic"/>
        </a:defRPr>
      </a:pPr>
      <a:endParaRPr lang="ja-JP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9050439929521632"/>
          <c:y val="0.16913160586750256"/>
          <c:w val="0.66438356164383561"/>
          <c:h val="0.70545454545454545"/>
        </c:manualLayout>
      </c:layout>
      <c:pieChart>
        <c:varyColors val="1"/>
        <c:ser>
          <c:idx val="0"/>
          <c:order val="0"/>
          <c:tx>
            <c:strRef>
              <c:f>Sheet1!$A$2</c:f>
              <c:strCache>
                <c:ptCount val="1"/>
                <c:pt idx="0">
                  <c:v>9:00-12:00</c:v>
                </c:pt>
              </c:strCache>
            </c:strRef>
          </c:tx>
          <c:spPr>
            <a:solidFill>
              <a:srgbClr val="FF99FF"/>
            </a:solidFill>
            <a:ln w="12670">
              <a:solidFill>
                <a:schemeClr val="tx1"/>
              </a:solidFill>
              <a:prstDash val="solid"/>
            </a:ln>
          </c:spPr>
          <c:explosion val="2"/>
          <c:dPt>
            <c:idx val="0"/>
            <c:bubble3D val="0"/>
            <c:spPr>
              <a:noFill/>
              <a:ln w="25341">
                <a:noFill/>
              </a:ln>
            </c:spPr>
            <c:extLst>
              <c:ext xmlns:c16="http://schemas.microsoft.com/office/drawing/2014/chart" uri="{C3380CC4-5D6E-409C-BE32-E72D297353CC}">
                <c16:uniqueId val="{00000001-4EEF-4BC3-B66B-EBB48BC8E363}"/>
              </c:ext>
            </c:extLst>
          </c:dPt>
          <c:dPt>
            <c:idx val="1"/>
            <c:bubble3D val="0"/>
            <c:spPr>
              <a:solidFill>
                <a:srgbClr val="FF9900"/>
              </a:solidFill>
              <a:ln w="12670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2-4EEF-4BC3-B66B-EBB48BC8E363}"/>
              </c:ext>
            </c:extLst>
          </c:dPt>
          <c:dPt>
            <c:idx val="2"/>
            <c:bubble3D val="0"/>
            <c:spPr>
              <a:solidFill>
                <a:srgbClr val="33CC33"/>
              </a:solidFill>
              <a:ln w="12670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3-4EEF-4BC3-B66B-EBB48BC8E363}"/>
              </c:ext>
            </c:extLst>
          </c:dPt>
          <c:dPt>
            <c:idx val="3"/>
            <c:bubble3D val="0"/>
            <c:spPr>
              <a:solidFill>
                <a:srgbClr val="00B0F0"/>
              </a:solidFill>
              <a:ln w="12670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4-4EEF-4BC3-B66B-EBB48BC8E363}"/>
              </c:ext>
            </c:extLst>
          </c:dPt>
          <c:dPt>
            <c:idx val="4"/>
            <c:bubble3D val="0"/>
            <c:spPr>
              <a:solidFill>
                <a:schemeClr val="bg1">
                  <a:lumMod val="75000"/>
                </a:schemeClr>
              </a:solidFill>
              <a:ln w="12670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5-4EEF-4BC3-B66B-EBB48BC8E363}"/>
              </c:ext>
            </c:extLst>
          </c:dPt>
          <c:dPt>
            <c:idx val="5"/>
            <c:bubble3D val="0"/>
            <c:spPr>
              <a:solidFill>
                <a:schemeClr val="bg1">
                  <a:lumMod val="75000"/>
                </a:schemeClr>
              </a:solidFill>
              <a:ln w="12670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6-4EEF-4BC3-B66B-EBB48BC8E363}"/>
              </c:ext>
            </c:extLst>
          </c:dPt>
          <c:dPt>
            <c:idx val="6"/>
            <c:bubble3D val="0"/>
            <c:spPr>
              <a:solidFill>
                <a:schemeClr val="bg1">
                  <a:lumMod val="75000"/>
                </a:schemeClr>
              </a:solidFill>
              <a:ln w="12670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7-4EEF-4BC3-B66B-EBB48BC8E363}"/>
              </c:ext>
            </c:extLst>
          </c:dPt>
          <c:dPt>
            <c:idx val="7"/>
            <c:bubble3D val="0"/>
            <c:spPr>
              <a:solidFill>
                <a:schemeClr val="bg1">
                  <a:lumMod val="75000"/>
                </a:schemeClr>
              </a:solidFill>
              <a:ln w="12670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8-4EEF-4BC3-B66B-EBB48BC8E363}"/>
              </c:ext>
            </c:extLst>
          </c:dPt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EEF-4BC3-B66B-EBB48BC8E363}"/>
                </c:ext>
              </c:extLst>
            </c:dLbl>
            <c:dLbl>
              <c:idx val="1"/>
              <c:layout>
                <c:manualLayout>
                  <c:x val="-1.0613439636963077E-2"/>
                  <c:y val="-2.1807340011881976E-7"/>
                </c:manualLayout>
              </c:layout>
              <c:tx>
                <c:rich>
                  <a:bodyPr/>
                  <a:lstStyle/>
                  <a:p>
                    <a:pPr>
                      <a:defRPr sz="900" b="0" i="0" u="none" strike="noStrike" baseline="0">
                        <a:solidFill>
                          <a:schemeClr val="tx1"/>
                        </a:solidFill>
                        <a:latin typeface="HGPｺﾞｼｯｸE" panose="020B0900000000000000" pitchFamily="50" charset="-128"/>
                        <a:ea typeface="HGPｺﾞｼｯｸE" panose="020B0900000000000000" pitchFamily="50" charset="-128"/>
                        <a:cs typeface="MS UI Gothic"/>
                      </a:defRPr>
                    </a:pPr>
                    <a:fld id="{068A2764-4CD6-40D0-AC93-FAC569AD73A4}" type="CATEGORYNAME">
                      <a:rPr lang="ja-JP" altLang="en-US" sz="900" dirty="0"/>
                      <a:pPr>
                        <a:defRPr sz="900" b="0" i="0" u="none" strike="noStrike" baseline="0">
                          <a:solidFill>
                            <a:schemeClr val="tx1"/>
                          </a:solidFill>
                          <a:latin typeface="HGPｺﾞｼｯｸE" panose="020B0900000000000000" pitchFamily="50" charset="-128"/>
                          <a:ea typeface="HGPｺﾞｼｯｸE" panose="020B0900000000000000" pitchFamily="50" charset="-128"/>
                          <a:cs typeface="MS UI Gothic"/>
                        </a:defRPr>
                      </a:pPr>
                      <a:t>[分類名]</a:t>
                    </a:fld>
                    <a:r>
                      <a:rPr lang="ja-JP" altLang="en-US" sz="900" baseline="0" dirty="0"/>
                      <a:t>
</a:t>
                    </a:r>
                    <a:fld id="{C3899017-9ACB-4759-A46D-66F76F77A928}" type="VALUE">
                      <a:rPr lang="en-US" altLang="ja-JP" sz="900" baseline="0" dirty="0"/>
                      <a:pPr>
                        <a:defRPr sz="900" b="0" i="0" u="none" strike="noStrike" baseline="0">
                          <a:solidFill>
                            <a:schemeClr val="tx1"/>
                          </a:solidFill>
                          <a:latin typeface="HGPｺﾞｼｯｸE" panose="020B0900000000000000" pitchFamily="50" charset="-128"/>
                          <a:ea typeface="HGPｺﾞｼｯｸE" panose="020B0900000000000000" pitchFamily="50" charset="-128"/>
                          <a:cs typeface="MS UI Gothic"/>
                        </a:defRPr>
                      </a:pPr>
                      <a:t>[値]</a:t>
                    </a:fld>
                    <a:endParaRPr lang="ja-JP" altLang="en-US" sz="900" baseline="0" dirty="0"/>
                  </a:p>
                </c:rich>
              </c:tx>
              <c:numFmt formatCode="0.0&quot;%&quot;" sourceLinked="0"/>
              <c:spPr>
                <a:noFill/>
                <a:ln w="25341">
                  <a:noFill/>
                </a:ln>
              </c:sp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7357257196014623"/>
                      <c:h val="0.18981709963703569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4EEF-4BC3-B66B-EBB48BC8E363}"/>
                </c:ext>
              </c:extLst>
            </c:dLbl>
            <c:dLbl>
              <c:idx val="2"/>
              <c:layout>
                <c:manualLayout>
                  <c:x val="-2.2285869125159421E-2"/>
                  <c:y val="-2.8593371942010352E-7"/>
                </c:manualLayout>
              </c:layout>
              <c:tx>
                <c:rich>
                  <a:bodyPr/>
                  <a:lstStyle/>
                  <a:p>
                    <a:pPr>
                      <a:lnSpc>
                        <a:spcPct val="80000"/>
                      </a:lnSpc>
                      <a:defRPr sz="900" b="0" i="0" u="none" strike="noStrike" baseline="0">
                        <a:solidFill>
                          <a:schemeClr val="tx1"/>
                        </a:solidFill>
                        <a:latin typeface="HGPｺﾞｼｯｸE" panose="020B0900000000000000" pitchFamily="50" charset="-128"/>
                        <a:ea typeface="HGPｺﾞｼｯｸE" panose="020B0900000000000000" pitchFamily="50" charset="-128"/>
                        <a:cs typeface="MS UI Gothic"/>
                      </a:defRPr>
                    </a:pPr>
                    <a:fld id="{D7850F07-FDF4-4EEB-BAD8-068B096D7C86}" type="CATEGORYNAME">
                      <a:rPr lang="ja-JP" altLang="en-US" sz="900">
                        <a:latin typeface="HGPｺﾞｼｯｸE" panose="020B0900000000000000" pitchFamily="50" charset="-128"/>
                        <a:ea typeface="HGPｺﾞｼｯｸE" panose="020B0900000000000000" pitchFamily="50" charset="-128"/>
                      </a:rPr>
                      <a:pPr>
                        <a:lnSpc>
                          <a:spcPct val="80000"/>
                        </a:lnSpc>
                        <a:defRPr sz="900" b="0" i="0" u="none" strike="noStrike" baseline="0">
                          <a:solidFill>
                            <a:schemeClr val="tx1"/>
                          </a:solidFill>
                          <a:latin typeface="HGPｺﾞｼｯｸE" panose="020B0900000000000000" pitchFamily="50" charset="-128"/>
                          <a:ea typeface="HGPｺﾞｼｯｸE" panose="020B0900000000000000" pitchFamily="50" charset="-128"/>
                          <a:cs typeface="MS UI Gothic"/>
                        </a:defRPr>
                      </a:pPr>
                      <a:t>[分類名]</a:t>
                    </a:fld>
                    <a:r>
                      <a:rPr lang="ja-JP" altLang="en-US" sz="900" baseline="0" dirty="0">
                        <a:latin typeface="HGPｺﾞｼｯｸE" panose="020B0900000000000000" pitchFamily="50" charset="-128"/>
                        <a:ea typeface="HGPｺﾞｼｯｸE" panose="020B0900000000000000" pitchFamily="50" charset="-128"/>
                      </a:rPr>
                      <a:t>
</a:t>
                    </a:r>
                    <a:fld id="{77A62B49-A86F-4318-86D2-7BE067AE4506}" type="VALUE">
                      <a:rPr lang="en-US" altLang="ja-JP" sz="900" baseline="0">
                        <a:latin typeface="HGPｺﾞｼｯｸE" panose="020B0900000000000000" pitchFamily="50" charset="-128"/>
                        <a:ea typeface="HGPｺﾞｼｯｸE" panose="020B0900000000000000" pitchFamily="50" charset="-128"/>
                      </a:rPr>
                      <a:pPr>
                        <a:lnSpc>
                          <a:spcPct val="80000"/>
                        </a:lnSpc>
                        <a:defRPr sz="900" b="0" i="0" u="none" strike="noStrike" baseline="0">
                          <a:solidFill>
                            <a:schemeClr val="tx1"/>
                          </a:solidFill>
                          <a:latin typeface="HGPｺﾞｼｯｸE" panose="020B0900000000000000" pitchFamily="50" charset="-128"/>
                          <a:ea typeface="HGPｺﾞｼｯｸE" panose="020B0900000000000000" pitchFamily="50" charset="-128"/>
                          <a:cs typeface="MS UI Gothic"/>
                        </a:defRPr>
                      </a:pPr>
                      <a:t>[値]</a:t>
                    </a:fld>
                    <a:endParaRPr lang="ja-JP" altLang="en-US" sz="900" baseline="0" dirty="0">
                      <a:latin typeface="HGPｺﾞｼｯｸE" panose="020B0900000000000000" pitchFamily="50" charset="-128"/>
                      <a:ea typeface="HGPｺﾞｼｯｸE" panose="020B0900000000000000" pitchFamily="50" charset="-128"/>
                    </a:endParaRPr>
                  </a:p>
                </c:rich>
              </c:tx>
              <c:numFmt formatCode="0.0&quot;%&quot;" sourceLinked="0"/>
              <c:spPr>
                <a:noFill/>
                <a:ln w="25341">
                  <a:noFill/>
                </a:ln>
              </c:sp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8709113794717694"/>
                      <c:h val="0.1536022183036079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4EEF-4BC3-B66B-EBB48BC8E363}"/>
                </c:ext>
              </c:extLst>
            </c:dLbl>
            <c:dLbl>
              <c:idx val="3"/>
              <c:layout>
                <c:manualLayout>
                  <c:x val="-1.4432034513346558E-2"/>
                  <c:y val="-2.6595267110702606E-2"/>
                </c:manualLayout>
              </c:layout>
              <c:tx>
                <c:rich>
                  <a:bodyPr/>
                  <a:lstStyle/>
                  <a:p>
                    <a:pPr>
                      <a:lnSpc>
                        <a:spcPct val="80000"/>
                      </a:lnSpc>
                      <a:defRPr sz="900" b="0" i="0" u="none" strike="noStrike" baseline="0">
                        <a:solidFill>
                          <a:schemeClr val="tx1"/>
                        </a:solidFill>
                        <a:latin typeface="HGPｺﾞｼｯｸE" panose="020B0900000000000000" pitchFamily="50" charset="-128"/>
                        <a:ea typeface="HGPｺﾞｼｯｸE" panose="020B0900000000000000" pitchFamily="50" charset="-128"/>
                        <a:cs typeface="MS UI Gothic"/>
                      </a:defRPr>
                    </a:pPr>
                    <a:fld id="{3F5921A3-AC7D-4A8B-BE36-54A35BFDB56F}" type="CATEGORYNAME">
                      <a:rPr lang="en-US" altLang="ja-JP" sz="900">
                        <a:latin typeface="HGPｺﾞｼｯｸE" panose="020B0900000000000000" pitchFamily="50" charset="-128"/>
                        <a:ea typeface="HGPｺﾞｼｯｸE" panose="020B0900000000000000" pitchFamily="50" charset="-128"/>
                      </a:rPr>
                      <a:pPr>
                        <a:lnSpc>
                          <a:spcPct val="80000"/>
                        </a:lnSpc>
                        <a:defRPr sz="900" b="0" i="0" u="none" strike="noStrike" baseline="0">
                          <a:solidFill>
                            <a:schemeClr val="tx1"/>
                          </a:solidFill>
                          <a:latin typeface="HGPｺﾞｼｯｸE" panose="020B0900000000000000" pitchFamily="50" charset="-128"/>
                          <a:ea typeface="HGPｺﾞｼｯｸE" panose="020B0900000000000000" pitchFamily="50" charset="-128"/>
                          <a:cs typeface="MS UI Gothic"/>
                        </a:defRPr>
                      </a:pPr>
                      <a:t>[分類名]</a:t>
                    </a:fld>
                    <a:r>
                      <a:rPr lang="en-US" altLang="ja-JP" sz="900" baseline="0" dirty="0">
                        <a:latin typeface="HGPｺﾞｼｯｸE" panose="020B0900000000000000" pitchFamily="50" charset="-128"/>
                        <a:ea typeface="HGPｺﾞｼｯｸE" panose="020B0900000000000000" pitchFamily="50" charset="-128"/>
                      </a:rPr>
                      <a:t>
</a:t>
                    </a:r>
                    <a:fld id="{E2F61243-F27C-4AE9-80E3-288FB5DEB21B}" type="VALUE">
                      <a:rPr lang="en-US" altLang="ja-JP" sz="900" baseline="0">
                        <a:latin typeface="HGPｺﾞｼｯｸE" panose="020B0900000000000000" pitchFamily="50" charset="-128"/>
                        <a:ea typeface="HGPｺﾞｼｯｸE" panose="020B0900000000000000" pitchFamily="50" charset="-128"/>
                      </a:rPr>
                      <a:pPr>
                        <a:lnSpc>
                          <a:spcPct val="80000"/>
                        </a:lnSpc>
                        <a:defRPr sz="900" b="0" i="0" u="none" strike="noStrike" baseline="0">
                          <a:solidFill>
                            <a:schemeClr val="tx1"/>
                          </a:solidFill>
                          <a:latin typeface="HGPｺﾞｼｯｸE" panose="020B0900000000000000" pitchFamily="50" charset="-128"/>
                          <a:ea typeface="HGPｺﾞｼｯｸE" panose="020B0900000000000000" pitchFamily="50" charset="-128"/>
                          <a:cs typeface="MS UI Gothic"/>
                        </a:defRPr>
                      </a:pPr>
                      <a:t>[値]</a:t>
                    </a:fld>
                    <a:endParaRPr lang="en-US" altLang="ja-JP" sz="900" baseline="0" dirty="0">
                      <a:latin typeface="HGPｺﾞｼｯｸE" panose="020B0900000000000000" pitchFamily="50" charset="-128"/>
                      <a:ea typeface="HGPｺﾞｼｯｸE" panose="020B0900000000000000" pitchFamily="50" charset="-128"/>
                    </a:endParaRPr>
                  </a:p>
                </c:rich>
              </c:tx>
              <c:numFmt formatCode="0.0&quot;%&quot;" sourceLinked="0"/>
              <c:spPr>
                <a:noFill/>
                <a:ln w="25341">
                  <a:noFill/>
                </a:ln>
              </c:sp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7306957236499951"/>
                      <c:h val="0.18487159002594564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4-4EEF-4BC3-B66B-EBB48BC8E363}"/>
                </c:ext>
              </c:extLst>
            </c:dLbl>
            <c:dLbl>
              <c:idx val="4"/>
              <c:layout>
                <c:manualLayout>
                  <c:x val="-1.3499378318103772E-2"/>
                  <c:y val="2.3630134440316197E-2"/>
                </c:manualLayout>
              </c:layout>
              <c:tx>
                <c:rich>
                  <a:bodyPr/>
                  <a:lstStyle/>
                  <a:p>
                    <a:pPr>
                      <a:defRPr sz="900" b="0" i="0" u="none" strike="noStrike" baseline="0">
                        <a:solidFill>
                          <a:schemeClr val="tx1"/>
                        </a:solidFill>
                        <a:latin typeface="HGPｺﾞｼｯｸE" panose="020B0900000000000000" pitchFamily="50" charset="-128"/>
                        <a:ea typeface="HGPｺﾞｼｯｸE" panose="020B0900000000000000" pitchFamily="50" charset="-128"/>
                        <a:cs typeface="MS UI Gothic"/>
                      </a:defRPr>
                    </a:pPr>
                    <a:fld id="{286D75C2-150B-4E10-8754-4C87366284B6}" type="CATEGORYNAME">
                      <a:rPr lang="en-US" altLang="ja-JP" sz="900" dirty="0"/>
                      <a:pPr>
                        <a:defRPr sz="900" b="0" i="0" u="none" strike="noStrike" baseline="0">
                          <a:solidFill>
                            <a:schemeClr val="tx1"/>
                          </a:solidFill>
                          <a:latin typeface="HGPｺﾞｼｯｸE" panose="020B0900000000000000" pitchFamily="50" charset="-128"/>
                          <a:ea typeface="HGPｺﾞｼｯｸE" panose="020B0900000000000000" pitchFamily="50" charset="-128"/>
                          <a:cs typeface="MS UI Gothic"/>
                        </a:defRPr>
                      </a:pPr>
                      <a:t>[分類名]</a:t>
                    </a:fld>
                    <a:r>
                      <a:rPr lang="en-US" altLang="ja-JP" sz="900" baseline="0" dirty="0"/>
                      <a:t>
</a:t>
                    </a:r>
                    <a:fld id="{188551CF-33D8-4511-AF09-2F879D07C518}" type="VALUE">
                      <a:rPr lang="en-US" altLang="ja-JP" sz="900" baseline="0" dirty="0"/>
                      <a:pPr>
                        <a:defRPr sz="900" b="0" i="0" u="none" strike="noStrike" baseline="0">
                          <a:solidFill>
                            <a:schemeClr val="tx1"/>
                          </a:solidFill>
                          <a:latin typeface="HGPｺﾞｼｯｸE" panose="020B0900000000000000" pitchFamily="50" charset="-128"/>
                          <a:ea typeface="HGPｺﾞｼｯｸE" panose="020B0900000000000000" pitchFamily="50" charset="-128"/>
                          <a:cs typeface="MS UI Gothic"/>
                        </a:defRPr>
                      </a:pPr>
                      <a:t>[値]</a:t>
                    </a:fld>
                    <a:endParaRPr lang="en-US" altLang="ja-JP" sz="900" baseline="0" dirty="0"/>
                  </a:p>
                </c:rich>
              </c:tx>
              <c:numFmt formatCode="0.0&quot;%&quot;" sourceLinked="0"/>
              <c:spPr>
                <a:noFill/>
                <a:ln w="25341">
                  <a:noFill/>
                </a:ln>
              </c:sp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7121012872635308"/>
                      <c:h val="0.1878826310805119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4EEF-4BC3-B66B-EBB48BC8E363}"/>
                </c:ext>
              </c:extLst>
            </c:dLbl>
            <c:dLbl>
              <c:idx val="5"/>
              <c:layout>
                <c:manualLayout>
                  <c:x val="-6.7742257246688024E-3"/>
                  <c:y val="-6.0705444235204506E-2"/>
                </c:manualLayout>
              </c:layout>
              <c:tx>
                <c:rich>
                  <a:bodyPr/>
                  <a:lstStyle/>
                  <a:p>
                    <a:pPr>
                      <a:defRPr sz="900" b="0" i="0" u="none" strike="noStrike" baseline="0">
                        <a:solidFill>
                          <a:schemeClr val="tx1"/>
                        </a:solidFill>
                        <a:latin typeface="HGPｺﾞｼｯｸE" panose="020B0900000000000000" pitchFamily="50" charset="-128"/>
                        <a:ea typeface="HGPｺﾞｼｯｸE" panose="020B0900000000000000" pitchFamily="50" charset="-128"/>
                        <a:cs typeface="MS UI Gothic"/>
                      </a:defRPr>
                    </a:pPr>
                    <a:fld id="{857B341A-0499-498D-A779-5250D16560ED}" type="CATEGORYNAME">
                      <a:rPr lang="en-US" altLang="ja-JP" sz="900"/>
                      <a:pPr>
                        <a:defRPr sz="900" b="0" i="0" u="none" strike="noStrike" baseline="0">
                          <a:solidFill>
                            <a:schemeClr val="tx1"/>
                          </a:solidFill>
                          <a:latin typeface="HGPｺﾞｼｯｸE" panose="020B0900000000000000" pitchFamily="50" charset="-128"/>
                          <a:ea typeface="HGPｺﾞｼｯｸE" panose="020B0900000000000000" pitchFamily="50" charset="-128"/>
                          <a:cs typeface="MS UI Gothic"/>
                        </a:defRPr>
                      </a:pPr>
                      <a:t>[分類名]</a:t>
                    </a:fld>
                    <a:r>
                      <a:rPr lang="ja-JP" altLang="en-US" sz="900" baseline="0" dirty="0"/>
                      <a:t>
</a:t>
                    </a:r>
                    <a:fld id="{8AB37E80-165B-4CBC-A19D-F38C6242CFED}" type="VALUE">
                      <a:rPr lang="en-US" altLang="ja-JP" sz="900" baseline="0"/>
                      <a:pPr>
                        <a:defRPr sz="900" b="0" i="0" u="none" strike="noStrike" baseline="0">
                          <a:solidFill>
                            <a:schemeClr val="tx1"/>
                          </a:solidFill>
                          <a:latin typeface="HGPｺﾞｼｯｸE" panose="020B0900000000000000" pitchFamily="50" charset="-128"/>
                          <a:ea typeface="HGPｺﾞｼｯｸE" panose="020B0900000000000000" pitchFamily="50" charset="-128"/>
                          <a:cs typeface="MS UI Gothic"/>
                        </a:defRPr>
                      </a:pPr>
                      <a:t>[値]</a:t>
                    </a:fld>
                    <a:endParaRPr lang="ja-JP" altLang="en-US" sz="900" baseline="0" dirty="0"/>
                  </a:p>
                </c:rich>
              </c:tx>
              <c:numFmt formatCode="0.0&quot;%&quot;" sourceLinked="0"/>
              <c:spPr>
                <a:noFill/>
                <a:ln w="25341">
                  <a:noFill/>
                </a:ln>
              </c:sp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9877109144511305"/>
                      <c:h val="0.1878824720914393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6-4EEF-4BC3-B66B-EBB48BC8E363}"/>
                </c:ext>
              </c:extLst>
            </c:dLbl>
            <c:dLbl>
              <c:idx val="6"/>
              <c:layout>
                <c:manualLayout>
                  <c:x val="-3.2816274738959247E-3"/>
                  <c:y val="-7.2627609700306704E-3"/>
                </c:manualLayout>
              </c:layout>
              <c:tx>
                <c:rich>
                  <a:bodyPr/>
                  <a:lstStyle/>
                  <a:p>
                    <a:pPr>
                      <a:defRPr sz="900" b="0" i="0" u="none" strike="noStrike" baseline="0">
                        <a:solidFill>
                          <a:schemeClr val="tx1"/>
                        </a:solidFill>
                        <a:latin typeface="HGPｺﾞｼｯｸE" panose="020B0900000000000000" pitchFamily="50" charset="-128"/>
                        <a:ea typeface="HGPｺﾞｼｯｸE" panose="020B0900000000000000" pitchFamily="50" charset="-128"/>
                        <a:cs typeface="MS UI Gothic"/>
                      </a:defRPr>
                    </a:pPr>
                    <a:fld id="{6D470FC2-C341-4BFA-BF26-FA5618A2472F}" type="CATEGORYNAME">
                      <a:rPr lang="ja-JP" altLang="en-US" sz="900" dirty="0"/>
                      <a:pPr>
                        <a:defRPr sz="900" b="0" i="0" u="none" strike="noStrike" baseline="0">
                          <a:solidFill>
                            <a:schemeClr val="tx1"/>
                          </a:solidFill>
                          <a:latin typeface="HGPｺﾞｼｯｸE" panose="020B0900000000000000" pitchFamily="50" charset="-128"/>
                          <a:ea typeface="HGPｺﾞｼｯｸE" panose="020B0900000000000000" pitchFamily="50" charset="-128"/>
                          <a:cs typeface="MS UI Gothic"/>
                        </a:defRPr>
                      </a:pPr>
                      <a:t>[分類名]</a:t>
                    </a:fld>
                    <a:r>
                      <a:rPr lang="ja-JP" altLang="en-US" sz="900" baseline="0" dirty="0"/>
                      <a:t>
</a:t>
                    </a:r>
                    <a:fld id="{0040D5A1-00E1-47E9-AEAF-2483854DF9E9}" type="VALUE">
                      <a:rPr lang="en-US" altLang="ja-JP" sz="900" baseline="0" dirty="0"/>
                      <a:pPr>
                        <a:defRPr sz="900" b="0" i="0" u="none" strike="noStrike" baseline="0">
                          <a:solidFill>
                            <a:schemeClr val="tx1"/>
                          </a:solidFill>
                          <a:latin typeface="HGPｺﾞｼｯｸE" panose="020B0900000000000000" pitchFamily="50" charset="-128"/>
                          <a:ea typeface="HGPｺﾞｼｯｸE" panose="020B0900000000000000" pitchFamily="50" charset="-128"/>
                          <a:cs typeface="MS UI Gothic"/>
                        </a:defRPr>
                      </a:pPr>
                      <a:t>[値]</a:t>
                    </a:fld>
                    <a:endParaRPr lang="ja-JP" altLang="en-US" sz="900" baseline="0" dirty="0"/>
                  </a:p>
                </c:rich>
              </c:tx>
              <c:numFmt formatCode="0.0&quot;%&quot;" sourceLinked="0"/>
              <c:spPr>
                <a:noFill/>
                <a:ln w="25341">
                  <a:noFill/>
                </a:ln>
              </c:sp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7905116033952204"/>
                      <c:h val="0.2261306820033889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4EEF-4BC3-B66B-EBB48BC8E363}"/>
                </c:ext>
              </c:extLst>
            </c:dLbl>
            <c:dLbl>
              <c:idx val="7"/>
              <c:layout>
                <c:manualLayout>
                  <c:x val="1.5085043676149304E-2"/>
                  <c:y val="-2.9375950751196471E-2"/>
                </c:manualLayout>
              </c:layout>
              <c:tx>
                <c:rich>
                  <a:bodyPr/>
                  <a:lstStyle/>
                  <a:p>
                    <a:fld id="{6DAD0E86-F914-4FDE-8ECC-0E3E87137B62}" type="CATEGORYNAME">
                      <a:rPr lang="ja-JP" altLang="en-US" sz="600"/>
                      <a:pPr/>
                      <a:t>[分類名]</a:t>
                    </a:fld>
                    <a:r>
                      <a:rPr lang="ja-JP" altLang="en-US" sz="700" baseline="0" dirty="0"/>
                      <a:t>
</a:t>
                    </a:r>
                    <a:fld id="{ECE990ED-8110-4C55-8592-4D508E04816D}" type="VALUE">
                      <a:rPr lang="en-US" altLang="ja-JP" sz="700" baseline="0" smtClean="0"/>
                      <a:pPr/>
                      <a:t>[値]</a:t>
                    </a:fld>
                    <a:endParaRPr lang="ja-JP" altLang="en-US" sz="700" baseline="0" dirty="0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9109541363582292"/>
                      <c:h val="0.15557825233879485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8-4EEF-4BC3-B66B-EBB48BC8E363}"/>
                </c:ext>
              </c:extLst>
            </c:dLbl>
            <c:numFmt formatCode="0.0&quot;%&quot;" sourceLinked="0"/>
            <c:spPr>
              <a:noFill/>
              <a:ln w="25341">
                <a:noFill/>
              </a:ln>
            </c:spPr>
            <c:txPr>
              <a:bodyPr/>
              <a:lstStyle/>
              <a:p>
                <a:pPr>
                  <a:defRPr sz="1000" b="0" i="0" u="none" strike="noStrike" baseline="0">
                    <a:solidFill>
                      <a:schemeClr val="tx1"/>
                    </a:solidFill>
                    <a:latin typeface="HGPｺﾞｼｯｸE" panose="020B0900000000000000" pitchFamily="50" charset="-128"/>
                    <a:ea typeface="HGPｺﾞｼｯｸE" panose="020B0900000000000000" pitchFamily="50" charset="-128"/>
                    <a:cs typeface="MS UI Gothic"/>
                  </a:defRPr>
                </a:pPr>
                <a:endParaRPr lang="ja-JP"/>
              </a:p>
            </c:txPr>
            <c:dLblPos val="bestFit"/>
            <c:showLegendKey val="0"/>
            <c:showVal val="1"/>
            <c:showCatName val="1"/>
            <c:showSerName val="0"/>
            <c:showPercent val="0"/>
            <c:showBubbleSize val="0"/>
            <c:separator>
</c:separator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Sheet1!$B$1:$H$1</c:f>
              <c:strCache>
                <c:ptCount val="7"/>
                <c:pt idx="0">
                  <c:v>ZIP-FM</c:v>
                </c:pt>
                <c:pt idx="1">
                  <c:v>CBCラジオ</c:v>
                </c:pt>
                <c:pt idx="2">
                  <c:v>東海ラジオ</c:v>
                </c:pt>
                <c:pt idx="3">
                  <c:v>FM AICHI</c:v>
                </c:pt>
                <c:pt idx="4">
                  <c:v>NHK-FM</c:v>
                </c:pt>
                <c:pt idx="5">
                  <c:v>NHK第1</c:v>
                </c:pt>
                <c:pt idx="6">
                  <c:v>その他の局</c:v>
                </c:pt>
              </c:strCache>
            </c:strRef>
          </c:cat>
          <c:val>
            <c:numRef>
              <c:f>Sheet1!$B$2:$H$2</c:f>
              <c:numCache>
                <c:formatCode>0.0;\-0.0;"*"</c:formatCode>
                <c:ptCount val="7"/>
                <c:pt idx="0">
                  <c:v>37.6</c:v>
                </c:pt>
                <c:pt idx="1">
                  <c:v>15.5</c:v>
                </c:pt>
                <c:pt idx="2">
                  <c:v>5.0999999999999996</c:v>
                </c:pt>
                <c:pt idx="3">
                  <c:v>17.600000000000001</c:v>
                </c:pt>
                <c:pt idx="4">
                  <c:v>0.3</c:v>
                </c:pt>
                <c:pt idx="5">
                  <c:v>5.4</c:v>
                </c:pt>
                <c:pt idx="6">
                  <c:v>18.499999999999986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4EEF-4BC3-B66B-EBB48BC8E36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 w="25341">
          <a:noFill/>
        </a:ln>
      </c:spPr>
    </c:plotArea>
    <c:plotVisOnly val="1"/>
    <c:dispBlanksAs val="zero"/>
    <c:showDLblsOverMax val="0"/>
  </c:chart>
  <c:spPr>
    <a:noFill/>
    <a:ln>
      <a:noFill/>
    </a:ln>
  </c:spPr>
  <c:txPr>
    <a:bodyPr/>
    <a:lstStyle/>
    <a:p>
      <a:pPr>
        <a:defRPr sz="599" b="0" i="0" u="none" strike="noStrike" baseline="0">
          <a:solidFill>
            <a:schemeClr val="tx1"/>
          </a:solidFill>
          <a:latin typeface="MS UI Gothic"/>
          <a:ea typeface="MS UI Gothic"/>
          <a:cs typeface="MS UI Gothic"/>
        </a:defRPr>
      </a:pPr>
      <a:endParaRPr lang="ja-JP"/>
    </a:p>
  </c:txPr>
  <c:externalData r:id="rId1">
    <c:autoUpdate val="0"/>
  </c:externalData>
  <c:userShapes r:id="rId2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spPr>
            <a:ln>
              <a:prstDash val="solid"/>
            </a:ln>
          </c:spPr>
          <c:dPt>
            <c:idx val="0"/>
            <c:bubble3D val="0"/>
            <c:spPr>
              <a:solidFill>
                <a:srgbClr val="0070C0"/>
              </a:solidFill>
              <a:ln w="1905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1-FCBF-418A-AD95-88A236129D49}"/>
              </c:ext>
            </c:extLst>
          </c:dPt>
          <c:dPt>
            <c:idx val="1"/>
            <c:bubble3D val="0"/>
            <c:spPr>
              <a:solidFill>
                <a:srgbClr val="FF0000"/>
              </a:solidFill>
              <a:ln w="1905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3-FCBF-418A-AD95-88A236129D49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>
                    <a:solidFill>
                      <a:srgbClr val="FFFFFF"/>
                    </a:solidFill>
                    <a:latin typeface="HGPｺﾞｼｯｸE"/>
                    <a:ea typeface="HGPｺﾞｼｯｸE"/>
                  </a:defRPr>
                </a:pPr>
                <a:endParaRPr lang="ja-JP"/>
              </a:p>
            </c:txPr>
            <c:showLegendKey val="0"/>
            <c:showVal val="0"/>
            <c:showCatName val="1"/>
            <c:showSerName val="0"/>
            <c:showPercent val="1"/>
            <c:showBubbleSize val="1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Sheet1!$N$1:$O$1</c:f>
              <c:strCache>
                <c:ptCount val="2"/>
                <c:pt idx="0">
                  <c:v>男性</c:v>
                </c:pt>
                <c:pt idx="1">
                  <c:v>女性</c:v>
                </c:pt>
              </c:strCache>
            </c:strRef>
          </c:cat>
          <c:val>
            <c:numRef>
              <c:f>Sheet1!$N$2:$O$2</c:f>
              <c:numCache>
                <c:formatCode>General</c:formatCode>
                <c:ptCount val="2"/>
                <c:pt idx="0">
                  <c:v>58.7</c:v>
                </c:pt>
                <c:pt idx="1">
                  <c:v>41.3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CBF-418A-AD95-88A236129D49}"/>
            </c:ext>
          </c:extLst>
        </c:ser>
        <c:dLbls>
          <c:showLegendKey val="0"/>
          <c:showVal val="0"/>
          <c:showCatName val="1"/>
          <c:showSerName val="0"/>
          <c:showPercent val="1"/>
          <c:showBubbleSize val="1"/>
          <c:showLeaderLines val="1"/>
        </c:dLbls>
        <c:firstSliceAng val="0"/>
      </c:pieChart>
    </c:plotArea>
    <c:plotVisOnly val="1"/>
    <c:dispBlanksAs val="gap"/>
    <c:showDLblsOverMax val="1"/>
  </c:chart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spPr>
            <a:ln>
              <a:prstDash val="solid"/>
            </a:ln>
          </c:spPr>
          <c:dPt>
            <c:idx val="0"/>
            <c:bubble3D val="0"/>
            <c:spPr>
              <a:solidFill>
                <a:srgbClr val="99CCFF"/>
              </a:solidFill>
              <a:ln w="1905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1-BB52-4304-88AC-5810CF0096FB}"/>
              </c:ext>
            </c:extLst>
          </c:dPt>
          <c:dPt>
            <c:idx val="1"/>
            <c:bubble3D val="0"/>
            <c:spPr>
              <a:solidFill>
                <a:srgbClr val="33CCFF"/>
              </a:solidFill>
              <a:ln w="1905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3-BB52-4304-88AC-5810CF0096FB}"/>
              </c:ext>
            </c:extLst>
          </c:dPt>
          <c:dPt>
            <c:idx val="2"/>
            <c:bubble3D val="0"/>
            <c:spPr>
              <a:solidFill>
                <a:srgbClr val="0099FF"/>
              </a:solidFill>
              <a:ln w="1905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5-BB52-4304-88AC-5810CF0096FB}"/>
              </c:ext>
            </c:extLst>
          </c:dPt>
          <c:dPt>
            <c:idx val="3"/>
            <c:bubble3D val="0"/>
            <c:spPr>
              <a:solidFill>
                <a:srgbClr val="3366FF"/>
              </a:solidFill>
              <a:ln w="1905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7-BB52-4304-88AC-5810CF0096FB}"/>
              </c:ext>
            </c:extLst>
          </c:dPt>
          <c:dPt>
            <c:idx val="4"/>
            <c:bubble3D val="0"/>
            <c:spPr>
              <a:solidFill>
                <a:srgbClr val="0033CC"/>
              </a:solidFill>
              <a:ln w="1905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9-BB52-4304-88AC-5810CF0096FB}"/>
              </c:ext>
            </c:extLst>
          </c:dPt>
          <c:dPt>
            <c:idx val="5"/>
            <c:bubble3D val="0"/>
            <c:spPr>
              <a:solidFill>
                <a:srgbClr val="333399"/>
              </a:solidFill>
              <a:ln w="1905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B-BB52-4304-88AC-5810CF0096FB}"/>
              </c:ext>
            </c:extLst>
          </c:dPt>
          <c:dPt>
            <c:idx val="6"/>
            <c:bubble3D val="0"/>
            <c:spPr>
              <a:solidFill>
                <a:srgbClr val="FFCCFF"/>
              </a:solidFill>
              <a:ln w="1905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D-BB52-4304-88AC-5810CF0096FB}"/>
              </c:ext>
            </c:extLst>
          </c:dPt>
          <c:dPt>
            <c:idx val="7"/>
            <c:bubble3D val="0"/>
            <c:spPr>
              <a:solidFill>
                <a:srgbClr val="FF99FF"/>
              </a:solidFill>
              <a:ln w="1905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F-BB52-4304-88AC-5810CF0096FB}"/>
              </c:ext>
            </c:extLst>
          </c:dPt>
          <c:dPt>
            <c:idx val="8"/>
            <c:bubble3D val="0"/>
            <c:spPr>
              <a:solidFill>
                <a:srgbClr val="FF66FF"/>
              </a:solidFill>
              <a:ln w="1905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11-BB52-4304-88AC-5810CF0096FB}"/>
              </c:ext>
            </c:extLst>
          </c:dPt>
          <c:dPt>
            <c:idx val="9"/>
            <c:bubble3D val="0"/>
            <c:spPr>
              <a:solidFill>
                <a:srgbClr val="FF00FF"/>
              </a:solidFill>
              <a:ln w="1905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13-BB52-4304-88AC-5810CF0096FB}"/>
              </c:ext>
            </c:extLst>
          </c:dPt>
          <c:dPt>
            <c:idx val="10"/>
            <c:bubble3D val="0"/>
            <c:spPr>
              <a:solidFill>
                <a:srgbClr val="CC00CC"/>
              </a:solidFill>
              <a:ln w="1905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15-BB52-4304-88AC-5810CF0096FB}"/>
              </c:ext>
            </c:extLst>
          </c:dPt>
          <c:dPt>
            <c:idx val="11"/>
            <c:bubble3D val="0"/>
            <c:spPr>
              <a:solidFill>
                <a:srgbClr val="660066"/>
              </a:solidFill>
              <a:ln w="1905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17-BB52-4304-88AC-5810CF0096FB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900">
                    <a:latin typeface="HGPｺﾞｼｯｸE 本文"/>
                    <a:ea typeface="HGPｺﾞｼｯｸE 本文"/>
                  </a:defRPr>
                </a:pPr>
                <a:endParaRPr lang="ja-JP"/>
              </a:p>
            </c:txPr>
            <c:dLblPos val="bestFit"/>
            <c:showLegendKey val="0"/>
            <c:showVal val="0"/>
            <c:showCatName val="1"/>
            <c:showSerName val="0"/>
            <c:showPercent val="1"/>
            <c:showBubbleSize val="1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Sheet1!$B$1:$M$1</c:f>
              <c:strCache>
                <c:ptCount val="12"/>
                <c:pt idx="0">
                  <c:v>男性 12～19才</c:v>
                </c:pt>
                <c:pt idx="1">
                  <c:v>男性 20～29才</c:v>
                </c:pt>
                <c:pt idx="2">
                  <c:v>男性 30～39才</c:v>
                </c:pt>
                <c:pt idx="3">
                  <c:v>男性 40～49才</c:v>
                </c:pt>
                <c:pt idx="4">
                  <c:v>男性 50～59才</c:v>
                </c:pt>
                <c:pt idx="5">
                  <c:v>男性 60～69才</c:v>
                </c:pt>
                <c:pt idx="6">
                  <c:v>女性 12～19才</c:v>
                </c:pt>
                <c:pt idx="7">
                  <c:v>女性 20～29才</c:v>
                </c:pt>
                <c:pt idx="8">
                  <c:v>女性 30～39才</c:v>
                </c:pt>
                <c:pt idx="9">
                  <c:v>女性 40～49才</c:v>
                </c:pt>
                <c:pt idx="10">
                  <c:v>女性 50～59才</c:v>
                </c:pt>
                <c:pt idx="11">
                  <c:v>女性 60～69才</c:v>
                </c:pt>
              </c:strCache>
            </c:strRef>
          </c:cat>
          <c:val>
            <c:numRef>
              <c:f>Sheet1!$B$2:$M$2</c:f>
              <c:numCache>
                <c:formatCode>General</c:formatCode>
                <c:ptCount val="12"/>
                <c:pt idx="0">
                  <c:v>0.1</c:v>
                </c:pt>
                <c:pt idx="1">
                  <c:v>4.2</c:v>
                </c:pt>
                <c:pt idx="2">
                  <c:v>8.5</c:v>
                </c:pt>
                <c:pt idx="3">
                  <c:v>21.8</c:v>
                </c:pt>
                <c:pt idx="4">
                  <c:v>13.8</c:v>
                </c:pt>
                <c:pt idx="5">
                  <c:v>10.3</c:v>
                </c:pt>
                <c:pt idx="6">
                  <c:v>0</c:v>
                </c:pt>
                <c:pt idx="7">
                  <c:v>2.2999999999999998</c:v>
                </c:pt>
                <c:pt idx="8">
                  <c:v>7.1</c:v>
                </c:pt>
                <c:pt idx="9">
                  <c:v>9.3000000000000007</c:v>
                </c:pt>
                <c:pt idx="10">
                  <c:v>14.5</c:v>
                </c:pt>
                <c:pt idx="11">
                  <c:v>8.1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8-BB52-4304-88AC-5810CF0096FB}"/>
            </c:ext>
          </c:extLst>
        </c:ser>
        <c:dLbls>
          <c:dLblPos val="bestFit"/>
          <c:showLegendKey val="0"/>
          <c:showVal val="0"/>
          <c:showCatName val="1"/>
          <c:showSerName val="0"/>
          <c:showPercent val="1"/>
          <c:showBubbleSize val="1"/>
          <c:showLeaderLines val="1"/>
        </c:dLbls>
        <c:firstSliceAng val="0"/>
      </c:pieChart>
    </c:plotArea>
    <c:plotVisOnly val="1"/>
    <c:dispBlanksAs val="gap"/>
    <c:showDLblsOverMax val="1"/>
  </c:chart>
  <c:externalData r:id="rId1">
    <c:autoUpdate val="0"/>
  </c:externalData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0.52861</cdr:x>
      <cdr:y>0.36634</cdr:y>
    </cdr:from>
    <cdr:to>
      <cdr:x>0.76811</cdr:x>
      <cdr:y>0.62311</cdr:y>
    </cdr:to>
    <cdr:sp macro="" textlink="">
      <cdr:nvSpPr>
        <cdr:cNvPr id="2" name="Oval 13"/>
        <cdr:cNvSpPr>
          <a:spLocks xmlns:a="http://schemas.openxmlformats.org/drawingml/2006/main" noChangeAspect="1" noChangeArrowheads="1"/>
        </cdr:cNvSpPr>
      </cdr:nvSpPr>
      <cdr:spPr bwMode="auto">
        <a:xfrm xmlns:a="http://schemas.openxmlformats.org/drawingml/2006/main">
          <a:off x="991007" y="640602"/>
          <a:ext cx="449003" cy="449003"/>
        </a:xfrm>
        <a:prstGeom xmlns:a="http://schemas.openxmlformats.org/drawingml/2006/main" prst="ellipse">
          <a:avLst/>
        </a:prstGeom>
        <a:solidFill xmlns:a="http://schemas.openxmlformats.org/drawingml/2006/main">
          <a:schemeClr val="bg1"/>
        </a:solidFill>
        <a:ln xmlns:a="http://schemas.openxmlformats.org/drawingml/2006/main" w="25400" algn="ctr">
          <a:solidFill>
            <a:schemeClr val="tx1"/>
          </a:solidFill>
          <a:round/>
          <a:headEnd/>
          <a:tailEnd/>
        </a:ln>
        <a:effectLst xmlns:a="http://schemas.openxmlformats.org/drawingml/2006/main"/>
      </cdr:spPr>
      <cdr:txBody>
        <a:bodyPr xmlns:a="http://schemas.openxmlformats.org/drawingml/2006/main" lIns="0" tIns="0" rIns="0" bIns="0" anchor="ctr" anchorCtr="1"/>
        <a:lstStyle xmlns:a="http://schemas.openxmlformats.org/drawingml/2006/main">
          <a:defPPr>
            <a:defRPr lang="ja-JP"/>
          </a:defPPr>
          <a:lvl1pPr algn="ctr" rtl="0" fontAlgn="base">
            <a:spcBef>
              <a:spcPct val="0"/>
            </a:spcBef>
            <a:spcAft>
              <a:spcPct val="0"/>
            </a:spcAft>
            <a:defRPr kumimoji="1" sz="1200" kern="1200">
              <a:solidFill>
                <a:srgbClr val="FF0000"/>
              </a:solidFill>
              <a:latin typeface="HGSｺﾞｼｯｸE" pitchFamily="50" charset="-128"/>
              <a:ea typeface="HGSｺﾞｼｯｸE" pitchFamily="50" charset="-128"/>
              <a:cs typeface="+mn-cs"/>
            </a:defRPr>
          </a:lvl1pPr>
          <a:lvl2pPr marL="457200" algn="ctr" rtl="0" fontAlgn="base">
            <a:spcBef>
              <a:spcPct val="0"/>
            </a:spcBef>
            <a:spcAft>
              <a:spcPct val="0"/>
            </a:spcAft>
            <a:defRPr kumimoji="1" sz="1200" kern="1200">
              <a:solidFill>
                <a:srgbClr val="FF0000"/>
              </a:solidFill>
              <a:latin typeface="HGSｺﾞｼｯｸE" pitchFamily="50" charset="-128"/>
              <a:ea typeface="HGSｺﾞｼｯｸE" pitchFamily="50" charset="-128"/>
              <a:cs typeface="+mn-cs"/>
            </a:defRPr>
          </a:lvl2pPr>
          <a:lvl3pPr marL="914400" algn="ctr" rtl="0" fontAlgn="base">
            <a:spcBef>
              <a:spcPct val="0"/>
            </a:spcBef>
            <a:spcAft>
              <a:spcPct val="0"/>
            </a:spcAft>
            <a:defRPr kumimoji="1" sz="1200" kern="1200">
              <a:solidFill>
                <a:srgbClr val="FF0000"/>
              </a:solidFill>
              <a:latin typeface="HGSｺﾞｼｯｸE" pitchFamily="50" charset="-128"/>
              <a:ea typeface="HGSｺﾞｼｯｸE" pitchFamily="50" charset="-128"/>
              <a:cs typeface="+mn-cs"/>
            </a:defRPr>
          </a:lvl3pPr>
          <a:lvl4pPr marL="1371600" algn="ctr" rtl="0" fontAlgn="base">
            <a:spcBef>
              <a:spcPct val="0"/>
            </a:spcBef>
            <a:spcAft>
              <a:spcPct val="0"/>
            </a:spcAft>
            <a:defRPr kumimoji="1" sz="1200" kern="1200">
              <a:solidFill>
                <a:srgbClr val="FF0000"/>
              </a:solidFill>
              <a:latin typeface="HGSｺﾞｼｯｸE" pitchFamily="50" charset="-128"/>
              <a:ea typeface="HGSｺﾞｼｯｸE" pitchFamily="50" charset="-128"/>
              <a:cs typeface="+mn-cs"/>
            </a:defRPr>
          </a:lvl4pPr>
          <a:lvl5pPr marL="1828800" algn="ctr" rtl="0" fontAlgn="base">
            <a:spcBef>
              <a:spcPct val="0"/>
            </a:spcBef>
            <a:spcAft>
              <a:spcPct val="0"/>
            </a:spcAft>
            <a:defRPr kumimoji="1" sz="1200" kern="1200">
              <a:solidFill>
                <a:srgbClr val="FF0000"/>
              </a:solidFill>
              <a:latin typeface="HGSｺﾞｼｯｸE" pitchFamily="50" charset="-128"/>
              <a:ea typeface="HGSｺﾞｼｯｸE" pitchFamily="50" charset="-128"/>
              <a:cs typeface="+mn-cs"/>
            </a:defRPr>
          </a:lvl5pPr>
          <a:lvl6pPr marL="2286000" algn="l" defTabSz="914400" rtl="0" eaLnBrk="1" latinLnBrk="0" hangingPunct="1">
            <a:defRPr kumimoji="1" sz="1200" kern="1200">
              <a:solidFill>
                <a:srgbClr val="FF0000"/>
              </a:solidFill>
              <a:latin typeface="HGSｺﾞｼｯｸE" pitchFamily="50" charset="-128"/>
              <a:ea typeface="HGSｺﾞｼｯｸE" pitchFamily="50" charset="-128"/>
              <a:cs typeface="+mn-cs"/>
            </a:defRPr>
          </a:lvl6pPr>
          <a:lvl7pPr marL="2743200" algn="l" defTabSz="914400" rtl="0" eaLnBrk="1" latinLnBrk="0" hangingPunct="1">
            <a:defRPr kumimoji="1" sz="1200" kern="1200">
              <a:solidFill>
                <a:srgbClr val="FF0000"/>
              </a:solidFill>
              <a:latin typeface="HGSｺﾞｼｯｸE" pitchFamily="50" charset="-128"/>
              <a:ea typeface="HGSｺﾞｼｯｸE" pitchFamily="50" charset="-128"/>
              <a:cs typeface="+mn-cs"/>
            </a:defRPr>
          </a:lvl7pPr>
          <a:lvl8pPr marL="3200400" algn="l" defTabSz="914400" rtl="0" eaLnBrk="1" latinLnBrk="0" hangingPunct="1">
            <a:defRPr kumimoji="1" sz="1200" kern="1200">
              <a:solidFill>
                <a:srgbClr val="FF0000"/>
              </a:solidFill>
              <a:latin typeface="HGSｺﾞｼｯｸE" pitchFamily="50" charset="-128"/>
              <a:ea typeface="HGSｺﾞｼｯｸE" pitchFamily="50" charset="-128"/>
              <a:cs typeface="+mn-cs"/>
            </a:defRPr>
          </a:lvl8pPr>
          <a:lvl9pPr marL="3657600" algn="l" defTabSz="914400" rtl="0" eaLnBrk="1" latinLnBrk="0" hangingPunct="1">
            <a:defRPr kumimoji="1" sz="1200" kern="1200">
              <a:solidFill>
                <a:srgbClr val="FF0000"/>
              </a:solidFill>
              <a:latin typeface="HGSｺﾞｼｯｸE" pitchFamily="50" charset="-128"/>
              <a:ea typeface="HGSｺﾞｼｯｸE" pitchFamily="50" charset="-128"/>
              <a:cs typeface="+mn-cs"/>
            </a:defRPr>
          </a:lvl9pPr>
        </a:lstStyle>
        <a:p xmlns:a="http://schemas.openxmlformats.org/drawingml/2006/main">
          <a:pPr>
            <a:lnSpc>
              <a:spcPct val="80000"/>
            </a:lnSpc>
          </a:pPr>
          <a:r>
            <a:rPr lang="ja-JP" altLang="en-US" sz="800" dirty="0">
              <a:solidFill>
                <a:schemeClr val="tx1"/>
              </a:solidFill>
              <a:latin typeface="HGPｺﾞｼｯｸE" panose="020B0900000000000000" pitchFamily="50" charset="-128"/>
              <a:ea typeface="HGPｺﾞｼｯｸE" panose="020B0900000000000000" pitchFamily="50" charset="-128"/>
            </a:rPr>
            <a:t>ラジオ全局シェア</a:t>
          </a: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7" y="1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09" tIns="45203" rIns="90409" bIns="45203" numCol="1" anchor="t" anchorCtr="0" compatLnSpc="1">
            <a:prstTxWarp prst="textNoShape">
              <a:avLst/>
            </a:prstTxWarp>
          </a:bodyPr>
          <a:lstStyle>
            <a:lvl1pPr defTabSz="90400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2288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588007" y="1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09" tIns="45203" rIns="90409" bIns="45203" numCol="1" anchor="t" anchorCtr="0" compatLnSpc="1">
            <a:prstTxWarp prst="textNoShape">
              <a:avLst/>
            </a:prstTxWarp>
          </a:bodyPr>
          <a:lstStyle>
            <a:lvl1pPr algn="r" defTabSz="90400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2288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7" y="6397625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09" tIns="45203" rIns="90409" bIns="45203" numCol="1" anchor="b" anchorCtr="0" compatLnSpc="1">
            <a:prstTxWarp prst="textNoShape">
              <a:avLst/>
            </a:prstTxWarp>
          </a:bodyPr>
          <a:lstStyle>
            <a:lvl1pPr defTabSz="90400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2288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588007" y="6397625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09" tIns="45203" rIns="90409" bIns="45203" numCol="1" anchor="b" anchorCtr="0" compatLnSpc="1">
            <a:prstTxWarp prst="textNoShape">
              <a:avLst/>
            </a:prstTxWarp>
          </a:bodyPr>
          <a:lstStyle>
            <a:lvl1pPr algn="r" defTabSz="903964" eaLnBrk="1" hangingPunct="1">
              <a:defRPr sz="1200"/>
            </a:lvl1pPr>
          </a:lstStyle>
          <a:p>
            <a:pPr>
              <a:defRPr/>
            </a:pPr>
            <a:fld id="{779D47F1-08B5-45BA-BD50-DA0DE3406AA4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921477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7" y="1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07" tIns="45253" rIns="90507" bIns="45253" numCol="1" anchor="t" anchorCtr="0" compatLnSpc="1">
            <a:prstTxWarp prst="textNoShape">
              <a:avLst/>
            </a:prstTxWarp>
          </a:bodyPr>
          <a:lstStyle>
            <a:lvl1pPr defTabSz="90558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588007" y="1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07" tIns="45253" rIns="90507" bIns="45253" numCol="1" anchor="t" anchorCtr="0" compatLnSpc="1">
            <a:prstTxWarp prst="textNoShape">
              <a:avLst/>
            </a:prstTxWarp>
          </a:bodyPr>
          <a:lstStyle>
            <a:lvl1pPr algn="r" defTabSz="90558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108325" y="504825"/>
            <a:ext cx="3648075" cy="252571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89020" y="3198813"/>
            <a:ext cx="7888287" cy="303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07" tIns="45253" rIns="90507" bIns="4525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7" y="6397625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07" tIns="45253" rIns="90507" bIns="45253" numCol="1" anchor="b" anchorCtr="0" compatLnSpc="1">
            <a:prstTxWarp prst="textNoShape">
              <a:avLst/>
            </a:prstTxWarp>
          </a:bodyPr>
          <a:lstStyle>
            <a:lvl1pPr defTabSz="90558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12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588007" y="6397625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07" tIns="45253" rIns="90507" bIns="45253" numCol="1" anchor="b" anchorCtr="0" compatLnSpc="1">
            <a:prstTxWarp prst="textNoShape">
              <a:avLst/>
            </a:prstTxWarp>
          </a:bodyPr>
          <a:lstStyle>
            <a:lvl1pPr algn="r" defTabSz="905481" eaLnBrk="1" hangingPunct="1">
              <a:defRPr sz="1200"/>
            </a:lvl1pPr>
          </a:lstStyle>
          <a:p>
            <a:pPr>
              <a:defRPr/>
            </a:pPr>
            <a:fld id="{087A2C61-9F62-4143-968E-E7C7F7FF1C2C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89914224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1pPr>
            <a:lvl2pPr marL="700903" indent="-263236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2pPr>
            <a:lvl3pPr marL="1083068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3pPr>
            <a:lvl4pPr marL="1520736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4pPr>
            <a:lvl5pPr marL="1958403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5pPr>
            <a:lvl6pPr marL="2415101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6pPr>
            <a:lvl7pPr marL="2871796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7pPr>
            <a:lvl8pPr marL="3328493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8pPr>
            <a:lvl9pPr marL="3785190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9pPr>
          </a:lstStyle>
          <a:p>
            <a:pPr>
              <a:spcBef>
                <a:spcPct val="0"/>
              </a:spcBef>
            </a:pPr>
            <a:fld id="{3949F6A9-A3E1-46FD-A3FD-8B620CA0CC37}" type="slidenum">
              <a:rPr lang="en-US" altLang="ja-JP" smtClean="0">
                <a:ea typeface="ＭＳ Ｐゴシック" panose="020B0600070205080204" pitchFamily="50" charset="-128"/>
              </a:rPr>
              <a:pPr>
                <a:spcBef>
                  <a:spcPct val="0"/>
                </a:spcBef>
              </a:pPr>
              <a:t>1</a:t>
            </a:fld>
            <a:endParaRPr lang="en-US" altLang="ja-JP">
              <a:ea typeface="ＭＳ Ｐゴシック" panose="020B0600070205080204" pitchFamily="50" charset="-128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ja-JP" altLang="ja-JP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82273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1pPr>
            <a:lvl2pPr marL="700903" indent="-263236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2pPr>
            <a:lvl3pPr marL="1083068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3pPr>
            <a:lvl4pPr marL="1520736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4pPr>
            <a:lvl5pPr marL="1958403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5pPr>
            <a:lvl6pPr marL="2415101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6pPr>
            <a:lvl7pPr marL="2871796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7pPr>
            <a:lvl8pPr marL="3328493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8pPr>
            <a:lvl9pPr marL="3785190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9pPr>
          </a:lstStyle>
          <a:p>
            <a:pPr>
              <a:spcBef>
                <a:spcPct val="0"/>
              </a:spcBef>
            </a:pPr>
            <a:fld id="{3949F6A9-A3E1-46FD-A3FD-8B620CA0CC37}" type="slidenum">
              <a:rPr lang="en-US" altLang="ja-JP" smtClean="0">
                <a:ea typeface="ＭＳ Ｐゴシック" panose="020B0600070205080204" pitchFamily="50" charset="-128"/>
              </a:rPr>
              <a:pPr>
                <a:spcBef>
                  <a:spcPct val="0"/>
                </a:spcBef>
              </a:pPr>
              <a:t>2</a:t>
            </a:fld>
            <a:endParaRPr lang="en-US" altLang="ja-JP">
              <a:ea typeface="ＭＳ Ｐゴシック" panose="020B0600070205080204" pitchFamily="50" charset="-128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ja-JP" altLang="ja-JP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02367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1pPr>
            <a:lvl2pPr marL="700903" indent="-263236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2pPr>
            <a:lvl3pPr marL="1083068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3pPr>
            <a:lvl4pPr marL="1520736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4pPr>
            <a:lvl5pPr marL="1958403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5pPr>
            <a:lvl6pPr marL="2415101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6pPr>
            <a:lvl7pPr marL="2871796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7pPr>
            <a:lvl8pPr marL="3328493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8pPr>
            <a:lvl9pPr marL="3785190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9pPr>
          </a:lstStyle>
          <a:p>
            <a:pPr>
              <a:spcBef>
                <a:spcPct val="0"/>
              </a:spcBef>
            </a:pPr>
            <a:fld id="{3949F6A9-A3E1-46FD-A3FD-8B620CA0CC37}" type="slidenum">
              <a:rPr lang="en-US" altLang="ja-JP" smtClean="0">
                <a:ea typeface="ＭＳ Ｐゴシック" panose="020B0600070205080204" pitchFamily="50" charset="-128"/>
              </a:rPr>
              <a:pPr>
                <a:spcBef>
                  <a:spcPct val="0"/>
                </a:spcBef>
              </a:pPr>
              <a:t>3</a:t>
            </a:fld>
            <a:endParaRPr lang="en-US" altLang="ja-JP">
              <a:ea typeface="ＭＳ Ｐゴシック" panose="020B0600070205080204" pitchFamily="50" charset="-128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ja-JP" altLang="ja-JP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10663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1pPr>
            <a:lvl2pPr marL="700903" indent="-263236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2pPr>
            <a:lvl3pPr marL="1083068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3pPr>
            <a:lvl4pPr marL="1520736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4pPr>
            <a:lvl5pPr marL="1958403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5pPr>
            <a:lvl6pPr marL="2415101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6pPr>
            <a:lvl7pPr marL="2871796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7pPr>
            <a:lvl8pPr marL="3328493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8pPr>
            <a:lvl9pPr marL="3785190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9pPr>
          </a:lstStyle>
          <a:p>
            <a:pPr>
              <a:spcBef>
                <a:spcPct val="0"/>
              </a:spcBef>
            </a:pPr>
            <a:fld id="{3949F6A9-A3E1-46FD-A3FD-8B620CA0CC37}" type="slidenum">
              <a:rPr lang="en-US" altLang="ja-JP" smtClean="0">
                <a:ea typeface="ＭＳ Ｐゴシック" panose="020B0600070205080204" pitchFamily="50" charset="-128"/>
              </a:rPr>
              <a:pPr>
                <a:spcBef>
                  <a:spcPct val="0"/>
                </a:spcBef>
              </a:pPr>
              <a:t>5</a:t>
            </a:fld>
            <a:endParaRPr lang="en-US" altLang="ja-JP">
              <a:ea typeface="ＭＳ Ｐゴシック" panose="020B0600070205080204" pitchFamily="50" charset="-128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ja-JP" altLang="ja-JP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88734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1pPr>
            <a:lvl2pPr marL="700903" indent="-263236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2pPr>
            <a:lvl3pPr marL="1083068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3pPr>
            <a:lvl4pPr marL="1520736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4pPr>
            <a:lvl5pPr marL="1958403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5pPr>
            <a:lvl6pPr marL="2415101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6pPr>
            <a:lvl7pPr marL="2871796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7pPr>
            <a:lvl8pPr marL="3328493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8pPr>
            <a:lvl9pPr marL="3785190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9pPr>
          </a:lstStyle>
          <a:p>
            <a:pPr>
              <a:spcBef>
                <a:spcPct val="0"/>
              </a:spcBef>
            </a:pPr>
            <a:fld id="{3949F6A9-A3E1-46FD-A3FD-8B620CA0CC37}" type="slidenum">
              <a:rPr lang="en-US" altLang="ja-JP" smtClean="0">
                <a:ea typeface="ＭＳ Ｐゴシック" panose="020B0600070205080204" pitchFamily="50" charset="-128"/>
              </a:rPr>
              <a:pPr>
                <a:spcBef>
                  <a:spcPct val="0"/>
                </a:spcBef>
              </a:pPr>
              <a:t>6</a:t>
            </a:fld>
            <a:endParaRPr lang="en-US" altLang="ja-JP">
              <a:ea typeface="ＭＳ Ｐゴシック" panose="020B0600070205080204" pitchFamily="50" charset="-128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ja-JP" altLang="ja-JP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409977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1pPr>
            <a:lvl2pPr marL="700903" indent="-263236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2pPr>
            <a:lvl3pPr marL="1083068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3pPr>
            <a:lvl4pPr marL="1520736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4pPr>
            <a:lvl5pPr marL="1958403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5pPr>
            <a:lvl6pPr marL="2415101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6pPr>
            <a:lvl7pPr marL="2871796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7pPr>
            <a:lvl8pPr marL="3328493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8pPr>
            <a:lvl9pPr marL="3785190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9pPr>
          </a:lstStyle>
          <a:p>
            <a:pPr>
              <a:spcBef>
                <a:spcPct val="0"/>
              </a:spcBef>
            </a:pPr>
            <a:fld id="{3949F6A9-A3E1-46FD-A3FD-8B620CA0CC37}" type="slidenum">
              <a:rPr lang="en-US" altLang="ja-JP" smtClean="0">
                <a:ea typeface="ＭＳ Ｐゴシック" panose="020B0600070205080204" pitchFamily="50" charset="-128"/>
              </a:rPr>
              <a:pPr>
                <a:spcBef>
                  <a:spcPct val="0"/>
                </a:spcBef>
              </a:pPr>
              <a:t>7</a:t>
            </a:fld>
            <a:endParaRPr lang="en-US" altLang="ja-JP">
              <a:ea typeface="ＭＳ Ｐゴシック" panose="020B0600070205080204" pitchFamily="50" charset="-128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ja-JP" altLang="ja-JP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22214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図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776" y="6709029"/>
            <a:ext cx="9921552" cy="1284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グラフィックス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200" y="5635799"/>
            <a:ext cx="2133600" cy="706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テキスト ボックス 5"/>
          <p:cNvSpPr txBox="1"/>
          <p:nvPr userDrawn="1"/>
        </p:nvSpPr>
        <p:spPr>
          <a:xfrm>
            <a:off x="7041232" y="6669940"/>
            <a:ext cx="2084225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ja-JP" sz="750" dirty="0">
                <a:solidFill>
                  <a:schemeClr val="bg1"/>
                </a:solidFill>
                <a:latin typeface="+mn-lt"/>
                <a:ea typeface="HGP創英角ｺﾞｼｯｸUB" panose="020B0900000000000000" pitchFamily="50" charset="-128"/>
              </a:rPr>
              <a:t>Copyright  ZIP-FM </a:t>
            </a:r>
            <a:r>
              <a:rPr lang="en-US" altLang="ja-JP" sz="750" dirty="0" err="1">
                <a:solidFill>
                  <a:schemeClr val="bg1"/>
                </a:solidFill>
                <a:latin typeface="+mn-lt"/>
                <a:ea typeface="HGP創英角ｺﾞｼｯｸUB" panose="020B0900000000000000" pitchFamily="50" charset="-128"/>
              </a:rPr>
              <a:t>inc</a:t>
            </a:r>
            <a:r>
              <a:rPr lang="en-US" altLang="ja-JP" sz="750" dirty="0">
                <a:solidFill>
                  <a:schemeClr val="bg1"/>
                </a:solidFill>
                <a:latin typeface="+mn-lt"/>
                <a:ea typeface="HGP創英角ｺﾞｼｯｸUB" panose="020B0900000000000000" pitchFamily="50" charset="-128"/>
              </a:rPr>
              <a:t> All Rights Reserved</a:t>
            </a:r>
            <a:endParaRPr lang="ja-JP" altLang="en-US" sz="750" dirty="0">
              <a:solidFill>
                <a:schemeClr val="bg1"/>
              </a:solidFill>
              <a:latin typeface="+mn-lt"/>
              <a:ea typeface="HGP創英角ｺﾞｼｯｸUB" panose="020B0900000000000000" pitchFamily="50" charset="-128"/>
            </a:endParaRPr>
          </a:p>
        </p:txBody>
      </p:sp>
      <p:sp>
        <p:nvSpPr>
          <p:cNvPr id="10" name="正方形/長方形 9"/>
          <p:cNvSpPr/>
          <p:nvPr userDrawn="1"/>
        </p:nvSpPr>
        <p:spPr>
          <a:xfrm>
            <a:off x="0" y="0"/>
            <a:ext cx="9906000" cy="6858000"/>
          </a:xfrm>
          <a:prstGeom prst="rect">
            <a:avLst/>
          </a:prstGeom>
          <a:noFill/>
          <a:ln w="76200">
            <a:solidFill>
              <a:srgbClr val="EB643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926967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95300" y="1600200"/>
            <a:ext cx="89154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2840228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7181850" y="274638"/>
            <a:ext cx="2228850" cy="5851525"/>
          </a:xfrm>
          <a:prstGeom prst="rect">
            <a:avLst/>
          </a:prstGeo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95300" y="274638"/>
            <a:ext cx="653415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42057944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68655" y="2556512"/>
            <a:ext cx="7578090" cy="176403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37310" y="4663440"/>
            <a:ext cx="6240780" cy="210312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110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221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332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443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553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664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1775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4886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46088" y="7627938"/>
            <a:ext cx="2079625" cy="4381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83580F-DBF0-42FB-A548-F3D5BBF22973}" type="datetime1">
              <a:rPr lang="zh-CN" altLang="en-US"/>
              <a:pPr>
                <a:defRPr/>
              </a:pPr>
              <a:t>2026/3/18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046413" y="7627938"/>
            <a:ext cx="2822575" cy="4381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389688" y="7627938"/>
            <a:ext cx="2079625" cy="4381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9AE678-B0B0-4A08-898C-631A70CFDFEC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506174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ja-JP" altLang="en-US" dirty="0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495300" y="1600200"/>
            <a:ext cx="89154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ja-JP" altLang="en-US" dirty="0"/>
              <a:t>マスタ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9342642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82638" y="4406900"/>
            <a:ext cx="84201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 dirty="0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82638" y="2906713"/>
            <a:ext cx="84201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3829542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ja-JP" altLang="en-US" dirty="0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95300" y="1600200"/>
            <a:ext cx="43815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5029200" y="1600200"/>
            <a:ext cx="43815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2069338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73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73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5032375" y="1535113"/>
            <a:ext cx="437832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5032375" y="2174875"/>
            <a:ext cx="437832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23268089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36881561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421978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138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873500" y="273050"/>
            <a:ext cx="553720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95300" y="1435100"/>
            <a:ext cx="3259138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28106969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941513" y="4800600"/>
            <a:ext cx="59436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941513" y="612775"/>
            <a:ext cx="59436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941513" y="5367338"/>
            <a:ext cx="59436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15405238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4" name="Rectangle 22"/>
          <p:cNvSpPr>
            <a:spLocks noChangeArrowheads="1"/>
          </p:cNvSpPr>
          <p:nvPr userDrawn="1"/>
        </p:nvSpPr>
        <p:spPr bwMode="auto">
          <a:xfrm>
            <a:off x="9292121" y="6418263"/>
            <a:ext cx="613879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defRPr/>
            </a:pPr>
            <a:fld id="{9AA62517-8880-42A2-9A11-C0CBEF8DCAD5}" type="slidenum">
              <a:rPr lang="en-US" altLang="ja-JP" sz="1000" smtClean="0">
                <a:effectLst/>
                <a:latin typeface="+mn-lt"/>
                <a:ea typeface="HGP創英角ｺﾞｼｯｸUB" panose="020B0900000000000000" pitchFamily="50" charset="-128"/>
              </a:rPr>
              <a:pPr algn="ctr" eaLnBrk="1" hangingPunct="1">
                <a:defRPr/>
              </a:pPr>
              <a:t>‹#›</a:t>
            </a:fld>
            <a:endParaRPr lang="en-US" altLang="ja-JP" sz="1000" dirty="0">
              <a:effectLst/>
              <a:latin typeface="+mn-lt"/>
              <a:ea typeface="HGP創英角ｺﾞｼｯｸUB" panose="020B0900000000000000" pitchFamily="50" charset="-128"/>
            </a:endParaRPr>
          </a:p>
        </p:txBody>
      </p:sp>
      <p:pic>
        <p:nvPicPr>
          <p:cNvPr id="1027" name="Picture 7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4825" y="166688"/>
            <a:ext cx="1573213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図 1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0" y="822657"/>
            <a:ext cx="9906000" cy="612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正方形/長方形 2"/>
          <p:cNvSpPr/>
          <p:nvPr userDrawn="1"/>
        </p:nvSpPr>
        <p:spPr>
          <a:xfrm>
            <a:off x="0" y="0"/>
            <a:ext cx="9906000" cy="6858000"/>
          </a:xfrm>
          <a:prstGeom prst="rect">
            <a:avLst/>
          </a:prstGeom>
          <a:noFill/>
          <a:ln w="76200">
            <a:solidFill>
              <a:srgbClr val="EB643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635" r:id="rId1"/>
    <p:sldLayoutId id="2147486625" r:id="rId2"/>
    <p:sldLayoutId id="2147486626" r:id="rId3"/>
    <p:sldLayoutId id="2147486627" r:id="rId4"/>
    <p:sldLayoutId id="2147486628" r:id="rId5"/>
    <p:sldLayoutId id="2147486629" r:id="rId6"/>
    <p:sldLayoutId id="2147486630" r:id="rId7"/>
    <p:sldLayoutId id="2147486631" r:id="rId8"/>
    <p:sldLayoutId id="2147486632" r:id="rId9"/>
    <p:sldLayoutId id="2147486633" r:id="rId10"/>
    <p:sldLayoutId id="2147486634" r:id="rId11"/>
    <p:sldLayoutId id="2147486636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4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図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3510" y="245225"/>
            <a:ext cx="3420000" cy="2134836"/>
          </a:xfrm>
          <a:prstGeom prst="rect">
            <a:avLst/>
          </a:prstGeom>
        </p:spPr>
      </p:pic>
      <p:sp>
        <p:nvSpPr>
          <p:cNvPr id="2" name="正方形/長方形 1"/>
          <p:cNvSpPr/>
          <p:nvPr/>
        </p:nvSpPr>
        <p:spPr>
          <a:xfrm>
            <a:off x="-7119" y="2612821"/>
            <a:ext cx="9906000" cy="12823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2215" tIns="31107" rIns="62215" bIns="31107" anchor="ctr"/>
          <a:lstStyle/>
          <a:p>
            <a:pPr algn="ctr">
              <a:defRPr/>
            </a:pPr>
            <a:endParaRPr lang="ja-JP" altLang="en-US" sz="1225" dirty="0">
              <a:cs typeface="Arial" panose="020B0604020202020204" pitchFamily="34" charset="0"/>
            </a:endParaRPr>
          </a:p>
        </p:txBody>
      </p:sp>
      <p:sp>
        <p:nvSpPr>
          <p:cNvPr id="4" name="Text Box 1804">
            <a:extLst>
              <a:ext uri="{FF2B5EF4-FFF2-40B4-BE49-F238E27FC236}">
                <a16:creationId xmlns:a16="http://schemas.microsoft.com/office/drawing/2014/main" id="{84BDA507-F692-4381-BDB4-D18A4AFFCA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21" y="4148275"/>
            <a:ext cx="990497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ja-JP" altLang="en-US" sz="2400" dirty="0">
                <a:latin typeface="+mj-ea"/>
                <a:ea typeface="+mj-ea"/>
              </a:rPr>
              <a:t>＜番組プロフィール </a:t>
            </a:r>
            <a:r>
              <a:rPr lang="en-US" altLang="ja-JP" sz="2400" dirty="0">
                <a:latin typeface="+mj-ea"/>
                <a:ea typeface="+mj-ea"/>
              </a:rPr>
              <a:t>&amp; </a:t>
            </a:r>
            <a:r>
              <a:rPr lang="ja-JP" altLang="en-US" sz="2400" dirty="0">
                <a:latin typeface="+mj-ea"/>
                <a:ea typeface="+mj-ea"/>
              </a:rPr>
              <a:t>ご提供企画＞</a:t>
            </a:r>
            <a:endParaRPr lang="en-US" altLang="ja-JP" sz="1400" dirty="0">
              <a:latin typeface="+mj-ea"/>
              <a:ea typeface="+mj-ea"/>
            </a:endParaRPr>
          </a:p>
        </p:txBody>
      </p:sp>
      <p:sp>
        <p:nvSpPr>
          <p:cNvPr id="6" name="テキスト ボックス 5"/>
          <p:cNvSpPr txBox="1"/>
          <p:nvPr/>
        </p:nvSpPr>
        <p:spPr>
          <a:xfrm>
            <a:off x="1021" y="2865935"/>
            <a:ext cx="990497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4000" b="1" dirty="0">
                <a:solidFill>
                  <a:schemeClr val="bg1"/>
                </a:solidFill>
                <a:latin typeface="+mj-ea"/>
                <a:ea typeface="+mj-ea"/>
              </a:rPr>
              <a:t>ＢＲＵＮＣＨ ＳＴＹＬＥ</a:t>
            </a:r>
            <a:endParaRPr lang="en-US" altLang="ja-JP" sz="4000" b="1" dirty="0">
              <a:solidFill>
                <a:schemeClr val="bg1"/>
              </a:solidFill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9064770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819" y="2708920"/>
            <a:ext cx="2516018" cy="1570551"/>
          </a:xfrm>
          <a:prstGeom prst="rect">
            <a:avLst/>
          </a:prstGeom>
        </p:spPr>
      </p:pic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344488" y="260648"/>
            <a:ext cx="756138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000" dirty="0">
                <a:latin typeface="+mn-lt"/>
                <a:ea typeface="+mj-ea"/>
              </a:rPr>
              <a:t>◆</a:t>
            </a:r>
            <a:r>
              <a:rPr lang="ja-JP" altLang="en-US" sz="2000" b="1" dirty="0">
                <a:latin typeface="+mj-ea"/>
                <a:ea typeface="+mj-ea"/>
              </a:rPr>
              <a:t>ＢＲＵＮＣＨ ＳＴＹＬＥ</a:t>
            </a:r>
            <a:r>
              <a:rPr lang="ja-JP" altLang="en-US" sz="2000" b="1" dirty="0">
                <a:latin typeface="+mn-lt"/>
                <a:ea typeface="+mj-ea"/>
              </a:rPr>
              <a:t>　＜番組概要＞</a:t>
            </a:r>
          </a:p>
        </p:txBody>
      </p:sp>
      <p:sp>
        <p:nvSpPr>
          <p:cNvPr id="9" name="Text Box 66"/>
          <p:cNvSpPr txBox="1">
            <a:spLocks noChangeArrowheads="1"/>
          </p:cNvSpPr>
          <p:nvPr/>
        </p:nvSpPr>
        <p:spPr bwMode="auto">
          <a:xfrm>
            <a:off x="388416" y="1098331"/>
            <a:ext cx="9361040" cy="12311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lvl="0" eaLnBrk="1" hangingPunct="1"/>
            <a:r>
              <a:rPr lang="en-US" altLang="ja-JP" b="1" u="sng" dirty="0">
                <a:solidFill>
                  <a:srgbClr val="FF0000"/>
                </a:solidFill>
                <a:latin typeface="+mn-ea"/>
                <a:ea typeface="+mn-ea"/>
              </a:rPr>
              <a:t>BRUNCH TIME</a:t>
            </a:r>
            <a:r>
              <a:rPr lang="ja-JP" altLang="en-US" b="1" u="sng" dirty="0">
                <a:solidFill>
                  <a:srgbClr val="FF0000"/>
                </a:solidFill>
                <a:latin typeface="+mn-ea"/>
                <a:ea typeface="+mn-ea"/>
              </a:rPr>
              <a:t>の新しいスタイルのラジオプログラム！</a:t>
            </a:r>
            <a:endParaRPr lang="en-US" altLang="ja-JP" b="1" u="sng" dirty="0">
              <a:solidFill>
                <a:srgbClr val="FF0000"/>
              </a:solidFill>
              <a:latin typeface="+mn-ea"/>
              <a:ea typeface="+mn-ea"/>
            </a:endParaRPr>
          </a:p>
          <a:p>
            <a:pPr lvl="0" eaLnBrk="1" hangingPunct="1"/>
            <a:endParaRPr kumimoji="1" lang="en-US" altLang="ja-JP" sz="1400" b="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400" dirty="0">
                <a:latin typeface="+mn-ea"/>
                <a:ea typeface="+mn-ea"/>
              </a:rPr>
              <a:t>ニュース、スポーツ、ファッション、カルチャーなど、ランチタイムに人に話したくなるような「ネタ」をお届け。</a:t>
            </a:r>
            <a:endParaRPr lang="en-US" altLang="ja-JP" sz="1400" dirty="0">
              <a:latin typeface="+mn-ea"/>
              <a:ea typeface="+mn-ea"/>
            </a:endParaRPr>
          </a:p>
          <a:p>
            <a:r>
              <a:rPr lang="ja-JP" altLang="en-US" sz="1400" dirty="0">
                <a:latin typeface="+mn-ea"/>
                <a:ea typeface="+mn-ea"/>
              </a:rPr>
              <a:t>鋭い感性を持つ「永田レイナ」がリスナーと一緒に繋がりながら、掘り下げていきます！</a:t>
            </a:r>
          </a:p>
          <a:p>
            <a:r>
              <a:rPr lang="en-US" altLang="ja-JP" sz="1400" dirty="0">
                <a:latin typeface="+mn-ea"/>
                <a:ea typeface="+mn-ea"/>
              </a:rPr>
              <a:t>BRUNCH TIME</a:t>
            </a:r>
            <a:r>
              <a:rPr lang="ja-JP" altLang="en-US" sz="1400" dirty="0">
                <a:latin typeface="+mn-ea"/>
                <a:ea typeface="+mn-ea"/>
              </a:rPr>
              <a:t>の新しいスタイルのラジオプログラム！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EA54E4F6-1FB7-06FA-415F-67C42C400C4A}"/>
              </a:ext>
            </a:extLst>
          </p:cNvPr>
          <p:cNvSpPr txBox="1"/>
          <p:nvPr/>
        </p:nvSpPr>
        <p:spPr>
          <a:xfrm>
            <a:off x="441787" y="4437112"/>
            <a:ext cx="9080406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1400" dirty="0">
                <a:latin typeface="+mj-ea"/>
                <a:ea typeface="+mj-ea"/>
                <a:cs typeface="Meiryo UI" panose="020B0604030504040204" pitchFamily="50" charset="-128"/>
              </a:rPr>
              <a:t>●番組タイトル</a:t>
            </a:r>
            <a:r>
              <a:rPr lang="en-US" altLang="ja-JP" sz="1400" dirty="0">
                <a:latin typeface="+mj-ea"/>
                <a:ea typeface="+mj-ea"/>
                <a:cs typeface="Meiryo UI" panose="020B0604030504040204" pitchFamily="50" charset="-128"/>
              </a:rPr>
              <a:t>	</a:t>
            </a:r>
            <a:r>
              <a:rPr lang="ja-JP" altLang="en-US" sz="1400" dirty="0">
                <a:latin typeface="+mj-ea"/>
                <a:ea typeface="+mj-ea"/>
                <a:cs typeface="Meiryo UI" panose="020B0604030504040204" pitchFamily="50" charset="-128"/>
              </a:rPr>
              <a:t>ＢＲＵＮＣＨ ＳＴＹＬＥ</a:t>
            </a:r>
            <a:endParaRPr lang="en-US" altLang="ja-JP" sz="1400" dirty="0">
              <a:latin typeface="+mj-ea"/>
              <a:ea typeface="+mj-ea"/>
              <a:cs typeface="Meiryo UI" panose="020B0604030504040204" pitchFamily="50" charset="-128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ja-JP" sz="1400" dirty="0">
              <a:latin typeface="+mj-ea"/>
              <a:ea typeface="+mj-ea"/>
              <a:cs typeface="Meiryo UI" panose="020B0604030504040204" pitchFamily="50" charset="-128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1400" dirty="0">
                <a:latin typeface="+mj-ea"/>
                <a:ea typeface="+mj-ea"/>
                <a:cs typeface="Meiryo UI" panose="020B0604030504040204" pitchFamily="50" charset="-128"/>
              </a:rPr>
              <a:t>●放送時間</a:t>
            </a:r>
            <a:r>
              <a:rPr lang="en-US" altLang="ja-JP" sz="1400" dirty="0">
                <a:latin typeface="+mj-ea"/>
                <a:ea typeface="+mj-ea"/>
                <a:cs typeface="Meiryo UI" panose="020B0604030504040204" pitchFamily="50" charset="-128"/>
              </a:rPr>
              <a:t>		</a:t>
            </a:r>
            <a:r>
              <a:rPr lang="ja-JP" altLang="en-US" sz="1400" dirty="0">
                <a:latin typeface="+mj-ea"/>
                <a:ea typeface="+mj-ea"/>
                <a:cs typeface="Meiryo UI" panose="020B0604030504040204" pitchFamily="50" charset="-128"/>
              </a:rPr>
              <a:t>毎週月曜日～木曜日　９：００～１２：００ ＜３時間プログラム＞</a:t>
            </a:r>
            <a:endParaRPr lang="en-US" altLang="ja-JP" sz="1400" dirty="0">
              <a:latin typeface="+mj-ea"/>
              <a:ea typeface="+mj-ea"/>
              <a:cs typeface="Meiryo UI" panose="020B0604030504040204" pitchFamily="50" charset="-128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ja-JP" sz="1400" dirty="0">
              <a:latin typeface="+mj-ea"/>
              <a:ea typeface="+mj-ea"/>
              <a:cs typeface="Meiryo UI" panose="020B0604030504040204" pitchFamily="50" charset="-128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1400" dirty="0">
                <a:latin typeface="+mj-ea"/>
                <a:ea typeface="+mj-ea"/>
                <a:cs typeface="Meiryo UI" panose="020B0604030504040204" pitchFamily="50" charset="-128"/>
              </a:rPr>
              <a:t>●</a:t>
            </a:r>
            <a:r>
              <a:rPr lang="en-US" altLang="ja-JP" sz="1400" dirty="0">
                <a:latin typeface="+mj-ea"/>
                <a:ea typeface="+mj-ea"/>
                <a:cs typeface="Meiryo UI" panose="020B0604030504040204" pitchFamily="50" charset="-128"/>
              </a:rPr>
              <a:t>NAVIGATOR	</a:t>
            </a:r>
            <a:r>
              <a:rPr lang="ja-JP" altLang="en-US" sz="1400" dirty="0">
                <a:latin typeface="+mj-ea"/>
                <a:ea typeface="+mj-ea"/>
                <a:cs typeface="Meiryo UI" panose="020B0604030504040204" pitchFamily="50" charset="-128"/>
              </a:rPr>
              <a:t>永田レイナ</a:t>
            </a:r>
            <a:endParaRPr lang="en-US" altLang="ja-JP" sz="1400" dirty="0">
              <a:latin typeface="+mj-ea"/>
              <a:ea typeface="+mj-ea"/>
              <a:cs typeface="Meiryo UI" panose="020B0604030504040204" pitchFamily="50" charset="-128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ja-JP" sz="1400" dirty="0">
              <a:latin typeface="+mj-ea"/>
              <a:ea typeface="+mj-ea"/>
              <a:cs typeface="Meiryo UI" panose="020B0604030504040204" pitchFamily="50" charset="-128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1400" dirty="0">
                <a:latin typeface="+mj-ea"/>
                <a:ea typeface="+mj-ea"/>
                <a:cs typeface="Meiryo UI" panose="020B0604030504040204" pitchFamily="50" charset="-128"/>
              </a:rPr>
              <a:t>●</a:t>
            </a:r>
            <a:r>
              <a:rPr lang="en-US" altLang="ja-JP" sz="1400" dirty="0">
                <a:latin typeface="+mj-ea"/>
                <a:ea typeface="+mj-ea"/>
                <a:cs typeface="Meiryo UI" panose="020B0604030504040204" pitchFamily="50" charset="-128"/>
              </a:rPr>
              <a:t>TARGET		</a:t>
            </a:r>
            <a:r>
              <a:rPr lang="en-US" altLang="ja-JP" sz="1400" dirty="0">
                <a:solidFill>
                  <a:srgbClr val="FF0000"/>
                </a:solidFill>
                <a:latin typeface="+mj-ea"/>
                <a:ea typeface="+mj-ea"/>
                <a:cs typeface="Meiryo UI" panose="020B0604030504040204" pitchFamily="50" charset="-128"/>
              </a:rPr>
              <a:t>20</a:t>
            </a:r>
            <a:r>
              <a:rPr lang="ja-JP" altLang="en-US" sz="1400" dirty="0">
                <a:solidFill>
                  <a:srgbClr val="FF0000"/>
                </a:solidFill>
                <a:latin typeface="+mj-ea"/>
                <a:ea typeface="+mj-ea"/>
                <a:cs typeface="Meiryo UI" panose="020B0604030504040204" pitchFamily="50" charset="-128"/>
              </a:rPr>
              <a:t>歳～</a:t>
            </a:r>
            <a:r>
              <a:rPr lang="en-US" altLang="ja-JP" sz="1400" dirty="0">
                <a:solidFill>
                  <a:srgbClr val="FF0000"/>
                </a:solidFill>
                <a:latin typeface="+mj-ea"/>
                <a:ea typeface="+mj-ea"/>
                <a:cs typeface="Meiryo UI" panose="020B0604030504040204" pitchFamily="50" charset="-128"/>
              </a:rPr>
              <a:t>49</a:t>
            </a:r>
            <a:r>
              <a:rPr lang="ja-JP" altLang="en-US" sz="1400" dirty="0">
                <a:solidFill>
                  <a:srgbClr val="FF0000"/>
                </a:solidFill>
                <a:latin typeface="+mj-ea"/>
                <a:ea typeface="+mj-ea"/>
                <a:cs typeface="Meiryo UI" panose="020B0604030504040204" pitchFamily="50" charset="-128"/>
              </a:rPr>
              <a:t>歳　男・女　会社員・主婦・商工自営業</a:t>
            </a:r>
            <a:endParaRPr lang="en-US" altLang="ja-JP" sz="1400" dirty="0">
              <a:solidFill>
                <a:srgbClr val="FF0000"/>
              </a:solidFill>
              <a:latin typeface="+mj-ea"/>
              <a:ea typeface="+mj-ea"/>
              <a:cs typeface="Meiryo UI" panose="020B0604030504040204" pitchFamily="50" charset="-128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ja-JP" sz="1400" dirty="0">
              <a:latin typeface="+mj-ea"/>
              <a:ea typeface="+mj-ea"/>
              <a:cs typeface="Meiryo UI" panose="020B0604030504040204" pitchFamily="50" charset="-128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1400" dirty="0">
                <a:latin typeface="+mj-ea"/>
                <a:ea typeface="+mj-ea"/>
                <a:cs typeface="Meiryo UI" panose="020B0604030504040204" pitchFamily="50" charset="-128"/>
              </a:rPr>
              <a:t>●番組</a:t>
            </a:r>
            <a:r>
              <a:rPr lang="en-US" altLang="ja-JP" sz="1400" dirty="0">
                <a:latin typeface="+mj-ea"/>
                <a:ea typeface="+mj-ea"/>
                <a:cs typeface="Meiryo UI" panose="020B0604030504040204" pitchFamily="50" charset="-128"/>
              </a:rPr>
              <a:t>SNS		X</a:t>
            </a:r>
            <a:r>
              <a:rPr lang="ja-JP" altLang="en-US" sz="1400" dirty="0">
                <a:latin typeface="+mj-ea"/>
                <a:ea typeface="+mj-ea"/>
                <a:cs typeface="Meiryo UI" panose="020B0604030504040204" pitchFamily="50" charset="-128"/>
              </a:rPr>
              <a:t>：</a:t>
            </a:r>
            <a:r>
              <a:rPr lang="en-US" altLang="ja-JP" sz="1400" dirty="0">
                <a:latin typeface="+mj-ea"/>
                <a:ea typeface="+mj-ea"/>
                <a:cs typeface="Meiryo UI" panose="020B0604030504040204" pitchFamily="50" charset="-128"/>
              </a:rPr>
              <a:t>@</a:t>
            </a:r>
            <a:r>
              <a:rPr lang="en-US" altLang="ja-JP" sz="1400" dirty="0" err="1">
                <a:latin typeface="+mj-ea"/>
                <a:ea typeface="+mj-ea"/>
                <a:cs typeface="Meiryo UI" panose="020B0604030504040204" pitchFamily="50" charset="-128"/>
              </a:rPr>
              <a:t>zip_brunch</a:t>
            </a:r>
            <a:r>
              <a:rPr lang="ja-JP" altLang="en-US" sz="1400" dirty="0">
                <a:latin typeface="+mj-ea"/>
                <a:ea typeface="+mj-ea"/>
                <a:cs typeface="Meiryo UI" panose="020B0604030504040204" pitchFamily="50" charset="-128"/>
              </a:rPr>
              <a:t>／約</a:t>
            </a:r>
            <a:r>
              <a:rPr lang="en-US" altLang="ja-JP" sz="1400" dirty="0">
                <a:latin typeface="+mj-ea"/>
                <a:ea typeface="+mj-ea"/>
                <a:cs typeface="Meiryo UI" panose="020B0604030504040204" pitchFamily="50" charset="-128"/>
              </a:rPr>
              <a:t>25,000</a:t>
            </a:r>
            <a:r>
              <a:rPr lang="ja-JP" altLang="en-US" sz="1400" dirty="0">
                <a:latin typeface="+mj-ea"/>
                <a:ea typeface="+mj-ea"/>
                <a:cs typeface="Meiryo UI" panose="020B0604030504040204" pitchFamily="50" charset="-128"/>
              </a:rPr>
              <a:t>人</a:t>
            </a:r>
            <a:r>
              <a:rPr lang="en-US" altLang="ja-JP" sz="1600" dirty="0">
                <a:latin typeface="+mj-ea"/>
                <a:ea typeface="+mj-ea"/>
                <a:cs typeface="Meiryo UI" panose="020B0604030504040204" pitchFamily="50" charset="-128"/>
              </a:rPr>
              <a:t>	</a:t>
            </a:r>
            <a:endParaRPr lang="ja-JP" altLang="en-US" sz="1600" dirty="0">
              <a:latin typeface="+mj-ea"/>
              <a:ea typeface="+mj-ea"/>
              <a:cs typeface="Meiryo UI" panose="020B0604030504040204" pitchFamily="50" charset="-128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ja-JP" sz="1600" dirty="0">
                <a:latin typeface="+mj-ea"/>
                <a:ea typeface="+mj-ea"/>
                <a:cs typeface="Meiryo UI" panose="020B0604030504040204" pitchFamily="50" charset="-128"/>
              </a:rPr>
              <a:t>		 </a:t>
            </a:r>
            <a:r>
              <a:rPr lang="ja-JP" altLang="en-US" sz="1600" dirty="0">
                <a:latin typeface="+mj-ea"/>
                <a:ea typeface="+mj-ea"/>
                <a:cs typeface="Meiryo UI" panose="020B0604030504040204" pitchFamily="50" charset="-128"/>
              </a:rPr>
              <a:t>　</a:t>
            </a:r>
            <a:endParaRPr kumimoji="1" lang="ja-JP" altLang="en-US" sz="1600" i="0" dirty="0">
              <a:latin typeface="+mj-ea"/>
              <a:ea typeface="+mj-ea"/>
              <a:cs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8817885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図 13" descr="白い壁の前に立っている女性&#10;&#10;自動的に生成された説明">
            <a:extLst>
              <a:ext uri="{FF2B5EF4-FFF2-40B4-BE49-F238E27FC236}">
                <a16:creationId xmlns:a16="http://schemas.microsoft.com/office/drawing/2014/main" id="{4D4AE4D3-3A49-6D8B-7213-F41B0207F6C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5096" y="1628800"/>
            <a:ext cx="2948710" cy="2212042"/>
          </a:xfrm>
          <a:prstGeom prst="rect">
            <a:avLst/>
          </a:prstGeom>
        </p:spPr>
      </p:pic>
      <p:sp>
        <p:nvSpPr>
          <p:cNvPr id="7" name="Text Box 2">
            <a:extLst>
              <a:ext uri="{FF2B5EF4-FFF2-40B4-BE49-F238E27FC236}">
                <a16:creationId xmlns:a16="http://schemas.microsoft.com/office/drawing/2014/main" id="{90975E78-F2DF-4D32-BBE1-BD26788897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2480" y="1052736"/>
            <a:ext cx="756138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000" u="sng" dirty="0">
                <a:solidFill>
                  <a:srgbClr val="FF0000"/>
                </a:solidFill>
                <a:latin typeface="+mn-ea"/>
                <a:ea typeface="+mn-ea"/>
              </a:rPr>
              <a:t>永田レイナ　＜</a:t>
            </a:r>
            <a:r>
              <a:rPr lang="en-US" altLang="ja-JP" sz="2000" u="sng" dirty="0">
                <a:solidFill>
                  <a:srgbClr val="FF0000"/>
                </a:solidFill>
                <a:latin typeface="+mn-ea"/>
                <a:ea typeface="+mn-ea"/>
              </a:rPr>
              <a:t>REINA NAGATA</a:t>
            </a:r>
            <a:r>
              <a:rPr lang="ja-JP" altLang="en-US" sz="2000" u="sng" dirty="0">
                <a:solidFill>
                  <a:srgbClr val="FF0000"/>
                </a:solidFill>
                <a:latin typeface="+mn-ea"/>
                <a:ea typeface="+mn-ea"/>
              </a:rPr>
              <a:t>＞</a:t>
            </a:r>
          </a:p>
        </p:txBody>
      </p:sp>
      <p:graphicFrame>
        <p:nvGraphicFramePr>
          <p:cNvPr id="8" name="表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70308997"/>
              </p:ext>
            </p:extLst>
          </p:nvPr>
        </p:nvGraphicFramePr>
        <p:xfrm>
          <a:off x="347112" y="1631080"/>
          <a:ext cx="5827622" cy="482378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325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2015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7490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45371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1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生年月日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kumimoji="1" lang="en-US" altLang="ja-JP" sz="1100" b="0" dirty="0">
                          <a:latin typeface="+mj-ea"/>
                          <a:ea typeface="+mj-ea"/>
                        </a:rPr>
                        <a:t>1992</a:t>
                      </a:r>
                      <a:r>
                        <a:rPr kumimoji="1" lang="ja-JP" altLang="en-US" sz="1100" b="0" dirty="0">
                          <a:latin typeface="+mj-ea"/>
                          <a:ea typeface="+mj-ea"/>
                        </a:rPr>
                        <a:t>年</a:t>
                      </a:r>
                      <a:r>
                        <a:rPr kumimoji="1" lang="en-US" altLang="ja-JP" sz="1100" b="0" dirty="0">
                          <a:latin typeface="+mj-ea"/>
                          <a:ea typeface="+mj-ea"/>
                        </a:rPr>
                        <a:t>2</a:t>
                      </a:r>
                      <a:r>
                        <a:rPr kumimoji="1" lang="ja-JP" altLang="en-US" sz="1100" b="0" dirty="0">
                          <a:latin typeface="+mj-ea"/>
                          <a:ea typeface="+mj-ea"/>
                        </a:rPr>
                        <a:t>月</a:t>
                      </a:r>
                      <a:r>
                        <a:rPr kumimoji="1" lang="en-US" altLang="ja-JP" sz="1100" b="0" dirty="0">
                          <a:latin typeface="+mj-ea"/>
                          <a:ea typeface="+mj-ea"/>
                        </a:rPr>
                        <a:t>1</a:t>
                      </a:r>
                      <a:r>
                        <a:rPr kumimoji="1" lang="ja-JP" altLang="en-US" sz="1100" b="0" dirty="0">
                          <a:latin typeface="+mj-ea"/>
                          <a:ea typeface="+mj-ea"/>
                        </a:rPr>
                        <a:t>日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6257"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</a:pPr>
                      <a:r>
                        <a:rPr lang="ja-JP" altLang="en-US" sz="11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出身地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埼玉県さいたま市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6257"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</a:pPr>
                      <a:r>
                        <a:rPr lang="ja-JP" altLang="en-US" sz="11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趣味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ソフトボール・草野球・アニメ全般・映画・旅行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6257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1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特技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料理、雰囲気で描く絵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29000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1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経歴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2009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年から、モデル、タレントとしてキャリアをスタート。</a:t>
                      </a:r>
                    </a:p>
                    <a:p>
                      <a:pPr algn="l"/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2010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11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月に「第４回アパマンショップキャンペーンガール」グランプリ受賞。</a:t>
                      </a:r>
                    </a:p>
                    <a:p>
                      <a:pPr algn="l"/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2014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年「ミス・アース・ジャパン グランプリ」受賞し、環境省 官民連携啓発プロジェクト 「ウォータープロジェクト」のプロジェクトサポーターとして活動。</a:t>
                      </a:r>
                    </a:p>
                    <a:p>
                      <a:pPr algn="l"/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2015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年「</a:t>
                      </a:r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TOKYO GIRLS COLLECTION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」出演。 </a:t>
                      </a:r>
                    </a:p>
                    <a:p>
                      <a:pPr algn="l"/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「</a:t>
                      </a:r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TOKYO GIRLS RUN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」参加。その他、テレビ、イベントなどに多数出演。</a:t>
                      </a:r>
                    </a:p>
                    <a:p>
                      <a:pPr algn="l"/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2019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11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月「月刊ナガタレイナ」の個展を初開催。</a:t>
                      </a:r>
                    </a:p>
                    <a:p>
                      <a:pPr algn="l"/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2020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2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月に「月刊ナガタレイナ」プロジェクトチームを「</a:t>
                      </a:r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ANTI-R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」へと改名。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7483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1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ナビゲーター</a:t>
                      </a:r>
                      <a:endParaRPr kumimoji="1" lang="en-US" altLang="ja-JP" sz="1100" b="0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1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キャリア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100" b="0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2016</a:t>
                      </a: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年</a:t>
                      </a:r>
                      <a:r>
                        <a:rPr lang="en-US" altLang="ja-JP" sz="1100" b="0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4</a:t>
                      </a: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月～</a:t>
                      </a:r>
                      <a:r>
                        <a:rPr lang="en-US" altLang="ja-JP" sz="1100" b="0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2020</a:t>
                      </a: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年</a:t>
                      </a:r>
                      <a:r>
                        <a:rPr lang="en-US" altLang="ja-JP" sz="1100" b="0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3</a:t>
                      </a: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月</a:t>
                      </a:r>
                      <a:endParaRPr lang="en-US" altLang="ja-JP" sz="1100" b="0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100" b="0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2018</a:t>
                      </a: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年</a:t>
                      </a:r>
                      <a:r>
                        <a:rPr lang="en-US" altLang="ja-JP" sz="1100" b="0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4</a:t>
                      </a: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月～</a:t>
                      </a:r>
                      <a:endParaRPr lang="en-US" altLang="ja-JP" sz="1100" b="0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100" b="0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2022</a:t>
                      </a: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年</a:t>
                      </a:r>
                      <a:r>
                        <a:rPr lang="en-US" altLang="ja-JP" sz="1100" b="0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4</a:t>
                      </a: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月～</a:t>
                      </a:r>
                      <a:r>
                        <a:rPr lang="en-US" altLang="ja-JP" sz="1100" b="0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2022</a:t>
                      </a: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年</a:t>
                      </a:r>
                      <a:r>
                        <a:rPr lang="en-US" altLang="ja-JP" sz="1100" b="0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9</a:t>
                      </a: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月</a:t>
                      </a:r>
                      <a:endParaRPr lang="en-US" altLang="ja-JP" sz="1100" b="0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100" b="0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2022</a:t>
                      </a: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年</a:t>
                      </a:r>
                      <a:r>
                        <a:rPr lang="en-US" altLang="ja-JP" sz="1100" b="0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10</a:t>
                      </a: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月～</a:t>
                      </a:r>
                      <a:endParaRPr lang="en-US" altLang="ja-JP" sz="1100" b="0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「</a:t>
                      </a:r>
                      <a:r>
                        <a:rPr lang="en-US" altLang="ja-JP" sz="1100" b="0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BEATNIK JUNCTION</a:t>
                      </a: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」</a:t>
                      </a:r>
                      <a:endParaRPr lang="en-US" altLang="ja-JP" sz="1100" b="0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「</a:t>
                      </a:r>
                      <a:r>
                        <a:rPr lang="en-US" altLang="ja-JP" sz="1100" b="0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BRUNCH STYLE</a:t>
                      </a: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」</a:t>
                      </a:r>
                      <a:endParaRPr lang="en-US" altLang="ja-JP" sz="1100" b="0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「</a:t>
                      </a:r>
                      <a:r>
                        <a:rPr lang="en-US" altLang="ja-JP" sz="1100" b="0" dirty="0" err="1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aniBuzz</a:t>
                      </a: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」</a:t>
                      </a:r>
                      <a:br>
                        <a:rPr lang="en-US" altLang="ja-JP" sz="1100" b="0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</a:b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「</a:t>
                      </a:r>
                      <a:r>
                        <a:rPr lang="en-US" altLang="ja-JP" sz="1100" b="0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CRASH HOUSE</a:t>
                      </a: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」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7483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1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SNS</a:t>
                      </a:r>
                      <a:endParaRPr kumimoji="1" lang="ja-JP" altLang="en-US" sz="1100" b="0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Instagram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：</a:t>
                      </a:r>
                      <a:r>
                        <a:rPr kumimoji="1" lang="en-US" altLang="ja-JP" sz="1100" b="0" dirty="0" err="1">
                          <a:latin typeface="+mn-ea"/>
                          <a:ea typeface="+mn-ea"/>
                        </a:rPr>
                        <a:t>reina_nagata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／</a:t>
                      </a:r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5,3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万人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13" name="Text Box 2"/>
          <p:cNvSpPr txBox="1">
            <a:spLocks noChangeArrowheads="1"/>
          </p:cNvSpPr>
          <p:nvPr/>
        </p:nvSpPr>
        <p:spPr bwMode="auto">
          <a:xfrm>
            <a:off x="344488" y="260648"/>
            <a:ext cx="756138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000" dirty="0">
                <a:latin typeface="+mj-ea"/>
                <a:ea typeface="+mj-ea"/>
              </a:rPr>
              <a:t>◆</a:t>
            </a:r>
            <a:r>
              <a:rPr lang="ja-JP" altLang="en-US" sz="2000" b="1" dirty="0">
                <a:latin typeface="+mj-ea"/>
                <a:ea typeface="+mj-ea"/>
              </a:rPr>
              <a:t>ＢＲＵＮＣＨ ＳＴＹＬＥ　＜ナビゲーター・プロフィール＞</a:t>
            </a:r>
          </a:p>
        </p:txBody>
      </p:sp>
    </p:spTree>
    <p:extLst>
      <p:ext uri="{BB962C8B-B14F-4D97-AF65-F5344CB8AC3E}">
        <p14:creationId xmlns:p14="http://schemas.microsoft.com/office/powerpoint/2010/main" val="19912186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344488" y="260648"/>
            <a:ext cx="756138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000" dirty="0">
                <a:latin typeface="+mj-ea"/>
                <a:ea typeface="+mj-ea"/>
              </a:rPr>
              <a:t>◆</a:t>
            </a:r>
            <a:r>
              <a:rPr lang="ja-JP" altLang="en-US" sz="2000" b="1" dirty="0">
                <a:latin typeface="+mj-ea"/>
                <a:ea typeface="+mj-ea"/>
              </a:rPr>
              <a:t>ＢＲＵＮＣＨ ＳＴＹＬＥ　＜</a:t>
            </a:r>
            <a:r>
              <a:rPr lang="ja-JP" altLang="en-US" sz="2000" b="1" dirty="0">
                <a:latin typeface="+mn-lt"/>
                <a:ea typeface="+mj-ea"/>
              </a:rPr>
              <a:t>聴取率データ＞</a:t>
            </a:r>
          </a:p>
        </p:txBody>
      </p:sp>
      <p:sp>
        <p:nvSpPr>
          <p:cNvPr id="44" name="正方形/長方形 43">
            <a:extLst>
              <a:ext uri="{FF2B5EF4-FFF2-40B4-BE49-F238E27FC236}">
                <a16:creationId xmlns:a16="http://schemas.microsoft.com/office/drawing/2014/main" id="{9E388C63-4378-4E41-AF6C-B9849C0C3A05}"/>
              </a:ext>
            </a:extLst>
          </p:cNvPr>
          <p:cNvSpPr/>
          <p:nvPr/>
        </p:nvSpPr>
        <p:spPr>
          <a:xfrm>
            <a:off x="664734" y="1324691"/>
            <a:ext cx="8723118" cy="2546359"/>
          </a:xfrm>
          <a:prstGeom prst="rect">
            <a:avLst/>
          </a:prstGeom>
          <a:solidFill>
            <a:srgbClr val="FFFF99"/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graphicFrame>
        <p:nvGraphicFramePr>
          <p:cNvPr id="47" name="FMGＺ右">
            <a:extLst>
              <a:ext uri="{FF2B5EF4-FFF2-40B4-BE49-F238E27FC236}">
                <a16:creationId xmlns:a16="http://schemas.microsoft.com/office/drawing/2014/main" id="{26BA8FD9-F48F-4835-8BBA-C50F8BD0762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27005213"/>
              </p:ext>
            </p:extLst>
          </p:nvPr>
        </p:nvGraphicFramePr>
        <p:xfrm>
          <a:off x="5494241" y="1647994"/>
          <a:ext cx="2339176" cy="18713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8" name="四角形: 角を丸くする 50">
            <a:extLst>
              <a:ext uri="{FF2B5EF4-FFF2-40B4-BE49-F238E27FC236}">
                <a16:creationId xmlns:a16="http://schemas.microsoft.com/office/drawing/2014/main" id="{9E91FE78-C287-41BF-8096-8F604C7B1697}"/>
              </a:ext>
            </a:extLst>
          </p:cNvPr>
          <p:cNvSpPr/>
          <p:nvPr/>
        </p:nvSpPr>
        <p:spPr>
          <a:xfrm>
            <a:off x="1785933" y="1071370"/>
            <a:ext cx="6480720" cy="448511"/>
          </a:xfrm>
          <a:prstGeom prst="roundRect">
            <a:avLst/>
          </a:prstGeom>
          <a:solidFill>
            <a:srgbClr val="00B0F0"/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aphicFrame>
        <p:nvGraphicFramePr>
          <p:cNvPr id="51" name="折れ線Ｇ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68464807"/>
              </p:ext>
            </p:extLst>
          </p:nvPr>
        </p:nvGraphicFramePr>
        <p:xfrm>
          <a:off x="5235503" y="1914534"/>
          <a:ext cx="3782159" cy="17852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56" name="テキスト ボックス 55">
            <a:extLst>
              <a:ext uri="{FF2B5EF4-FFF2-40B4-BE49-F238E27FC236}">
                <a16:creationId xmlns:a16="http://schemas.microsoft.com/office/drawing/2014/main" id="{3F54C4F7-F523-4453-820C-5CB300F1005A}"/>
              </a:ext>
            </a:extLst>
          </p:cNvPr>
          <p:cNvSpPr txBox="1"/>
          <p:nvPr/>
        </p:nvSpPr>
        <p:spPr>
          <a:xfrm>
            <a:off x="1376679" y="1109676"/>
            <a:ext cx="73245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600" dirty="0">
                <a:solidFill>
                  <a:schemeClr val="bg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「</a:t>
            </a:r>
            <a:r>
              <a:rPr lang="en-US" altLang="ja-JP" sz="1600" dirty="0">
                <a:solidFill>
                  <a:schemeClr val="bg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BRUNCH STYLE</a:t>
            </a:r>
            <a:r>
              <a:rPr lang="ja-JP" altLang="en-US" sz="1600" dirty="0">
                <a:solidFill>
                  <a:schemeClr val="bg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」は、＜</a:t>
            </a:r>
            <a:r>
              <a:rPr lang="en-US" altLang="ja-JP" sz="1600" dirty="0">
                <a:solidFill>
                  <a:schemeClr val="bg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20</a:t>
            </a:r>
            <a:r>
              <a:rPr lang="ja-JP" altLang="en-US" sz="1600" dirty="0">
                <a:solidFill>
                  <a:schemeClr val="bg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歳～</a:t>
            </a:r>
            <a:r>
              <a:rPr lang="en-US" altLang="ja-JP" sz="1600" dirty="0">
                <a:solidFill>
                  <a:schemeClr val="bg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49</a:t>
            </a:r>
            <a:r>
              <a:rPr lang="ja-JP" altLang="en-US" sz="1600" dirty="0">
                <a:solidFill>
                  <a:schemeClr val="bg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歳</a:t>
            </a:r>
            <a:r>
              <a:rPr lang="ja-JP" altLang="en-US" sz="1600">
                <a:solidFill>
                  <a:schemeClr val="bg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＞ターゲット聴取シェア</a:t>
            </a:r>
            <a:r>
              <a:rPr lang="en-US" altLang="ja-JP" sz="1600">
                <a:solidFill>
                  <a:schemeClr val="bg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No.1</a:t>
            </a:r>
            <a:r>
              <a:rPr lang="ja-JP" altLang="en-US" sz="1600" dirty="0">
                <a:solidFill>
                  <a:schemeClr val="bg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！</a:t>
            </a:r>
          </a:p>
        </p:txBody>
      </p:sp>
      <p:sp>
        <p:nvSpPr>
          <p:cNvPr id="57" name="テキスト ボックス 56">
            <a:extLst>
              <a:ext uri="{FF2B5EF4-FFF2-40B4-BE49-F238E27FC236}">
                <a16:creationId xmlns:a16="http://schemas.microsoft.com/office/drawing/2014/main" id="{9050AB78-A415-4AAC-A48E-E1CEBBF08282}"/>
              </a:ext>
            </a:extLst>
          </p:cNvPr>
          <p:cNvSpPr txBox="1"/>
          <p:nvPr/>
        </p:nvSpPr>
        <p:spPr>
          <a:xfrm>
            <a:off x="7644984" y="2050239"/>
            <a:ext cx="110779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800" dirty="0">
                <a:solidFill>
                  <a:schemeClr val="bg2">
                    <a:lumMod val="50000"/>
                  </a:schemeClr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＜時間帯別聴取率＞</a:t>
            </a:r>
            <a:endParaRPr kumimoji="1" lang="ja-JP" altLang="en-US" sz="800" dirty="0">
              <a:solidFill>
                <a:schemeClr val="bg2">
                  <a:lumMod val="50000"/>
                </a:schemeClr>
              </a:solidFill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  <p:grpSp>
        <p:nvGrpSpPr>
          <p:cNvPr id="60" name="グループ化 59">
            <a:extLst>
              <a:ext uri="{FF2B5EF4-FFF2-40B4-BE49-F238E27FC236}">
                <a16:creationId xmlns:a16="http://schemas.microsoft.com/office/drawing/2014/main" id="{6ED86225-032B-4C1C-ACF8-E33994A001D8}"/>
              </a:ext>
            </a:extLst>
          </p:cNvPr>
          <p:cNvGrpSpPr/>
          <p:nvPr/>
        </p:nvGrpSpPr>
        <p:grpSpPr>
          <a:xfrm>
            <a:off x="5486593" y="1592181"/>
            <a:ext cx="3515910" cy="300389"/>
            <a:chOff x="6174242" y="2091338"/>
            <a:chExt cx="3058156" cy="300389"/>
          </a:xfrm>
        </p:grpSpPr>
        <p:sp>
          <p:nvSpPr>
            <p:cNvPr id="61" name="テキスト ボックス 60">
              <a:extLst>
                <a:ext uri="{FF2B5EF4-FFF2-40B4-BE49-F238E27FC236}">
                  <a16:creationId xmlns:a16="http://schemas.microsoft.com/office/drawing/2014/main" id="{EA51902D-47B3-4CAE-BDD8-1197F1E57BBC}"/>
                </a:ext>
              </a:extLst>
            </p:cNvPr>
            <p:cNvSpPr txBox="1"/>
            <p:nvPr/>
          </p:nvSpPr>
          <p:spPr>
            <a:xfrm>
              <a:off x="6174242" y="2096440"/>
              <a:ext cx="729003" cy="272802"/>
            </a:xfrm>
            <a:prstGeom prst="rect">
              <a:avLst/>
            </a:prstGeom>
            <a:noFill/>
          </p:spPr>
          <p:txBody>
            <a:bodyPr wrap="none" rtlCol="0">
              <a:noAutofit/>
            </a:bodyPr>
            <a:lstStyle/>
            <a:p>
              <a:r>
                <a:rPr kumimoji="1" lang="ja-JP" altLang="en-US" sz="1000" dirty="0"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ＺＩＰ</a:t>
              </a:r>
              <a:r>
                <a:rPr kumimoji="1" lang="en-US" altLang="ja-JP" sz="1000" dirty="0"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-</a:t>
              </a:r>
              <a:r>
                <a:rPr kumimoji="1" lang="ja-JP" altLang="en-US" sz="1000" dirty="0"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ＦＭ</a:t>
              </a:r>
              <a:r>
                <a:rPr lang="ja-JP" altLang="en-US" sz="1000" dirty="0"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    </a:t>
              </a:r>
              <a:r>
                <a:rPr lang="ja-JP" altLang="en-US" sz="1000" dirty="0">
                  <a:latin typeface="HGP創英角ｺﾞｼｯｸUB" panose="020B0900000000000000" pitchFamily="50" charset="-128"/>
                  <a:ea typeface="HGP創英角ｺﾞｼｯｸUB" panose="020B0900000000000000" pitchFamily="50" charset="-128"/>
                </a:rPr>
                <a:t>　　　</a:t>
              </a:r>
              <a:endParaRPr kumimoji="1" lang="ja-JP" altLang="en-US" sz="10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endParaRPr>
            </a:p>
          </p:txBody>
        </p:sp>
        <p:cxnSp>
          <p:nvCxnSpPr>
            <p:cNvPr id="62" name="直線コネクタ 61">
              <a:extLst>
                <a:ext uri="{FF2B5EF4-FFF2-40B4-BE49-F238E27FC236}">
                  <a16:creationId xmlns:a16="http://schemas.microsoft.com/office/drawing/2014/main" id="{B4B59604-ABF2-4F3A-B55A-1460FD1D5ADB}"/>
                </a:ext>
              </a:extLst>
            </p:cNvPr>
            <p:cNvCxnSpPr>
              <a:cxnSpLocks/>
            </p:cNvCxnSpPr>
            <p:nvPr/>
          </p:nvCxnSpPr>
          <p:spPr>
            <a:xfrm>
              <a:off x="6925762" y="2335462"/>
              <a:ext cx="611457" cy="1107"/>
            </a:xfrm>
            <a:prstGeom prst="line">
              <a:avLst/>
            </a:prstGeom>
            <a:ln w="28575" cap="rnd">
              <a:solidFill>
                <a:srgbClr val="FF990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直線コネクタ 62">
              <a:extLst>
                <a:ext uri="{FF2B5EF4-FFF2-40B4-BE49-F238E27FC236}">
                  <a16:creationId xmlns:a16="http://schemas.microsoft.com/office/drawing/2014/main" id="{87C0C8F4-4A1C-439D-AF91-989257879DE5}"/>
                </a:ext>
              </a:extLst>
            </p:cNvPr>
            <p:cNvCxnSpPr>
              <a:cxnSpLocks/>
            </p:cNvCxnSpPr>
            <p:nvPr/>
          </p:nvCxnSpPr>
          <p:spPr>
            <a:xfrm>
              <a:off x="6195403" y="2328142"/>
              <a:ext cx="611457" cy="1107"/>
            </a:xfrm>
            <a:prstGeom prst="line">
              <a:avLst/>
            </a:prstGeom>
            <a:ln w="38100" cap="rnd">
              <a:solidFill>
                <a:srgbClr val="FF0000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直線コネクタ 63">
              <a:extLst>
                <a:ext uri="{FF2B5EF4-FFF2-40B4-BE49-F238E27FC236}">
                  <a16:creationId xmlns:a16="http://schemas.microsoft.com/office/drawing/2014/main" id="{7199FE59-BE82-4ADC-9BDD-9C79B6B61B05}"/>
                </a:ext>
              </a:extLst>
            </p:cNvPr>
            <p:cNvCxnSpPr>
              <a:cxnSpLocks/>
            </p:cNvCxnSpPr>
            <p:nvPr/>
          </p:nvCxnSpPr>
          <p:spPr>
            <a:xfrm>
              <a:off x="7667573" y="2338223"/>
              <a:ext cx="611457" cy="1107"/>
            </a:xfrm>
            <a:prstGeom prst="line">
              <a:avLst/>
            </a:prstGeom>
            <a:ln w="28575" cap="rnd">
              <a:solidFill>
                <a:srgbClr val="009900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直線コネクタ 64">
              <a:extLst>
                <a:ext uri="{FF2B5EF4-FFF2-40B4-BE49-F238E27FC236}">
                  <a16:creationId xmlns:a16="http://schemas.microsoft.com/office/drawing/2014/main" id="{AAA1F4D4-E43E-4B5F-8AEC-68F619E4FE21}"/>
                </a:ext>
              </a:extLst>
            </p:cNvPr>
            <p:cNvCxnSpPr>
              <a:cxnSpLocks/>
            </p:cNvCxnSpPr>
            <p:nvPr/>
          </p:nvCxnSpPr>
          <p:spPr>
            <a:xfrm>
              <a:off x="8496643" y="2338577"/>
              <a:ext cx="611457" cy="1107"/>
            </a:xfrm>
            <a:prstGeom prst="line">
              <a:avLst/>
            </a:prstGeom>
            <a:ln w="38100" cap="rnd">
              <a:solidFill>
                <a:srgbClr val="3333FF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6" name="テキスト ボックス 65">
              <a:extLst>
                <a:ext uri="{FF2B5EF4-FFF2-40B4-BE49-F238E27FC236}">
                  <a16:creationId xmlns:a16="http://schemas.microsoft.com/office/drawing/2014/main" id="{AF20A621-78B1-48AB-9C04-7C3CB3CB4197}"/>
                </a:ext>
              </a:extLst>
            </p:cNvPr>
            <p:cNvSpPr txBox="1"/>
            <p:nvPr/>
          </p:nvSpPr>
          <p:spPr>
            <a:xfrm>
              <a:off x="6806860" y="2100760"/>
              <a:ext cx="866291" cy="272802"/>
            </a:xfrm>
            <a:prstGeom prst="rect">
              <a:avLst/>
            </a:prstGeom>
            <a:noFill/>
          </p:spPr>
          <p:txBody>
            <a:bodyPr wrap="none" rtlCol="0">
              <a:noAutofit/>
            </a:bodyPr>
            <a:lstStyle/>
            <a:p>
              <a:r>
                <a:rPr lang="ja-JP" altLang="en-US" sz="1000" dirty="0"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ＣＢＣラジオ   </a:t>
              </a:r>
              <a:r>
                <a:rPr lang="ja-JP" altLang="en-US" sz="1000" dirty="0">
                  <a:latin typeface="HGP創英角ｺﾞｼｯｸUB" panose="020B0900000000000000" pitchFamily="50" charset="-128"/>
                  <a:ea typeface="HGP創英角ｺﾞｼｯｸUB" panose="020B0900000000000000" pitchFamily="50" charset="-128"/>
                </a:rPr>
                <a:t>　　　</a:t>
              </a:r>
              <a:endParaRPr kumimoji="1" lang="ja-JP" altLang="en-US" sz="10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endParaRPr>
            </a:p>
          </p:txBody>
        </p:sp>
        <p:sp>
          <p:nvSpPr>
            <p:cNvPr id="67" name="テキスト ボックス 66">
              <a:extLst>
                <a:ext uri="{FF2B5EF4-FFF2-40B4-BE49-F238E27FC236}">
                  <a16:creationId xmlns:a16="http://schemas.microsoft.com/office/drawing/2014/main" id="{7A5AEA37-1578-4C84-A52D-F501B36DE859}"/>
                </a:ext>
              </a:extLst>
            </p:cNvPr>
            <p:cNvSpPr txBox="1"/>
            <p:nvPr/>
          </p:nvSpPr>
          <p:spPr>
            <a:xfrm>
              <a:off x="7630352" y="2091338"/>
              <a:ext cx="866292" cy="272802"/>
            </a:xfrm>
            <a:prstGeom prst="rect">
              <a:avLst/>
            </a:prstGeom>
            <a:noFill/>
          </p:spPr>
          <p:txBody>
            <a:bodyPr wrap="none" rtlCol="0">
              <a:noAutofit/>
            </a:bodyPr>
            <a:lstStyle/>
            <a:p>
              <a:r>
                <a:rPr lang="ja-JP" altLang="en-US" sz="1000" dirty="0"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東海ラジオ   </a:t>
              </a:r>
              <a:r>
                <a:rPr lang="ja-JP" altLang="en-US" sz="1000" dirty="0">
                  <a:latin typeface="HGP創英角ｺﾞｼｯｸUB" panose="020B0900000000000000" pitchFamily="50" charset="-128"/>
                  <a:ea typeface="HGP創英角ｺﾞｼｯｸUB" panose="020B0900000000000000" pitchFamily="50" charset="-128"/>
                </a:rPr>
                <a:t>　　　</a:t>
              </a:r>
              <a:endParaRPr kumimoji="1" lang="ja-JP" altLang="en-US" sz="10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endParaRPr>
            </a:p>
          </p:txBody>
        </p:sp>
        <p:sp>
          <p:nvSpPr>
            <p:cNvPr id="68" name="テキスト ボックス 67">
              <a:extLst>
                <a:ext uri="{FF2B5EF4-FFF2-40B4-BE49-F238E27FC236}">
                  <a16:creationId xmlns:a16="http://schemas.microsoft.com/office/drawing/2014/main" id="{178D3A9D-2397-4F56-879C-4F30EE1B6184}"/>
                </a:ext>
              </a:extLst>
            </p:cNvPr>
            <p:cNvSpPr txBox="1"/>
            <p:nvPr/>
          </p:nvSpPr>
          <p:spPr>
            <a:xfrm>
              <a:off x="8361144" y="2096204"/>
              <a:ext cx="871254" cy="295523"/>
            </a:xfrm>
            <a:prstGeom prst="rect">
              <a:avLst/>
            </a:prstGeom>
            <a:noFill/>
          </p:spPr>
          <p:txBody>
            <a:bodyPr wrap="none" rtlCol="0">
              <a:noAutofit/>
            </a:bodyPr>
            <a:lstStyle/>
            <a:p>
              <a:r>
                <a:rPr lang="ja-JP" altLang="en-US" sz="1000" dirty="0"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ＦＭ ＡＩＣＨＩ    </a:t>
              </a:r>
              <a:r>
                <a:rPr lang="ja-JP" altLang="en-US" sz="1000" dirty="0">
                  <a:latin typeface="HGP創英角ｺﾞｼｯｸUB" panose="020B0900000000000000" pitchFamily="50" charset="-128"/>
                  <a:ea typeface="HGP創英角ｺﾞｼｯｸUB" panose="020B0900000000000000" pitchFamily="50" charset="-128"/>
                </a:rPr>
                <a:t>　　　</a:t>
              </a:r>
              <a:endParaRPr kumimoji="1" lang="ja-JP" altLang="en-US" sz="10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endParaRPr>
            </a:p>
          </p:txBody>
        </p:sp>
      </p:grpSp>
      <p:grpSp>
        <p:nvGrpSpPr>
          <p:cNvPr id="2" name="グループ化 1"/>
          <p:cNvGrpSpPr/>
          <p:nvPr/>
        </p:nvGrpSpPr>
        <p:grpSpPr>
          <a:xfrm>
            <a:off x="1528830" y="1535678"/>
            <a:ext cx="2656507" cy="2397416"/>
            <a:chOff x="1756112" y="1817214"/>
            <a:chExt cx="2313995" cy="2016229"/>
          </a:xfrm>
        </p:grpSpPr>
        <p:graphicFrame>
          <p:nvGraphicFramePr>
            <p:cNvPr id="75" name="全GＺ右">
              <a:extLst>
                <a:ext uri="{FF2B5EF4-FFF2-40B4-BE49-F238E27FC236}">
                  <a16:creationId xmlns:a16="http://schemas.microsoft.com/office/drawing/2014/main" id="{F72B9D9E-41FE-4C14-B874-0C2B920B038A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364141428"/>
                </p:ext>
              </p:extLst>
            </p:nvPr>
          </p:nvGraphicFramePr>
          <p:xfrm>
            <a:off x="1756112" y="1961489"/>
            <a:ext cx="2224477" cy="1871954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  <p:graphicFrame>
          <p:nvGraphicFramePr>
            <p:cNvPr id="76" name="全G他右">
              <a:extLst>
                <a:ext uri="{FF2B5EF4-FFF2-40B4-BE49-F238E27FC236}">
                  <a16:creationId xmlns:a16="http://schemas.microsoft.com/office/drawing/2014/main" id="{867B003C-7BDF-49BB-9EF7-5AB592B1E912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891811786"/>
                </p:ext>
              </p:extLst>
            </p:nvPr>
          </p:nvGraphicFramePr>
          <p:xfrm>
            <a:off x="1766420" y="1817214"/>
            <a:ext cx="2084589" cy="1928252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6"/>
            </a:graphicData>
          </a:graphic>
        </p:graphicFrame>
        <p:sp>
          <p:nvSpPr>
            <p:cNvPr id="77" name="WordArt 6">
              <a:extLst>
                <a:ext uri="{FF2B5EF4-FFF2-40B4-BE49-F238E27FC236}">
                  <a16:creationId xmlns:a16="http://schemas.microsoft.com/office/drawing/2014/main" id="{8FADFFB1-813D-481D-9ABF-21332EFAE2FB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auto">
            <a:xfrm>
              <a:off x="3249815" y="2185688"/>
              <a:ext cx="642872" cy="228686"/>
            </a:xfrm>
            <a:prstGeom prst="rect">
              <a:avLst/>
            </a:prstGeom>
            <a:extLst>
              <a:ext uri="{AF507438-7753-43E0-B8FC-AC1667EBCBE1}">
                <a14:hiddenEffects xmlns:a14="http://schemas.microsoft.com/office/drawing/2010/main">
                  <a:effectLst/>
                </a14:hiddenEffects>
              </a:ext>
            </a:extLst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dist"/>
              <a:r>
                <a:rPr lang="en-US" altLang="ja-JP" sz="2100" b="1" kern="10" spc="-105" dirty="0">
                  <a:ln w="12700">
                    <a:solidFill>
                      <a:schemeClr val="tx1"/>
                    </a:solidFill>
                    <a:round/>
                    <a:headEnd/>
                    <a:tailEnd/>
                  </a:ln>
                  <a:solidFill>
                    <a:schemeClr val="bg1"/>
                  </a:solidFill>
                  <a:latin typeface="HGPｺﾞｼｯｸE" panose="020B0900000000000000" pitchFamily="50" charset="-128"/>
                  <a:ea typeface="HGPｺﾞｼｯｸE" panose="020B0900000000000000" pitchFamily="50" charset="-128"/>
                  <a:cs typeface="Arial" panose="020B0604020202020204" pitchFamily="34" charset="0"/>
                </a:rPr>
                <a:t>ZIP-FM</a:t>
              </a:r>
              <a:endParaRPr lang="ja-JP" altLang="en-US" sz="2100" b="1" kern="10" spc="-105" dirty="0">
                <a:ln w="12700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chemeClr val="bg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  <a:cs typeface="Arial" panose="020B0604020202020204" pitchFamily="34" charset="0"/>
              </a:endParaRPr>
            </a:p>
          </p:txBody>
        </p:sp>
        <p:sp>
          <p:nvSpPr>
            <p:cNvPr id="78" name="WordArt 6">
              <a:extLst>
                <a:ext uri="{FF2B5EF4-FFF2-40B4-BE49-F238E27FC236}">
                  <a16:creationId xmlns:a16="http://schemas.microsoft.com/office/drawing/2014/main" id="{58F27D26-7B4E-4D67-861D-6E2E10E310C9}"/>
                </a:ext>
              </a:extLst>
            </p:cNvPr>
            <p:cNvSpPr>
              <a:spLocks/>
            </p:cNvSpPr>
            <p:nvPr/>
          </p:nvSpPr>
          <p:spPr bwMode="auto">
            <a:xfrm>
              <a:off x="3496778" y="2554174"/>
              <a:ext cx="573329" cy="275200"/>
            </a:xfrm>
            <a:prstGeom prst="rect">
              <a:avLst/>
            </a:prstGeom>
            <a:extLst>
              <a:ext uri="{AF507438-7753-43E0-B8FC-AC1667EBCBE1}">
                <a14:hiddenEffects xmlns:a14="http://schemas.microsoft.com/office/drawing/2010/main">
                  <a:effectLst/>
                </a14:hiddenEffects>
              </a:ext>
            </a:extLst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dist"/>
              <a:r>
                <a:rPr lang="ja-JP" altLang="en-US" sz="2100" b="1" kern="10" spc="-105" dirty="0">
                  <a:ln w="12700">
                    <a:solidFill>
                      <a:schemeClr val="tx1"/>
                    </a:solidFill>
                    <a:round/>
                    <a:headEnd/>
                    <a:tailEnd/>
                  </a:ln>
                  <a:solidFill>
                    <a:schemeClr val="bg1"/>
                  </a:solidFill>
                  <a:latin typeface="HGPｺﾞｼｯｸE" panose="020B0900000000000000" pitchFamily="50" charset="-128"/>
                  <a:ea typeface="HGPｺﾞｼｯｸE" panose="020B0900000000000000" pitchFamily="50" charset="-128"/>
                  <a:cs typeface="Arial" panose="020B0604020202020204" pitchFamily="34" charset="0"/>
                </a:rPr>
                <a:t>３７．６％</a:t>
              </a:r>
            </a:p>
          </p:txBody>
        </p:sp>
      </p:grpSp>
      <p:sp>
        <p:nvSpPr>
          <p:cNvPr id="79" name="正方形/長方形 78">
            <a:extLst>
              <a:ext uri="{FF2B5EF4-FFF2-40B4-BE49-F238E27FC236}">
                <a16:creationId xmlns:a16="http://schemas.microsoft.com/office/drawing/2014/main" id="{FF62DEAC-889E-4260-BA33-8CBE52E4BD8B}"/>
              </a:ext>
            </a:extLst>
          </p:cNvPr>
          <p:cNvSpPr/>
          <p:nvPr/>
        </p:nvSpPr>
        <p:spPr>
          <a:xfrm>
            <a:off x="663450" y="4307347"/>
            <a:ext cx="8723118" cy="2219490"/>
          </a:xfrm>
          <a:prstGeom prst="rect">
            <a:avLst/>
          </a:prstGeom>
          <a:solidFill>
            <a:srgbClr val="FFFF99"/>
          </a:solidFill>
          <a:ln w="25400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  <p:grpSp>
        <p:nvGrpSpPr>
          <p:cNvPr id="83" name="グループ化 82">
            <a:extLst>
              <a:ext uri="{FF2B5EF4-FFF2-40B4-BE49-F238E27FC236}">
                <a16:creationId xmlns:a16="http://schemas.microsoft.com/office/drawing/2014/main" id="{B6D0B568-F110-4B5C-A747-A707A9A0FA1E}"/>
              </a:ext>
            </a:extLst>
          </p:cNvPr>
          <p:cNvGrpSpPr/>
          <p:nvPr/>
        </p:nvGrpSpPr>
        <p:grpSpPr>
          <a:xfrm>
            <a:off x="1784648" y="4062328"/>
            <a:ext cx="6436043" cy="473889"/>
            <a:chOff x="1189685" y="4176045"/>
            <a:chExt cx="4269152" cy="473889"/>
          </a:xfrm>
        </p:grpSpPr>
        <p:sp>
          <p:nvSpPr>
            <p:cNvPr id="84" name="四角形: 角を丸くする 37">
              <a:extLst>
                <a:ext uri="{FF2B5EF4-FFF2-40B4-BE49-F238E27FC236}">
                  <a16:creationId xmlns:a16="http://schemas.microsoft.com/office/drawing/2014/main" id="{55CD28FF-9895-4222-94FC-685C914E11F9}"/>
                </a:ext>
              </a:extLst>
            </p:cNvPr>
            <p:cNvSpPr/>
            <p:nvPr/>
          </p:nvSpPr>
          <p:spPr>
            <a:xfrm>
              <a:off x="1197615" y="4176045"/>
              <a:ext cx="4261222" cy="473889"/>
            </a:xfrm>
            <a:prstGeom prst="roundRect">
              <a:avLst/>
            </a:prstGeom>
            <a:solidFill>
              <a:srgbClr val="FF9900"/>
            </a:solidFill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latin typeface="HGPｺﾞｼｯｸE" panose="020B0900000000000000" pitchFamily="50" charset="-128"/>
                <a:ea typeface="HGPｺﾞｼｯｸE" panose="020B0900000000000000" pitchFamily="50" charset="-128"/>
              </a:endParaRPr>
            </a:p>
          </p:txBody>
        </p:sp>
        <p:sp>
          <p:nvSpPr>
            <p:cNvPr id="85" name="テキスト ボックス 84">
              <a:extLst>
                <a:ext uri="{FF2B5EF4-FFF2-40B4-BE49-F238E27FC236}">
                  <a16:creationId xmlns:a16="http://schemas.microsoft.com/office/drawing/2014/main" id="{26FC4DD6-4406-4FD3-9C3E-B39B80762B3F}"/>
                </a:ext>
              </a:extLst>
            </p:cNvPr>
            <p:cNvSpPr txBox="1"/>
            <p:nvPr/>
          </p:nvSpPr>
          <p:spPr>
            <a:xfrm>
              <a:off x="1189685" y="4244231"/>
              <a:ext cx="4266727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defTabSz="1043056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ja-JP" altLang="en-US" sz="1600" dirty="0">
                  <a:solidFill>
                    <a:schemeClr val="bg1"/>
                  </a:solidFill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「</a:t>
              </a:r>
              <a:r>
                <a:rPr lang="en-US" altLang="ja-JP" sz="1600" dirty="0">
                  <a:solidFill>
                    <a:schemeClr val="bg1"/>
                  </a:solidFill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BRUNCH STYLE</a:t>
              </a:r>
              <a:r>
                <a:rPr lang="ja-JP" altLang="en-US" sz="1600" dirty="0">
                  <a:solidFill>
                    <a:schemeClr val="bg1"/>
                  </a:solidFill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」は、</a:t>
              </a:r>
              <a:r>
                <a:rPr lang="en-US" altLang="ja-JP" sz="1600" dirty="0">
                  <a:solidFill>
                    <a:schemeClr val="bg1"/>
                  </a:solidFill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1</a:t>
              </a:r>
              <a:r>
                <a:rPr lang="ja-JP" altLang="en-US" sz="1600" dirty="0">
                  <a:solidFill>
                    <a:schemeClr val="bg1"/>
                  </a:solidFill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週間で</a:t>
              </a:r>
              <a:r>
                <a:rPr lang="en-US" altLang="ja-JP" sz="1600">
                  <a:solidFill>
                    <a:schemeClr val="bg1"/>
                  </a:solidFill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88</a:t>
              </a:r>
              <a:r>
                <a:rPr lang="ja-JP" altLang="en-US" sz="1600">
                  <a:solidFill>
                    <a:schemeClr val="bg1"/>
                  </a:solidFill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万人</a:t>
              </a:r>
              <a:r>
                <a:rPr lang="ja-JP" altLang="en-US" sz="1600" dirty="0">
                  <a:solidFill>
                    <a:schemeClr val="bg1"/>
                  </a:solidFill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に聴かれています！</a:t>
              </a:r>
            </a:p>
          </p:txBody>
        </p:sp>
      </p:grpSp>
      <p:sp>
        <p:nvSpPr>
          <p:cNvPr id="92" name="テキスト ボックス 17"/>
          <p:cNvSpPr txBox="1">
            <a:spLocks noChangeArrowheads="1"/>
          </p:cNvSpPr>
          <p:nvPr/>
        </p:nvSpPr>
        <p:spPr bwMode="auto">
          <a:xfrm>
            <a:off x="1665384" y="4739075"/>
            <a:ext cx="5671745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ja-JP" altLang="en-US" sz="1600" u="sng" dirty="0">
                <a:latin typeface="+mn-ea"/>
                <a:ea typeface="+mn-ea"/>
              </a:rPr>
              <a:t>●「</a:t>
            </a:r>
            <a:r>
              <a:rPr lang="en-US" altLang="ja-JP" sz="1600" u="sng" dirty="0">
                <a:latin typeface="+mn-ea"/>
                <a:ea typeface="+mn-ea"/>
              </a:rPr>
              <a:t>BRUNCH STYLE</a:t>
            </a:r>
            <a:r>
              <a:rPr lang="ja-JP" altLang="en-US" sz="1600" u="sng" dirty="0">
                <a:latin typeface="+mn-ea"/>
                <a:ea typeface="+mn-ea"/>
              </a:rPr>
              <a:t>」の</a:t>
            </a:r>
            <a:r>
              <a:rPr lang="en-US" altLang="ja-JP" sz="1600" u="sng" dirty="0">
                <a:latin typeface="+mn-ea"/>
                <a:ea typeface="+mn-ea"/>
              </a:rPr>
              <a:t>1</a:t>
            </a:r>
            <a:r>
              <a:rPr lang="ja-JP" altLang="en-US" sz="1600" u="sng" dirty="0">
                <a:latin typeface="+mn-ea"/>
                <a:ea typeface="+mn-ea"/>
              </a:rPr>
              <a:t>週間のユニークリーチ</a:t>
            </a:r>
            <a:r>
              <a:rPr lang="en-US" altLang="ja-JP" sz="1600" u="sng" dirty="0">
                <a:latin typeface="+mn-ea"/>
                <a:ea typeface="+mn-ea"/>
              </a:rPr>
              <a:t>(</a:t>
            </a:r>
            <a:r>
              <a:rPr lang="ja-JP" altLang="en-US" sz="1600" u="sng" dirty="0">
                <a:latin typeface="+mn-ea"/>
                <a:ea typeface="+mn-ea"/>
              </a:rPr>
              <a:t>到達率</a:t>
            </a:r>
            <a:r>
              <a:rPr lang="en-US" altLang="ja-JP" sz="1600" u="sng" dirty="0">
                <a:latin typeface="+mn-ea"/>
                <a:ea typeface="+mn-ea"/>
              </a:rPr>
              <a:t>)</a:t>
            </a:r>
            <a:r>
              <a:rPr lang="ja-JP" altLang="en-US" sz="1600" u="sng" dirty="0">
                <a:latin typeface="+mn-ea"/>
                <a:ea typeface="+mn-ea"/>
              </a:rPr>
              <a:t>・・・</a:t>
            </a:r>
            <a:r>
              <a:rPr lang="en-US" altLang="ja-JP" sz="1600" b="1" u="sng" dirty="0">
                <a:latin typeface="+mn-ea"/>
                <a:ea typeface="+mn-ea"/>
              </a:rPr>
              <a:t>8.8%</a:t>
            </a:r>
          </a:p>
        </p:txBody>
      </p:sp>
      <p:sp>
        <p:nvSpPr>
          <p:cNvPr id="93" name="テキスト ボックス 19"/>
          <p:cNvSpPr txBox="1">
            <a:spLocks noChangeArrowheads="1"/>
          </p:cNvSpPr>
          <p:nvPr/>
        </p:nvSpPr>
        <p:spPr bwMode="auto">
          <a:xfrm>
            <a:off x="3751675" y="6007583"/>
            <a:ext cx="350448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ja-JP" altLang="en-US" sz="1200" dirty="0">
                <a:latin typeface="+mn-ea"/>
                <a:ea typeface="+mn-ea"/>
              </a:rPr>
              <a:t>重複を除く正味到達人数</a:t>
            </a:r>
            <a:endParaRPr lang="en-US" altLang="ja-JP" sz="1200" dirty="0">
              <a:latin typeface="+mn-ea"/>
              <a:ea typeface="+mn-ea"/>
            </a:endParaRPr>
          </a:p>
          <a:p>
            <a:r>
              <a:rPr lang="ja-JP" altLang="en-US" sz="1200" dirty="0">
                <a:latin typeface="+mn-ea"/>
                <a:ea typeface="+mn-ea"/>
              </a:rPr>
              <a:t>中京圏の</a:t>
            </a:r>
            <a:r>
              <a:rPr lang="en-US" altLang="ja-JP" sz="1200" dirty="0">
                <a:latin typeface="+mn-ea"/>
                <a:ea typeface="+mn-ea"/>
              </a:rPr>
              <a:t>ZIP-FM</a:t>
            </a:r>
            <a:r>
              <a:rPr lang="ja-JP" altLang="en-US" sz="1200" dirty="0">
                <a:latin typeface="+mn-ea"/>
                <a:ea typeface="+mn-ea"/>
              </a:rPr>
              <a:t>良好聴取エリア内の男女</a:t>
            </a:r>
            <a:r>
              <a:rPr lang="en-US" altLang="ja-JP" sz="1200" dirty="0">
                <a:latin typeface="+mn-ea"/>
                <a:ea typeface="+mn-ea"/>
              </a:rPr>
              <a:t>12</a:t>
            </a:r>
            <a:r>
              <a:rPr lang="ja-JP" altLang="en-US" sz="1200" dirty="0">
                <a:latin typeface="+mn-ea"/>
                <a:ea typeface="+mn-ea"/>
              </a:rPr>
              <a:t>～</a:t>
            </a:r>
            <a:r>
              <a:rPr lang="en-US" altLang="ja-JP" sz="1200" dirty="0">
                <a:latin typeface="+mn-ea"/>
                <a:ea typeface="+mn-ea"/>
              </a:rPr>
              <a:t>69</a:t>
            </a:r>
            <a:r>
              <a:rPr lang="ja-JP" altLang="en-US" sz="1200" dirty="0">
                <a:latin typeface="+mn-ea"/>
                <a:ea typeface="+mn-ea"/>
              </a:rPr>
              <a:t>才</a:t>
            </a:r>
            <a:endParaRPr lang="en-US" altLang="ja-JP" sz="1200" dirty="0">
              <a:latin typeface="+mn-ea"/>
              <a:ea typeface="+mn-ea"/>
            </a:endParaRPr>
          </a:p>
        </p:txBody>
      </p:sp>
      <p:sp>
        <p:nvSpPr>
          <p:cNvPr id="94" name="テキスト ボックス 18"/>
          <p:cNvSpPr txBox="1">
            <a:spLocks noChangeArrowheads="1"/>
          </p:cNvSpPr>
          <p:nvPr/>
        </p:nvSpPr>
        <p:spPr bwMode="auto">
          <a:xfrm>
            <a:off x="3721894" y="5238142"/>
            <a:ext cx="4368504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ja-JP" sz="4400" b="1" dirty="0">
                <a:solidFill>
                  <a:srgbClr val="EA6431"/>
                </a:solidFill>
                <a:latin typeface="+mn-ea"/>
                <a:ea typeface="+mn-ea"/>
              </a:rPr>
              <a:t>88</a:t>
            </a:r>
            <a:r>
              <a:rPr lang="ja-JP" altLang="en-US" sz="4400" b="1" dirty="0">
                <a:solidFill>
                  <a:srgbClr val="EA6431"/>
                </a:solidFill>
                <a:latin typeface="+mn-ea"/>
                <a:ea typeface="+mn-ea"/>
              </a:rPr>
              <a:t>万人／</a:t>
            </a:r>
            <a:r>
              <a:rPr lang="en-US" altLang="ja-JP" sz="3200" b="1" dirty="0">
                <a:solidFill>
                  <a:srgbClr val="EA6431"/>
                </a:solidFill>
                <a:latin typeface="+mn-ea"/>
                <a:ea typeface="+mn-ea"/>
              </a:rPr>
              <a:t>1,000</a:t>
            </a:r>
            <a:r>
              <a:rPr lang="ja-JP" altLang="en-US" sz="3200" b="1" dirty="0">
                <a:solidFill>
                  <a:srgbClr val="EA6431"/>
                </a:solidFill>
                <a:latin typeface="+mn-ea"/>
                <a:ea typeface="+mn-ea"/>
              </a:rPr>
              <a:t>万人</a:t>
            </a:r>
            <a:endParaRPr lang="en-US" altLang="ja-JP" sz="3200" b="1" dirty="0">
              <a:solidFill>
                <a:srgbClr val="EA6431"/>
              </a:solidFill>
              <a:latin typeface="+mn-ea"/>
              <a:ea typeface="+mn-ea"/>
            </a:endParaRPr>
          </a:p>
        </p:txBody>
      </p:sp>
      <p:sp>
        <p:nvSpPr>
          <p:cNvPr id="95" name="テキスト ボックス 17"/>
          <p:cNvSpPr txBox="1">
            <a:spLocks noChangeArrowheads="1"/>
          </p:cNvSpPr>
          <p:nvPr/>
        </p:nvSpPr>
        <p:spPr bwMode="auto">
          <a:xfrm>
            <a:off x="1638444" y="5307503"/>
            <a:ext cx="194155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ja-JP" altLang="en-US" dirty="0">
                <a:latin typeface="+mn-ea"/>
                <a:ea typeface="+mn-ea"/>
              </a:rPr>
              <a:t>人口換算すると</a:t>
            </a:r>
            <a:r>
              <a:rPr lang="en-US" altLang="ja-JP" dirty="0">
                <a:latin typeface="+mn-ea"/>
                <a:ea typeface="+mn-ea"/>
              </a:rPr>
              <a:t>…</a:t>
            </a:r>
          </a:p>
        </p:txBody>
      </p:sp>
      <p:sp>
        <p:nvSpPr>
          <p:cNvPr id="96" name="テキスト ボックス 95">
            <a:extLst>
              <a:ext uri="{FF2B5EF4-FFF2-40B4-BE49-F238E27FC236}">
                <a16:creationId xmlns:a16="http://schemas.microsoft.com/office/drawing/2014/main" id="{C220D258-9AFE-78D4-4296-9628C160E883}"/>
              </a:ext>
            </a:extLst>
          </p:cNvPr>
          <p:cNvSpPr txBox="1"/>
          <p:nvPr/>
        </p:nvSpPr>
        <p:spPr>
          <a:xfrm>
            <a:off x="726306" y="6596789"/>
            <a:ext cx="8306636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7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株式会社ビデオリサーチ調べ　中京圏ラジオ調査 </a:t>
            </a:r>
            <a:r>
              <a:rPr kumimoji="1" lang="en-US" altLang="ja-JP" sz="7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2025</a:t>
            </a:r>
            <a:r>
              <a:rPr kumimoji="1" lang="ja-JP" altLang="en-US" sz="7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年</a:t>
            </a:r>
            <a:r>
              <a:rPr kumimoji="1" lang="en-US" altLang="ja-JP" sz="7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12</a:t>
            </a:r>
            <a:r>
              <a:rPr lang="ja-JP" altLang="en-US" sz="7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月度 </a:t>
            </a:r>
            <a:endParaRPr kumimoji="1" lang="ja-JP" altLang="en-US" sz="700" dirty="0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540155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9F71BE-1F80-C258-DD09-3F5A231B83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Box 2">
            <a:extLst>
              <a:ext uri="{FF2B5EF4-FFF2-40B4-BE49-F238E27FC236}">
                <a16:creationId xmlns:a16="http://schemas.microsoft.com/office/drawing/2014/main" id="{56B0BF8E-BF6B-82C1-F5CF-DFA69ED3FD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4488" y="260648"/>
            <a:ext cx="756138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000" dirty="0">
                <a:latin typeface="+mn-lt"/>
                <a:ea typeface="+mj-ea"/>
              </a:rPr>
              <a:t>◆</a:t>
            </a:r>
            <a:r>
              <a:rPr lang="ja-JP" altLang="en-US" sz="2000" b="1" dirty="0">
                <a:latin typeface="+mj-ea"/>
                <a:ea typeface="+mj-ea"/>
              </a:rPr>
              <a:t>ＢＲＵＮＣＨ ＳＴＹＬＥ</a:t>
            </a:r>
            <a:r>
              <a:rPr lang="ja-JP" altLang="en-US" sz="2000" b="1" dirty="0">
                <a:latin typeface="+mn-lt"/>
                <a:ea typeface="+mj-ea"/>
              </a:rPr>
              <a:t>　＜聴取者構成＞</a:t>
            </a: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2D2EBF5F-BC96-7A9F-1F1C-C52374175384}"/>
              </a:ext>
            </a:extLst>
          </p:cNvPr>
          <p:cNvSpPr/>
          <p:nvPr/>
        </p:nvSpPr>
        <p:spPr>
          <a:xfrm>
            <a:off x="5025008" y="1966705"/>
            <a:ext cx="4536504" cy="4328326"/>
          </a:xfrm>
          <a:prstGeom prst="rect">
            <a:avLst/>
          </a:prstGeom>
          <a:solidFill>
            <a:srgbClr val="FFFF99"/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6" name="四角形: 角を丸くする 50">
            <a:extLst>
              <a:ext uri="{FF2B5EF4-FFF2-40B4-BE49-F238E27FC236}">
                <a16:creationId xmlns:a16="http://schemas.microsoft.com/office/drawing/2014/main" id="{6E2D282C-1940-F01C-820B-2FF207B415FB}"/>
              </a:ext>
            </a:extLst>
          </p:cNvPr>
          <p:cNvSpPr/>
          <p:nvPr/>
        </p:nvSpPr>
        <p:spPr>
          <a:xfrm>
            <a:off x="5853742" y="1518193"/>
            <a:ext cx="2735019" cy="448511"/>
          </a:xfrm>
          <a:prstGeom prst="roundRect">
            <a:avLst/>
          </a:prstGeom>
          <a:solidFill>
            <a:srgbClr val="00B0F0"/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/>
              <a:t>男女年代別構成</a:t>
            </a:r>
          </a:p>
        </p:txBody>
      </p:sp>
      <p:graphicFrame>
        <p:nvGraphicFramePr>
          <p:cNvPr id="14" name="表 13">
            <a:extLst>
              <a:ext uri="{FF2B5EF4-FFF2-40B4-BE49-F238E27FC236}">
                <a16:creationId xmlns:a16="http://schemas.microsoft.com/office/drawing/2014/main" id="{8B11E1FA-26B1-1540-C7E3-EC948D07171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2806539"/>
              </p:ext>
            </p:extLst>
          </p:nvPr>
        </p:nvGraphicFramePr>
        <p:xfrm>
          <a:off x="5156482" y="5164413"/>
          <a:ext cx="4267200" cy="906780"/>
        </p:xfrm>
        <a:graphic>
          <a:graphicData uri="http://schemas.openxmlformats.org/drawingml/2006/table">
            <a:tbl>
              <a:tblPr/>
              <a:tblGrid>
                <a:gridCol w="609600">
                  <a:extLst>
                    <a:ext uri="{9D8B030D-6E8A-4147-A177-3AD203B41FA5}">
                      <a16:colId xmlns:a16="http://schemas.microsoft.com/office/drawing/2014/main" val="2712265113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982957887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689314784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4116244407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3848452236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3428843892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1301916377"/>
                    </a:ext>
                  </a:extLst>
                </a:gridCol>
              </a:tblGrid>
              <a:tr h="27432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　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男性 </a:t>
                      </a:r>
                      <a:endParaRPr lang="en-US" altLang="ja-JP" sz="900" b="0" i="0" u="none" strike="noStrike" dirty="0">
                        <a:solidFill>
                          <a:srgbClr val="000000"/>
                        </a:solidFill>
                        <a:effectLst/>
                        <a:latin typeface="HGｺﾞｼｯｸM" panose="020B0609000000000000" pitchFamily="49" charset="-128"/>
                        <a:ea typeface="HGｺﾞｼｯｸM" panose="020B0609000000000000" pitchFamily="49" charset="-128"/>
                      </a:endParaRPr>
                    </a:p>
                    <a:p>
                      <a:pPr algn="ctr" fontAlgn="ctr">
                        <a:buNone/>
                      </a:pP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12</a:t>
                      </a: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～</a:t>
                      </a: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19</a:t>
                      </a: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才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男性 </a:t>
                      </a:r>
                      <a:endParaRPr lang="en-US" altLang="ja-JP" sz="900" b="0" i="0" u="none" strike="noStrike" dirty="0">
                        <a:solidFill>
                          <a:srgbClr val="000000"/>
                        </a:solidFill>
                        <a:effectLst/>
                        <a:latin typeface="HGｺﾞｼｯｸM" panose="020B0609000000000000" pitchFamily="49" charset="-128"/>
                        <a:ea typeface="HGｺﾞｼｯｸM" panose="020B0609000000000000" pitchFamily="49" charset="-128"/>
                      </a:endParaRPr>
                    </a:p>
                    <a:p>
                      <a:pPr algn="ctr" fontAlgn="ctr">
                        <a:buNone/>
                      </a:pP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20</a:t>
                      </a: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～</a:t>
                      </a: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29</a:t>
                      </a: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才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33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男性 </a:t>
                      </a:r>
                      <a:endParaRPr lang="en-US" altLang="ja-JP" sz="900" b="0" i="0" u="none" strike="noStrike" dirty="0">
                        <a:solidFill>
                          <a:srgbClr val="000000"/>
                        </a:solidFill>
                        <a:effectLst/>
                        <a:latin typeface="HGｺﾞｼｯｸM" panose="020B0609000000000000" pitchFamily="49" charset="-128"/>
                        <a:ea typeface="HGｺﾞｼｯｸM" panose="020B0609000000000000" pitchFamily="49" charset="-128"/>
                      </a:endParaRPr>
                    </a:p>
                    <a:p>
                      <a:pPr algn="ctr" fontAlgn="ctr">
                        <a:buNone/>
                      </a:pP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30</a:t>
                      </a: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～</a:t>
                      </a: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39</a:t>
                      </a: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才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男性 </a:t>
                      </a:r>
                      <a:endParaRPr lang="en-US" altLang="ja-JP" sz="900" b="0" i="0" u="none" strike="noStrike" dirty="0">
                        <a:solidFill>
                          <a:srgbClr val="000000"/>
                        </a:solidFill>
                        <a:effectLst/>
                        <a:latin typeface="HGｺﾞｼｯｸM" panose="020B0609000000000000" pitchFamily="49" charset="-128"/>
                        <a:ea typeface="HGｺﾞｼｯｸM" panose="020B0609000000000000" pitchFamily="49" charset="-128"/>
                      </a:endParaRPr>
                    </a:p>
                    <a:p>
                      <a:pPr algn="ctr" fontAlgn="ctr">
                        <a:buNone/>
                      </a:pP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40</a:t>
                      </a: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～</a:t>
                      </a: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49</a:t>
                      </a: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才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3366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男性 </a:t>
                      </a:r>
                      <a:endParaRPr lang="en-US" altLang="ja-JP" sz="900" b="0" i="0" u="none" strike="noStrike" dirty="0">
                        <a:solidFill>
                          <a:srgbClr val="FFFFFF"/>
                        </a:solidFill>
                        <a:effectLst/>
                        <a:latin typeface="HGｺﾞｼｯｸM" panose="020B0609000000000000" pitchFamily="49" charset="-128"/>
                        <a:ea typeface="HGｺﾞｼｯｸM" panose="020B0609000000000000" pitchFamily="49" charset="-128"/>
                      </a:endParaRPr>
                    </a:p>
                    <a:p>
                      <a:pPr algn="ctr" fontAlgn="ctr">
                        <a:buNone/>
                      </a:pPr>
                      <a:r>
                        <a:rPr lang="en-US" altLang="ja-JP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50</a:t>
                      </a:r>
                      <a:r>
                        <a:rPr lang="ja-JP" altLang="en-US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～</a:t>
                      </a:r>
                      <a:r>
                        <a:rPr lang="en-US" altLang="ja-JP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59</a:t>
                      </a:r>
                      <a:r>
                        <a:rPr lang="ja-JP" altLang="en-US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才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0033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男性 </a:t>
                      </a:r>
                      <a:endParaRPr lang="en-US" altLang="ja-JP" sz="900" b="0" i="0" u="none" strike="noStrike" dirty="0">
                        <a:solidFill>
                          <a:srgbClr val="FFFFFF"/>
                        </a:solidFill>
                        <a:effectLst/>
                        <a:latin typeface="HGｺﾞｼｯｸM" panose="020B0609000000000000" pitchFamily="49" charset="-128"/>
                        <a:ea typeface="HGｺﾞｼｯｸM" panose="020B0609000000000000" pitchFamily="49" charset="-128"/>
                      </a:endParaRPr>
                    </a:p>
                    <a:p>
                      <a:pPr algn="ctr" fontAlgn="ctr">
                        <a:buNone/>
                      </a:pPr>
                      <a:r>
                        <a:rPr lang="en-US" altLang="ja-JP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60</a:t>
                      </a:r>
                      <a:r>
                        <a:rPr lang="ja-JP" altLang="en-US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～</a:t>
                      </a:r>
                      <a:r>
                        <a:rPr lang="en-US" altLang="ja-JP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69</a:t>
                      </a:r>
                      <a:r>
                        <a:rPr lang="ja-JP" altLang="en-US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才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3333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24355263"/>
                  </a:ext>
                </a:extLst>
              </a:tr>
              <a:tr h="16764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放送時間</a:t>
                      </a:r>
                      <a:endParaRPr lang="en-US" altLang="ja-JP" sz="900" b="0" i="0" u="none" strike="noStrike" dirty="0">
                        <a:solidFill>
                          <a:srgbClr val="000000"/>
                        </a:solidFill>
                        <a:effectLst/>
                        <a:latin typeface="HGｺﾞｼｯｸM" panose="020B0609000000000000" pitchFamily="49" charset="-128"/>
                        <a:ea typeface="HGｺﾞｼｯｸM" panose="020B0609000000000000" pitchFamily="49" charset="-128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0.0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4.2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8.5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21.8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13.8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10.3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71739183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　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女性 </a:t>
                      </a:r>
                      <a:endParaRPr lang="en-US" altLang="ja-JP" sz="900" b="0" i="0" u="none" strike="noStrike" dirty="0">
                        <a:solidFill>
                          <a:srgbClr val="000000"/>
                        </a:solidFill>
                        <a:effectLst/>
                        <a:latin typeface="HGｺﾞｼｯｸM" panose="020B0609000000000000" pitchFamily="49" charset="-128"/>
                        <a:ea typeface="HGｺﾞｼｯｸM" panose="020B0609000000000000" pitchFamily="49" charset="-128"/>
                      </a:endParaRPr>
                    </a:p>
                    <a:p>
                      <a:pPr algn="ctr" fontAlgn="ctr">
                        <a:buNone/>
                      </a:pP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12</a:t>
                      </a: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～</a:t>
                      </a: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19</a:t>
                      </a: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才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女性 </a:t>
                      </a:r>
                      <a:endParaRPr lang="en-US" altLang="ja-JP" sz="900" b="0" i="0" u="none" strike="noStrike" dirty="0">
                        <a:solidFill>
                          <a:srgbClr val="000000"/>
                        </a:solidFill>
                        <a:effectLst/>
                        <a:latin typeface="HGｺﾞｼｯｸM" panose="020B0609000000000000" pitchFamily="49" charset="-128"/>
                        <a:ea typeface="HGｺﾞｼｯｸM" panose="020B0609000000000000" pitchFamily="49" charset="-128"/>
                      </a:endParaRPr>
                    </a:p>
                    <a:p>
                      <a:pPr algn="ctr" fontAlgn="ctr">
                        <a:buNone/>
                      </a:pP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20</a:t>
                      </a: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～</a:t>
                      </a: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29</a:t>
                      </a: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才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99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女性 </a:t>
                      </a:r>
                      <a:endParaRPr lang="en-US" altLang="ja-JP" sz="900" b="0" i="0" u="none" strike="noStrike" dirty="0">
                        <a:solidFill>
                          <a:srgbClr val="000000"/>
                        </a:solidFill>
                        <a:effectLst/>
                        <a:latin typeface="HGｺﾞｼｯｸM" panose="020B0609000000000000" pitchFamily="49" charset="-128"/>
                        <a:ea typeface="HGｺﾞｼｯｸM" panose="020B0609000000000000" pitchFamily="49" charset="-128"/>
                      </a:endParaRPr>
                    </a:p>
                    <a:p>
                      <a:pPr algn="ctr" fontAlgn="ctr">
                        <a:buNone/>
                      </a:pP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30</a:t>
                      </a: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～</a:t>
                      </a: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39</a:t>
                      </a: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才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66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女性 </a:t>
                      </a:r>
                      <a:endParaRPr lang="en-US" altLang="ja-JP" sz="900" b="0" i="0" u="none" strike="noStrike" dirty="0">
                        <a:solidFill>
                          <a:srgbClr val="000000"/>
                        </a:solidFill>
                        <a:effectLst/>
                        <a:latin typeface="HGｺﾞｼｯｸM" panose="020B0609000000000000" pitchFamily="49" charset="-128"/>
                        <a:ea typeface="HGｺﾞｼｯｸM" panose="020B0609000000000000" pitchFamily="49" charset="-128"/>
                      </a:endParaRPr>
                    </a:p>
                    <a:p>
                      <a:pPr algn="ctr" fontAlgn="ctr">
                        <a:buNone/>
                      </a:pP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40</a:t>
                      </a: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～</a:t>
                      </a: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49</a:t>
                      </a: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才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00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女性 </a:t>
                      </a:r>
                      <a:endParaRPr lang="en-US" altLang="ja-JP" sz="900" b="0" i="0" u="none" strike="noStrike" dirty="0">
                        <a:solidFill>
                          <a:srgbClr val="FFFFFF"/>
                        </a:solidFill>
                        <a:effectLst/>
                        <a:latin typeface="HGｺﾞｼｯｸM" panose="020B0609000000000000" pitchFamily="49" charset="-128"/>
                        <a:ea typeface="HGｺﾞｼｯｸM" panose="020B0609000000000000" pitchFamily="49" charset="-128"/>
                      </a:endParaRPr>
                    </a:p>
                    <a:p>
                      <a:pPr algn="ctr" fontAlgn="ctr">
                        <a:buNone/>
                      </a:pPr>
                      <a:r>
                        <a:rPr lang="en-US" altLang="ja-JP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50</a:t>
                      </a:r>
                      <a:r>
                        <a:rPr lang="ja-JP" altLang="en-US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～</a:t>
                      </a:r>
                      <a:r>
                        <a:rPr lang="en-US" altLang="ja-JP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59</a:t>
                      </a:r>
                      <a:r>
                        <a:rPr lang="ja-JP" altLang="en-US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才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CC00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女性</a:t>
                      </a:r>
                      <a:endParaRPr lang="en-US" altLang="ja-JP" sz="900" b="0" i="0" u="none" strike="noStrike" dirty="0">
                        <a:solidFill>
                          <a:srgbClr val="FFFFFF"/>
                        </a:solidFill>
                        <a:effectLst/>
                        <a:latin typeface="HGｺﾞｼｯｸM" panose="020B0609000000000000" pitchFamily="49" charset="-128"/>
                        <a:ea typeface="HGｺﾞｼｯｸM" panose="020B0609000000000000" pitchFamily="49" charset="-128"/>
                      </a:endParaRPr>
                    </a:p>
                    <a:p>
                      <a:pPr algn="ctr" fontAlgn="ctr">
                        <a:buNone/>
                      </a:pPr>
                      <a:r>
                        <a:rPr lang="ja-JP" altLang="en-US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 </a:t>
                      </a:r>
                      <a:r>
                        <a:rPr lang="en-US" altLang="ja-JP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60</a:t>
                      </a:r>
                      <a:r>
                        <a:rPr lang="ja-JP" altLang="en-US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～</a:t>
                      </a:r>
                      <a:r>
                        <a:rPr lang="en-US" altLang="ja-JP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69</a:t>
                      </a:r>
                      <a:r>
                        <a:rPr lang="ja-JP" altLang="en-US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才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6600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4801994"/>
                  </a:ext>
                </a:extLst>
              </a:tr>
              <a:tr h="17526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放送時間</a:t>
                      </a:r>
                      <a:endParaRPr lang="en-US" altLang="ja-JP" sz="900" b="0" i="0" u="none" strike="noStrike" dirty="0">
                        <a:solidFill>
                          <a:srgbClr val="000000"/>
                        </a:solidFill>
                        <a:effectLst/>
                        <a:latin typeface="HGｺﾞｼｯｸM" panose="020B0609000000000000" pitchFamily="49" charset="-128"/>
                        <a:ea typeface="HGｺﾞｼｯｸM" panose="020B0609000000000000" pitchFamily="49" charset="-128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0.0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2.3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7.1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9.3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14.5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8.1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90851049"/>
                  </a:ext>
                </a:extLst>
              </a:tr>
            </a:tbl>
          </a:graphicData>
        </a:graphic>
      </p:graphicFrame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8B31859A-C255-A780-A27F-CAC0D8CC543F}"/>
              </a:ext>
            </a:extLst>
          </p:cNvPr>
          <p:cNvSpPr/>
          <p:nvPr/>
        </p:nvSpPr>
        <p:spPr>
          <a:xfrm>
            <a:off x="347496" y="1966705"/>
            <a:ext cx="4536504" cy="4328326"/>
          </a:xfrm>
          <a:prstGeom prst="rect">
            <a:avLst/>
          </a:prstGeom>
          <a:solidFill>
            <a:srgbClr val="FFFF99"/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6" name="四角形: 角を丸くする 50">
            <a:extLst>
              <a:ext uri="{FF2B5EF4-FFF2-40B4-BE49-F238E27FC236}">
                <a16:creationId xmlns:a16="http://schemas.microsoft.com/office/drawing/2014/main" id="{A946D84D-10D8-4DF1-5B83-F7C0270E9488}"/>
              </a:ext>
            </a:extLst>
          </p:cNvPr>
          <p:cNvSpPr/>
          <p:nvPr/>
        </p:nvSpPr>
        <p:spPr>
          <a:xfrm>
            <a:off x="1162978" y="1536651"/>
            <a:ext cx="2735019" cy="448511"/>
          </a:xfrm>
          <a:prstGeom prst="roundRect">
            <a:avLst/>
          </a:prstGeom>
          <a:solidFill>
            <a:srgbClr val="00B0F0"/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/>
              <a:t>男女比</a:t>
            </a:r>
          </a:p>
        </p:txBody>
      </p:sp>
      <p:sp>
        <p:nvSpPr>
          <p:cNvPr id="18" name="Text Box 2">
            <a:extLst>
              <a:ext uri="{FF2B5EF4-FFF2-40B4-BE49-F238E27FC236}">
                <a16:creationId xmlns:a16="http://schemas.microsoft.com/office/drawing/2014/main" id="{954A7F6D-6E4D-EE5E-1AEE-FC7A04A8D9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318" y="5263860"/>
            <a:ext cx="4267201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ja-JP" altLang="en-US" sz="2000" dirty="0">
                <a:latin typeface="+mn-lt"/>
                <a:ea typeface="+mj-ea"/>
              </a:rPr>
              <a:t>「</a:t>
            </a:r>
            <a:r>
              <a:rPr lang="en-US" altLang="ja-JP" sz="2000" dirty="0">
                <a:latin typeface="+mn-lt"/>
                <a:ea typeface="+mj-ea"/>
              </a:rPr>
              <a:t>BRUNCH STYLE</a:t>
            </a:r>
            <a:r>
              <a:rPr lang="ja-JP" altLang="en-US" sz="2000" dirty="0">
                <a:latin typeface="+mn-lt"/>
                <a:ea typeface="+mj-ea"/>
              </a:rPr>
              <a:t>」リスナーの</a:t>
            </a:r>
            <a:endParaRPr lang="en-US" altLang="ja-JP" sz="2000" dirty="0">
              <a:latin typeface="+mn-lt"/>
              <a:ea typeface="+mj-ea"/>
            </a:endParaRPr>
          </a:p>
          <a:p>
            <a:pPr algn="ctr" eaLnBrk="1" hangingPunct="1"/>
            <a:r>
              <a:rPr lang="ja-JP" altLang="en-US" sz="2000" dirty="0">
                <a:solidFill>
                  <a:srgbClr val="0070C0"/>
                </a:solidFill>
                <a:latin typeface="+mn-lt"/>
                <a:ea typeface="+mj-ea"/>
              </a:rPr>
              <a:t>約</a:t>
            </a:r>
            <a:r>
              <a:rPr lang="en-US" altLang="ja-JP" sz="2000" dirty="0">
                <a:solidFill>
                  <a:srgbClr val="0070C0"/>
                </a:solidFill>
                <a:latin typeface="+mn-lt"/>
                <a:ea typeface="+mj-ea"/>
              </a:rPr>
              <a:t>59%</a:t>
            </a:r>
            <a:r>
              <a:rPr lang="ja-JP" altLang="en-US" sz="2000" dirty="0">
                <a:solidFill>
                  <a:srgbClr val="0070C0"/>
                </a:solidFill>
                <a:latin typeface="+mn-lt"/>
                <a:ea typeface="+mj-ea"/>
              </a:rPr>
              <a:t>が男性</a:t>
            </a:r>
            <a:r>
              <a:rPr lang="en-US" altLang="ja-JP" sz="2000" dirty="0">
                <a:solidFill>
                  <a:srgbClr val="0070C0"/>
                </a:solidFill>
                <a:latin typeface="+mn-lt"/>
                <a:ea typeface="+mj-ea"/>
              </a:rPr>
              <a:t> </a:t>
            </a:r>
            <a:r>
              <a:rPr lang="ja-JP" altLang="en-US" sz="2000" dirty="0">
                <a:solidFill>
                  <a:srgbClr val="FF0000"/>
                </a:solidFill>
                <a:latin typeface="+mn-lt"/>
                <a:ea typeface="+mj-ea"/>
              </a:rPr>
              <a:t>約</a:t>
            </a:r>
            <a:r>
              <a:rPr lang="en-US" altLang="ja-JP" sz="2000">
                <a:solidFill>
                  <a:srgbClr val="FF0000"/>
                </a:solidFill>
                <a:latin typeface="+mn-lt"/>
                <a:ea typeface="+mj-ea"/>
              </a:rPr>
              <a:t>41%</a:t>
            </a:r>
            <a:r>
              <a:rPr lang="ja-JP" altLang="en-US" sz="2000">
                <a:solidFill>
                  <a:srgbClr val="FF0000"/>
                </a:solidFill>
                <a:latin typeface="+mn-lt"/>
                <a:ea typeface="+mj-ea"/>
              </a:rPr>
              <a:t>割</a:t>
            </a:r>
            <a:r>
              <a:rPr lang="ja-JP" altLang="en-US" sz="2000" dirty="0">
                <a:solidFill>
                  <a:srgbClr val="FF0000"/>
                </a:solidFill>
                <a:latin typeface="+mn-lt"/>
                <a:ea typeface="+mj-ea"/>
              </a:rPr>
              <a:t>が女性</a:t>
            </a: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7951214E-0137-7058-D4E6-806014360A34}"/>
              </a:ext>
            </a:extLst>
          </p:cNvPr>
          <p:cNvSpPr txBox="1"/>
          <p:nvPr/>
        </p:nvSpPr>
        <p:spPr>
          <a:xfrm>
            <a:off x="726306" y="6497324"/>
            <a:ext cx="8306636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7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株式会社ビデオリサーチ調べ　中京圏ラジオ調査 </a:t>
            </a:r>
            <a:r>
              <a:rPr kumimoji="1" lang="en-US" altLang="ja-JP" sz="7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2025</a:t>
            </a:r>
            <a:r>
              <a:rPr kumimoji="1" lang="ja-JP" altLang="en-US" sz="7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年</a:t>
            </a:r>
            <a:r>
              <a:rPr kumimoji="1" lang="en-US" altLang="ja-JP" sz="7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12</a:t>
            </a:r>
            <a:r>
              <a:rPr lang="ja-JP" altLang="en-US" sz="7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月度 </a:t>
            </a:r>
            <a:endParaRPr kumimoji="1" lang="ja-JP" altLang="en-US" sz="700" dirty="0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  <p:sp>
        <p:nvSpPr>
          <p:cNvPr id="24" name="Text Box 2">
            <a:extLst>
              <a:ext uri="{FF2B5EF4-FFF2-40B4-BE49-F238E27FC236}">
                <a16:creationId xmlns:a16="http://schemas.microsoft.com/office/drawing/2014/main" id="{C90EFFDE-DF62-DB55-94BA-4F9EEE9E24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4488" y="961941"/>
            <a:ext cx="7561387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1600" u="sng" dirty="0">
                <a:solidFill>
                  <a:srgbClr val="FF0000"/>
                </a:solidFill>
                <a:latin typeface="+mj-ea"/>
                <a:ea typeface="+mj-ea"/>
              </a:rPr>
              <a:t>●（月</a:t>
            </a:r>
            <a:r>
              <a:rPr lang="en-US" altLang="ja-JP" sz="1600" u="sng" dirty="0">
                <a:solidFill>
                  <a:srgbClr val="FF0000"/>
                </a:solidFill>
                <a:latin typeface="+mj-ea"/>
                <a:ea typeface="+mj-ea"/>
              </a:rPr>
              <a:t>-</a:t>
            </a:r>
            <a:r>
              <a:rPr lang="ja-JP" altLang="en-US" sz="1600" u="sng" dirty="0">
                <a:solidFill>
                  <a:srgbClr val="FF0000"/>
                </a:solidFill>
                <a:latin typeface="+mj-ea"/>
                <a:ea typeface="+mj-ea"/>
              </a:rPr>
              <a:t>木）</a:t>
            </a:r>
            <a:r>
              <a:rPr lang="en-US" altLang="ja-JP" sz="1600" u="sng" dirty="0">
                <a:solidFill>
                  <a:srgbClr val="FF0000"/>
                </a:solidFill>
                <a:latin typeface="+mj-ea"/>
                <a:ea typeface="+mj-ea"/>
              </a:rPr>
              <a:t>9:00</a:t>
            </a:r>
            <a:r>
              <a:rPr lang="ja-JP" altLang="en-US" sz="1600" u="sng" dirty="0">
                <a:solidFill>
                  <a:srgbClr val="FF0000"/>
                </a:solidFill>
                <a:latin typeface="+mj-ea"/>
                <a:ea typeface="+mj-ea"/>
              </a:rPr>
              <a:t>～</a:t>
            </a:r>
            <a:r>
              <a:rPr lang="en-US" altLang="ja-JP" sz="1600" u="sng">
                <a:solidFill>
                  <a:srgbClr val="FF0000"/>
                </a:solidFill>
                <a:latin typeface="+mj-ea"/>
                <a:ea typeface="+mj-ea"/>
              </a:rPr>
              <a:t>12:00</a:t>
            </a:r>
            <a:r>
              <a:rPr lang="ja-JP" altLang="en-US" sz="1600" u="sng">
                <a:solidFill>
                  <a:srgbClr val="FF0000"/>
                </a:solidFill>
                <a:latin typeface="+mj-ea"/>
                <a:ea typeface="+mj-ea"/>
              </a:rPr>
              <a:t>に</a:t>
            </a:r>
            <a:r>
              <a:rPr lang="ja-JP" altLang="en-US" sz="1600" u="sng" dirty="0">
                <a:solidFill>
                  <a:srgbClr val="FF0000"/>
                </a:solidFill>
                <a:latin typeface="+mj-ea"/>
                <a:ea typeface="+mj-ea"/>
              </a:rPr>
              <a:t>おける</a:t>
            </a:r>
            <a:r>
              <a:rPr lang="en-US" altLang="ja-JP" sz="1600" u="sng" dirty="0">
                <a:solidFill>
                  <a:srgbClr val="FF0000"/>
                </a:solidFill>
                <a:latin typeface="+mj-ea"/>
                <a:ea typeface="+mj-ea"/>
              </a:rPr>
              <a:t>12-69</a:t>
            </a:r>
            <a:r>
              <a:rPr lang="ja-JP" altLang="en-US" sz="1600" u="sng" dirty="0">
                <a:solidFill>
                  <a:srgbClr val="FF0000"/>
                </a:solidFill>
                <a:latin typeface="+mj-ea"/>
                <a:ea typeface="+mj-ea"/>
              </a:rPr>
              <a:t>歳男女のリスナー層</a:t>
            </a:r>
          </a:p>
        </p:txBody>
      </p:sp>
      <p:graphicFrame>
        <p:nvGraphicFramePr>
          <p:cNvPr id="5" name="Chart 2">
            <a:extLst>
              <a:ext uri="{FF2B5EF4-FFF2-40B4-BE49-F238E27FC236}">
                <a16:creationId xmlns:a16="http://schemas.microsoft.com/office/drawing/2014/main" id="{00000000-0008-0000-0000-000003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71101923"/>
              </p:ext>
            </p:extLst>
          </p:nvPr>
        </p:nvGraphicFramePr>
        <p:xfrm>
          <a:off x="505752" y="2011460"/>
          <a:ext cx="4320000" cy="28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Chart 1">
            <a:extLst>
              <a:ext uri="{FF2B5EF4-FFF2-40B4-BE49-F238E27FC236}">
                <a16:creationId xmlns:a16="http://schemas.microsoft.com/office/drawing/2014/main" id="{00000000-0008-0000-00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38662375"/>
              </p:ext>
            </p:extLst>
          </p:nvPr>
        </p:nvGraphicFramePr>
        <p:xfrm>
          <a:off x="5238504" y="2107910"/>
          <a:ext cx="4320000" cy="28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3778472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図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4488" y="1453499"/>
            <a:ext cx="2463139" cy="2217209"/>
          </a:xfrm>
          <a:prstGeom prst="rect">
            <a:avLst/>
          </a:prstGeom>
        </p:spPr>
      </p:pic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344488" y="260648"/>
            <a:ext cx="756138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000" dirty="0">
                <a:latin typeface="+mn-lt"/>
                <a:ea typeface="+mj-ea"/>
              </a:rPr>
              <a:t>◆</a:t>
            </a:r>
            <a:r>
              <a:rPr lang="ja-JP" altLang="en-US" sz="2000" b="1" dirty="0">
                <a:latin typeface="+mj-ea"/>
                <a:ea typeface="+mj-ea"/>
              </a:rPr>
              <a:t>ＢＲＵＮＣＨ ＳＴＹＬＥ</a:t>
            </a:r>
            <a:r>
              <a:rPr lang="ja-JP" altLang="en-US" sz="2000" b="1" dirty="0">
                <a:latin typeface="+mn-lt"/>
                <a:ea typeface="+mj-ea"/>
              </a:rPr>
              <a:t>　＜番組ＳＮＳ＞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EA54E4F6-1FB7-06FA-415F-67C42C400C4A}"/>
              </a:ext>
            </a:extLst>
          </p:cNvPr>
          <p:cNvSpPr txBox="1"/>
          <p:nvPr/>
        </p:nvSpPr>
        <p:spPr>
          <a:xfrm>
            <a:off x="200472" y="993512"/>
            <a:ext cx="908040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1600" u="sng" dirty="0">
                <a:solidFill>
                  <a:srgbClr val="FF0000"/>
                </a:solidFill>
                <a:latin typeface="+mj-ea"/>
                <a:ea typeface="+mj-ea"/>
                <a:cs typeface="Meiryo UI" panose="020B0604030504040204" pitchFamily="50" charset="-128"/>
              </a:rPr>
              <a:t>●番組</a:t>
            </a:r>
            <a:r>
              <a:rPr lang="en-US" altLang="ja-JP" sz="1600" u="sng" dirty="0">
                <a:solidFill>
                  <a:srgbClr val="FF0000"/>
                </a:solidFill>
                <a:latin typeface="+mj-ea"/>
                <a:ea typeface="+mj-ea"/>
                <a:cs typeface="Meiryo UI" panose="020B0604030504040204" pitchFamily="50" charset="-128"/>
              </a:rPr>
              <a:t>X</a:t>
            </a:r>
            <a:r>
              <a:rPr lang="ja-JP" altLang="en-US" sz="1600" u="sng" dirty="0">
                <a:solidFill>
                  <a:srgbClr val="FF0000"/>
                </a:solidFill>
                <a:latin typeface="+mj-ea"/>
                <a:ea typeface="+mj-ea"/>
                <a:cs typeface="Meiryo UI" panose="020B0604030504040204" pitchFamily="50" charset="-128"/>
              </a:rPr>
              <a:t>：</a:t>
            </a:r>
            <a:r>
              <a:rPr lang="en-US" altLang="ja-JP" sz="1600" u="sng" dirty="0">
                <a:solidFill>
                  <a:srgbClr val="FF0000"/>
                </a:solidFill>
                <a:latin typeface="+mj-ea"/>
                <a:ea typeface="+mj-ea"/>
                <a:cs typeface="Meiryo UI" panose="020B0604030504040204" pitchFamily="50" charset="-128"/>
              </a:rPr>
              <a:t>@</a:t>
            </a:r>
            <a:r>
              <a:rPr lang="en-US" altLang="ja-JP" sz="1600" u="sng" dirty="0" err="1">
                <a:solidFill>
                  <a:srgbClr val="FF0000"/>
                </a:solidFill>
                <a:latin typeface="+mj-ea"/>
                <a:ea typeface="+mj-ea"/>
                <a:cs typeface="Meiryo UI" panose="020B0604030504040204" pitchFamily="50" charset="-128"/>
              </a:rPr>
              <a:t>zip_brunch</a:t>
            </a:r>
            <a:r>
              <a:rPr lang="ja-JP" altLang="en-US" sz="1600" u="sng" dirty="0">
                <a:solidFill>
                  <a:srgbClr val="FF0000"/>
                </a:solidFill>
                <a:latin typeface="+mj-ea"/>
                <a:ea typeface="+mj-ea"/>
                <a:cs typeface="Meiryo UI" panose="020B0604030504040204" pitchFamily="50" charset="-128"/>
              </a:rPr>
              <a:t>／約</a:t>
            </a:r>
            <a:r>
              <a:rPr lang="en-US" altLang="ja-JP" sz="1600" u="sng" dirty="0">
                <a:solidFill>
                  <a:srgbClr val="FF0000"/>
                </a:solidFill>
                <a:latin typeface="+mj-ea"/>
                <a:ea typeface="+mj-ea"/>
                <a:cs typeface="Meiryo UI" panose="020B0604030504040204" pitchFamily="50" charset="-128"/>
              </a:rPr>
              <a:t>24,000</a:t>
            </a:r>
            <a:r>
              <a:rPr lang="ja-JP" altLang="en-US" sz="1600" u="sng" dirty="0">
                <a:solidFill>
                  <a:srgbClr val="FF0000"/>
                </a:solidFill>
                <a:latin typeface="+mj-ea"/>
                <a:ea typeface="+mj-ea"/>
                <a:cs typeface="Meiryo UI" panose="020B0604030504040204" pitchFamily="50" charset="-128"/>
              </a:rPr>
              <a:t>人</a:t>
            </a:r>
            <a:r>
              <a:rPr lang="en-US" altLang="ja-JP" sz="1600" dirty="0">
                <a:latin typeface="+mj-ea"/>
                <a:ea typeface="+mj-ea"/>
                <a:cs typeface="Meiryo UI" panose="020B0604030504040204" pitchFamily="50" charset="-128"/>
              </a:rPr>
              <a:t>			 </a:t>
            </a:r>
            <a:r>
              <a:rPr lang="ja-JP" altLang="en-US" sz="1600" dirty="0">
                <a:latin typeface="+mj-ea"/>
                <a:ea typeface="+mj-ea"/>
                <a:cs typeface="Meiryo UI" panose="020B0604030504040204" pitchFamily="50" charset="-128"/>
              </a:rPr>
              <a:t>　</a:t>
            </a:r>
            <a:endParaRPr kumimoji="1" lang="ja-JP" altLang="en-US" sz="1600" i="0" dirty="0">
              <a:latin typeface="+mj-ea"/>
              <a:ea typeface="+mj-ea"/>
              <a:cs typeface="Meiryo UI" panose="020B0604030504040204" pitchFamily="50" charset="-128"/>
            </a:endParaRPr>
          </a:p>
        </p:txBody>
      </p:sp>
      <p:pic>
        <p:nvPicPr>
          <p:cNvPr id="14" name="図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0532" y="3874785"/>
            <a:ext cx="1970179" cy="2548429"/>
          </a:xfrm>
          <a:prstGeom prst="rect">
            <a:avLst/>
          </a:prstGeom>
        </p:spPr>
      </p:pic>
      <p:pic>
        <p:nvPicPr>
          <p:cNvPr id="15" name="図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36776" y="1468023"/>
            <a:ext cx="1944216" cy="2790569"/>
          </a:xfrm>
          <a:prstGeom prst="rect">
            <a:avLst/>
          </a:prstGeom>
        </p:spPr>
      </p:pic>
      <p:pic>
        <p:nvPicPr>
          <p:cNvPr id="16" name="図 1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08784" y="4373722"/>
            <a:ext cx="2095868" cy="2228385"/>
          </a:xfrm>
          <a:prstGeom prst="rect">
            <a:avLst/>
          </a:prstGeom>
        </p:spPr>
      </p:pic>
      <p:pic>
        <p:nvPicPr>
          <p:cNvPr id="17" name="図 1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10141" y="1468023"/>
            <a:ext cx="2462506" cy="2125820"/>
          </a:xfrm>
          <a:prstGeom prst="rect">
            <a:avLst/>
          </a:prstGeom>
        </p:spPr>
      </p:pic>
      <p:pic>
        <p:nvPicPr>
          <p:cNvPr id="18" name="図 1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203209" y="3656753"/>
            <a:ext cx="2076370" cy="3024191"/>
          </a:xfrm>
          <a:prstGeom prst="rect">
            <a:avLst/>
          </a:prstGeom>
        </p:spPr>
      </p:pic>
      <p:pic>
        <p:nvPicPr>
          <p:cNvPr id="19" name="図 1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472647" y="1468023"/>
            <a:ext cx="2229603" cy="1903493"/>
          </a:xfrm>
          <a:prstGeom prst="rect">
            <a:avLst/>
          </a:prstGeom>
        </p:spPr>
      </p:pic>
      <p:pic>
        <p:nvPicPr>
          <p:cNvPr id="20" name="図 19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742127" y="3540120"/>
            <a:ext cx="1780603" cy="3076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5260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344488" y="260648"/>
            <a:ext cx="756138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000" dirty="0">
                <a:latin typeface="+mn-lt"/>
                <a:ea typeface="+mj-ea"/>
              </a:rPr>
              <a:t>◆</a:t>
            </a:r>
            <a:r>
              <a:rPr lang="ja-JP" altLang="en-US" sz="2000" b="1" dirty="0">
                <a:latin typeface="+mj-ea"/>
                <a:ea typeface="+mj-ea"/>
              </a:rPr>
              <a:t>ＢＲＵＮＣＨ ＳＴＹＬＥ</a:t>
            </a:r>
            <a:r>
              <a:rPr lang="ja-JP" altLang="en-US" sz="2000" b="1" dirty="0">
                <a:latin typeface="+mn-lt"/>
                <a:ea typeface="+mj-ea"/>
              </a:rPr>
              <a:t>　＜リスナー・プロフィール＞</a:t>
            </a:r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352279" y="935432"/>
            <a:ext cx="958651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600" u="sng" dirty="0">
                <a:solidFill>
                  <a:srgbClr val="FF0000"/>
                </a:solidFill>
                <a:latin typeface="+mj-ea"/>
                <a:ea typeface="+mj-ea"/>
              </a:rPr>
              <a:t>●</a:t>
            </a:r>
            <a:r>
              <a:rPr lang="en-US" altLang="ja-JP" sz="1600" u="sng" dirty="0" err="1">
                <a:solidFill>
                  <a:srgbClr val="FF0000"/>
                </a:solidFill>
                <a:latin typeface="+mj-ea"/>
                <a:ea typeface="+mj-ea"/>
              </a:rPr>
              <a:t>radiko</a:t>
            </a:r>
            <a:r>
              <a:rPr lang="ja-JP" altLang="en-US" sz="1600" u="sng" dirty="0">
                <a:solidFill>
                  <a:srgbClr val="FF0000"/>
                </a:solidFill>
                <a:latin typeface="+mj-ea"/>
                <a:ea typeface="+mj-ea"/>
              </a:rPr>
              <a:t>全体のリスナーと比較して、「</a:t>
            </a:r>
            <a:r>
              <a:rPr lang="en-US" altLang="ja-JP" sz="1600" u="sng" dirty="0">
                <a:solidFill>
                  <a:srgbClr val="FF0000"/>
                </a:solidFill>
                <a:latin typeface="+mj-ea"/>
                <a:ea typeface="+mj-ea"/>
              </a:rPr>
              <a:t>BRUNCH STYLE</a:t>
            </a:r>
            <a:r>
              <a:rPr lang="ja-JP" altLang="en-US" sz="1600" u="sng" dirty="0">
                <a:solidFill>
                  <a:srgbClr val="FF0000"/>
                </a:solidFill>
                <a:latin typeface="+mj-ea"/>
                <a:ea typeface="+mj-ea"/>
              </a:rPr>
              <a:t>」のリスナーのポイントが高いプロフィール</a:t>
            </a:r>
            <a:endParaRPr lang="en-US" altLang="ja-JP" sz="1600" u="sng" dirty="0">
              <a:solidFill>
                <a:srgbClr val="FF0000"/>
              </a:solidFill>
              <a:latin typeface="+mj-ea"/>
              <a:ea typeface="+mj-ea"/>
            </a:endParaRPr>
          </a:p>
        </p:txBody>
      </p:sp>
      <p:pic>
        <p:nvPicPr>
          <p:cNvPr id="12" name="図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0512" y="1438480"/>
            <a:ext cx="8628005" cy="723109"/>
          </a:xfrm>
          <a:prstGeom prst="rect">
            <a:avLst/>
          </a:prstGeom>
        </p:spPr>
      </p:pic>
      <p:pic>
        <p:nvPicPr>
          <p:cNvPr id="14" name="図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7190" y="3210093"/>
            <a:ext cx="8594647" cy="735983"/>
          </a:xfrm>
          <a:prstGeom prst="rect">
            <a:avLst/>
          </a:prstGeom>
        </p:spPr>
      </p:pic>
      <p:pic>
        <p:nvPicPr>
          <p:cNvPr id="15" name="図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5771" y="2326083"/>
            <a:ext cx="8622746" cy="737687"/>
          </a:xfrm>
          <a:prstGeom prst="rect">
            <a:avLst/>
          </a:prstGeom>
        </p:spPr>
      </p:pic>
      <p:pic>
        <p:nvPicPr>
          <p:cNvPr id="16" name="図 1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3286" y="4066262"/>
            <a:ext cx="8562453" cy="744917"/>
          </a:xfrm>
          <a:prstGeom prst="rect">
            <a:avLst/>
          </a:prstGeom>
        </p:spPr>
      </p:pic>
      <p:pic>
        <p:nvPicPr>
          <p:cNvPr id="18" name="図 1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7039" y="5828162"/>
            <a:ext cx="8594647" cy="728499"/>
          </a:xfrm>
          <a:prstGeom prst="rect">
            <a:avLst/>
          </a:prstGeom>
        </p:spPr>
      </p:pic>
      <p:pic>
        <p:nvPicPr>
          <p:cNvPr id="19" name="図 1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99095" y="4931365"/>
            <a:ext cx="8602591" cy="743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92450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344489" y="260648"/>
            <a:ext cx="640871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000" dirty="0">
                <a:latin typeface="+mn-lt"/>
                <a:ea typeface="+mj-ea"/>
              </a:rPr>
              <a:t>◆</a:t>
            </a:r>
            <a:r>
              <a:rPr lang="ja-JP" altLang="en-US" sz="2000" b="1" dirty="0">
                <a:latin typeface="+mj-ea"/>
                <a:ea typeface="+mj-ea"/>
              </a:rPr>
              <a:t>ＢＲＵＮＣＨ ＳＴＹＬＥ</a:t>
            </a:r>
            <a:r>
              <a:rPr lang="ja-JP" altLang="en-US" sz="2000" b="1" dirty="0">
                <a:latin typeface="+mn-lt"/>
                <a:ea typeface="+mj-ea"/>
              </a:rPr>
              <a:t>　＜タイムテーブル</a:t>
            </a:r>
            <a:r>
              <a:rPr lang="ja-JP" altLang="en-US" sz="2000" b="1">
                <a:latin typeface="+mn-lt"/>
                <a:ea typeface="+mj-ea"/>
              </a:rPr>
              <a:t>＞　</a:t>
            </a:r>
            <a:endParaRPr lang="ja-JP" altLang="en-US" sz="2000" b="1" dirty="0">
              <a:latin typeface="+mn-lt"/>
              <a:ea typeface="+mj-ea"/>
            </a:endParaRPr>
          </a:p>
        </p:txBody>
      </p:sp>
      <p:graphicFrame>
        <p:nvGraphicFramePr>
          <p:cNvPr id="2" name="表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33017709"/>
              </p:ext>
            </p:extLst>
          </p:nvPr>
        </p:nvGraphicFramePr>
        <p:xfrm>
          <a:off x="920552" y="1268760"/>
          <a:ext cx="7776864" cy="4153810"/>
        </p:xfrm>
        <a:graphic>
          <a:graphicData uri="http://schemas.openxmlformats.org/drawingml/2006/table">
            <a:tbl>
              <a:tblPr bandRow="1">
                <a:tableStyleId>{5DA37D80-6434-44D0-A028-1B22A696006F}</a:tableStyleId>
              </a:tblPr>
              <a:tblGrid>
                <a:gridCol w="122664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9363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25658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52867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+mj-ea"/>
                          <a:ea typeface="+mj-ea"/>
                        </a:rPr>
                        <a:t>START</a:t>
                      </a:r>
                    </a:p>
                  </a:txBody>
                  <a:tcPr marL="0" marR="0" marT="0" marB="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+mj-ea"/>
                          <a:ea typeface="+mj-ea"/>
                        </a:rPr>
                        <a:t>END</a:t>
                      </a:r>
                    </a:p>
                  </a:txBody>
                  <a:tcPr marL="0" marR="0" marT="0" marB="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ja-JP" altLang="en-US" sz="1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コーナー・タイトル</a:t>
                      </a:r>
                      <a:endParaRPr lang="ja-JP" altLang="en-US" sz="1400" b="0" i="0" u="none" strike="noStrike" dirty="0">
                        <a:solidFill>
                          <a:schemeClr val="bg1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4222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8:58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9:00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　</a:t>
                      </a:r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TIME SIGNAL</a:t>
                      </a:r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36931985"/>
                  </a:ext>
                </a:extLst>
              </a:tr>
              <a:tr h="264222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9:00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altLang="ja-JP" sz="11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　</a:t>
                      </a:r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OPENER〜</a:t>
                      </a:r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813977691"/>
                  </a:ext>
                </a:extLst>
              </a:tr>
              <a:tr h="264222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u="none" strike="noStrike" dirty="0">
                          <a:effectLst/>
                        </a:rPr>
                        <a:t>9:15</a:t>
                      </a:r>
                      <a:endParaRPr lang="en-US" altLang="ja-JP" sz="11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u="none" strike="noStrike" dirty="0">
                          <a:effectLst/>
                        </a:rPr>
                        <a:t>9:17</a:t>
                      </a:r>
                      <a:endParaRPr lang="en-US" altLang="ja-JP" sz="11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ja-JP" altLang="en-US" sz="1100" u="none" strike="noStrike" dirty="0">
                          <a:effectLst/>
                        </a:rPr>
                        <a:t>　</a:t>
                      </a:r>
                      <a:r>
                        <a:rPr lang="en-US" altLang="ja-JP" sz="1100" u="none" strike="noStrike" dirty="0">
                          <a:effectLst/>
                        </a:rPr>
                        <a:t>WEATHER INFORMATION</a:t>
                      </a:r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4222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u="none" strike="noStrike" dirty="0">
                          <a:effectLst/>
                        </a:rPr>
                        <a:t>9:17</a:t>
                      </a:r>
                      <a:endParaRPr lang="en-US" altLang="ja-JP" sz="11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u="none" strike="noStrike" dirty="0">
                          <a:effectLst/>
                        </a:rPr>
                        <a:t>9:19</a:t>
                      </a:r>
                      <a:endParaRPr lang="en-US" altLang="ja-JP" sz="11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ja-JP" altLang="en-US" sz="1100" u="none" strike="noStrike" dirty="0">
                          <a:effectLst/>
                        </a:rPr>
                        <a:t>　</a:t>
                      </a:r>
                      <a:r>
                        <a:rPr lang="en-US" altLang="ja-JP" sz="1100" u="none" strike="noStrike" dirty="0">
                          <a:effectLst/>
                        </a:rPr>
                        <a:t>TRAFFIC</a:t>
                      </a:r>
                      <a:r>
                        <a:rPr lang="en-US" altLang="ja-JP" sz="1100" u="none" strike="noStrike" baseline="0" dirty="0">
                          <a:effectLst/>
                        </a:rPr>
                        <a:t> INFORMATION</a:t>
                      </a:r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218551246"/>
                  </a:ext>
                </a:extLst>
              </a:tr>
              <a:tr h="264222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u="none" strike="noStrike" dirty="0">
                          <a:effectLst/>
                        </a:rPr>
                        <a:t>9:21</a:t>
                      </a:r>
                      <a:endParaRPr lang="en-US" altLang="ja-JP" sz="11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u="none" strike="noStrike" dirty="0">
                          <a:effectLst/>
                        </a:rPr>
                        <a:t>9:26</a:t>
                      </a:r>
                      <a:endParaRPr lang="en-US" altLang="ja-JP" sz="11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ja-JP" altLang="en-US" sz="1100" u="none" strike="noStrike" dirty="0">
                          <a:effectLst/>
                        </a:rPr>
                        <a:t>　</a:t>
                      </a:r>
                      <a:r>
                        <a:rPr lang="en-US" sz="1100" u="none" strike="noStrike" dirty="0">
                          <a:effectLst/>
                        </a:rPr>
                        <a:t>RADIO SHOPPING</a:t>
                      </a:r>
                      <a:r>
                        <a:rPr lang="ja-JP" altLang="en-US" sz="1100" u="none" strike="noStrike" dirty="0">
                          <a:effectLst/>
                        </a:rPr>
                        <a:t>　</a:t>
                      </a:r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6635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u="none" strike="noStrike" dirty="0">
                          <a:effectLst/>
                        </a:rPr>
                        <a:t>9:35</a:t>
                      </a:r>
                      <a:endParaRPr lang="en-US" altLang="ja-JP" sz="11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u="none" strike="noStrike" dirty="0">
                          <a:effectLst/>
                        </a:rPr>
                        <a:t>9:45</a:t>
                      </a:r>
                      <a:endParaRPr lang="en-US" altLang="ja-JP" sz="11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　（木）</a:t>
                      </a:r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GOOD</a:t>
                      </a:r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 </a:t>
                      </a:r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HARVEST</a:t>
                      </a:r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（</a:t>
                      </a:r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5</a:t>
                      </a:r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分番組）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63644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u="none" strike="noStrike" dirty="0">
                          <a:effectLst/>
                        </a:rPr>
                        <a:t>10:00</a:t>
                      </a:r>
                      <a:endParaRPr lang="en-US" altLang="ja-JP" sz="11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u="none" strike="noStrike" dirty="0">
                          <a:effectLst/>
                        </a:rPr>
                        <a:t>10:10</a:t>
                      </a:r>
                      <a:endParaRPr lang="en-US" altLang="ja-JP" sz="11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　（火）</a:t>
                      </a:r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DRIVING A</a:t>
                      </a:r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 </a:t>
                      </a:r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GO</a:t>
                      </a:r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 </a:t>
                      </a:r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GO</a:t>
                      </a:r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（</a:t>
                      </a:r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5</a:t>
                      </a:r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分番組）</a:t>
                      </a:r>
                      <a:endParaRPr lang="en-US" altLang="ja-JP" sz="1100" b="0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64222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u="none" strike="noStrike" dirty="0">
                          <a:effectLst/>
                        </a:rPr>
                        <a:t>10:31</a:t>
                      </a:r>
                      <a:endParaRPr lang="en-US" altLang="ja-JP" sz="11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u="none" strike="noStrike" dirty="0">
                          <a:effectLst/>
                        </a:rPr>
                        <a:t>10:33</a:t>
                      </a:r>
                      <a:endParaRPr lang="en-US" altLang="ja-JP" sz="11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　</a:t>
                      </a:r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HEADLINE NEWS</a:t>
                      </a:r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64222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u="none" strike="noStrike" dirty="0">
                          <a:effectLst/>
                        </a:rPr>
                        <a:t>10:33</a:t>
                      </a:r>
                      <a:endParaRPr lang="en-US" altLang="ja-JP" sz="11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u="none" strike="noStrike" dirty="0">
                          <a:effectLst/>
                        </a:rPr>
                        <a:t>10:35</a:t>
                      </a:r>
                      <a:endParaRPr lang="en-US" altLang="ja-JP" sz="11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ja-JP" altLang="en-US" sz="1100" u="none" strike="noStrike" dirty="0">
                          <a:effectLst/>
                        </a:rPr>
                        <a:t>　</a:t>
                      </a:r>
                      <a:r>
                        <a:rPr lang="en-US" altLang="ja-JP" sz="1100" u="none" strike="noStrike" dirty="0">
                          <a:effectLst/>
                        </a:rPr>
                        <a:t>TRAFFIC</a:t>
                      </a:r>
                      <a:r>
                        <a:rPr lang="en-US" altLang="ja-JP" sz="1100" u="none" strike="noStrike" baseline="0" dirty="0">
                          <a:effectLst/>
                        </a:rPr>
                        <a:t> INFORMATION</a:t>
                      </a:r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64222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u="none" strike="noStrike" dirty="0">
                          <a:effectLst/>
                        </a:rPr>
                        <a:t>10:36</a:t>
                      </a:r>
                      <a:endParaRPr lang="en-US" altLang="ja-JP" sz="11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u="none" strike="noStrike" dirty="0">
                          <a:effectLst/>
                        </a:rPr>
                        <a:t>10:46</a:t>
                      </a:r>
                      <a:endParaRPr lang="en-US" altLang="ja-JP" sz="11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ja-JP" altLang="en-US" sz="1100" u="none" strike="noStrike" dirty="0">
                          <a:effectLst/>
                        </a:rPr>
                        <a:t>　（月</a:t>
                      </a:r>
                      <a:r>
                        <a:rPr lang="en-US" altLang="ja-JP" sz="1100" u="none" strike="noStrike" dirty="0">
                          <a:effectLst/>
                        </a:rPr>
                        <a:t>〜</a:t>
                      </a:r>
                      <a:r>
                        <a:rPr lang="ja-JP" altLang="en-US" sz="1100" u="none" strike="noStrike" dirty="0">
                          <a:effectLst/>
                        </a:rPr>
                        <a:t>木）</a:t>
                      </a:r>
                      <a:r>
                        <a:rPr lang="en-US" altLang="ja-JP" sz="1100" u="none" strike="noStrike" dirty="0">
                          <a:effectLst/>
                        </a:rPr>
                        <a:t>FAMILY</a:t>
                      </a:r>
                      <a:r>
                        <a:rPr lang="ja-JP" altLang="en-US" sz="1100" u="none" strike="noStrike" dirty="0">
                          <a:effectLst/>
                        </a:rPr>
                        <a:t> </a:t>
                      </a:r>
                      <a:r>
                        <a:rPr lang="en-US" altLang="ja-JP" sz="1100" u="none" strike="noStrike" dirty="0">
                          <a:effectLst/>
                        </a:rPr>
                        <a:t>TALKING</a:t>
                      </a:r>
                      <a:r>
                        <a:rPr lang="ja-JP" altLang="en-US" sz="1100" u="none" strike="noStrike" dirty="0">
                          <a:effectLst/>
                        </a:rPr>
                        <a:t>（</a:t>
                      </a:r>
                      <a:r>
                        <a:rPr lang="en-US" altLang="ja-JP" sz="1100" u="none" strike="noStrike" dirty="0">
                          <a:effectLst/>
                        </a:rPr>
                        <a:t>10</a:t>
                      </a:r>
                      <a:r>
                        <a:rPr lang="ja-JP" altLang="en-US" sz="1100" u="none" strike="noStrike" dirty="0">
                          <a:effectLst/>
                        </a:rPr>
                        <a:t>番組）</a:t>
                      </a:r>
                      <a:endParaRPr lang="en-US" altLang="ja-JP" sz="1100" u="none" strike="noStrike" dirty="0">
                        <a:effectLst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64222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u="none" strike="noStrike" dirty="0">
                          <a:effectLst/>
                        </a:rPr>
                        <a:t>11:17</a:t>
                      </a:r>
                      <a:endParaRPr lang="en-US" altLang="ja-JP" sz="11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u="none" strike="noStrike" dirty="0">
                          <a:effectLst/>
                        </a:rPr>
                        <a:t>11:19</a:t>
                      </a:r>
                      <a:endParaRPr lang="en-US" altLang="ja-JP" sz="11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ja-JP" altLang="en-US" sz="1100" u="none" strike="noStrike" dirty="0">
                          <a:effectLst/>
                        </a:rPr>
                        <a:t>　</a:t>
                      </a:r>
                      <a:r>
                        <a:rPr lang="en-US" altLang="ja-JP" sz="1100" u="none" strike="noStrike" dirty="0">
                          <a:effectLst/>
                        </a:rPr>
                        <a:t>WEATHER INFORMATION</a:t>
                      </a:r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64222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u="none" strike="noStrike" dirty="0">
                          <a:effectLst/>
                        </a:rPr>
                        <a:t>11:19</a:t>
                      </a:r>
                      <a:endParaRPr lang="en-US" altLang="ja-JP" sz="11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u="none" strike="noStrike" dirty="0">
                          <a:effectLst/>
                        </a:rPr>
                        <a:t>11:21</a:t>
                      </a:r>
                      <a:endParaRPr lang="en-US" altLang="ja-JP" sz="11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ja-JP" altLang="en-US" sz="1100" u="none" strike="noStrike" dirty="0">
                          <a:effectLst/>
                        </a:rPr>
                        <a:t>　</a:t>
                      </a:r>
                      <a:r>
                        <a:rPr lang="en-US" sz="1100" u="none" strike="noStrike" dirty="0">
                          <a:effectLst/>
                        </a:rPr>
                        <a:t>TRAFFIC INFORMATION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64222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11:57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altLang="ja-JP" sz="11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　</a:t>
                      </a:r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CLOSER</a:t>
                      </a:r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～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643877542"/>
                  </a:ext>
                </a:extLst>
              </a:tr>
              <a:tr h="264222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11:58</a:t>
                      </a:r>
                      <a:endParaRPr lang="en-US" altLang="ja-JP" sz="1100" b="0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12:00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　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TIME SIGNAL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923038918"/>
                  </a:ext>
                </a:extLst>
              </a:tr>
            </a:tbl>
          </a:graphicData>
        </a:graphic>
      </p:graphicFrame>
      <p:sp>
        <p:nvSpPr>
          <p:cNvPr id="3" name="Text Box 1797">
            <a:extLst>
              <a:ext uri="{FF2B5EF4-FFF2-40B4-BE49-F238E27FC236}">
                <a16:creationId xmlns:a16="http://schemas.microsoft.com/office/drawing/2014/main" id="{84C32610-0FA5-6B3B-E9E1-F9CE18AF19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8951" y="5877272"/>
            <a:ext cx="7884876" cy="253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050" dirty="0">
                <a:latin typeface="+mn-ea"/>
                <a:ea typeface="+mn-ea"/>
              </a:rPr>
              <a:t>※</a:t>
            </a:r>
            <a:r>
              <a:rPr lang="ja-JP" altLang="en-US" sz="1050" dirty="0">
                <a:latin typeface="+mn-ea"/>
                <a:ea typeface="+mn-ea"/>
              </a:rPr>
              <a:t>特別番組などのため、放送時刻変更または放送休止になる場合があります。　　　　　　 </a:t>
            </a:r>
          </a:p>
        </p:txBody>
      </p:sp>
    </p:spTree>
    <p:extLst>
      <p:ext uri="{BB962C8B-B14F-4D97-AF65-F5344CB8AC3E}">
        <p14:creationId xmlns:p14="http://schemas.microsoft.com/office/powerpoint/2010/main" val="1879755167"/>
      </p:ext>
    </p:extLst>
  </p:cSld>
  <p:clrMapOvr>
    <a:masterClrMapping/>
  </p:clrMapOvr>
</p:sld>
</file>

<file path=ppt/theme/theme1.xml><?xml version="1.0" encoding="utf-8"?>
<a:theme xmlns:a="http://schemas.openxmlformats.org/drawingml/2006/main" name="標準デザイン">
  <a:themeElements>
    <a:clrScheme name="ZIP COLOR1">
      <a:dk1>
        <a:sysClr val="windowText" lastClr="000000"/>
      </a:dk1>
      <a:lt1>
        <a:sysClr val="window" lastClr="FFFFFF"/>
      </a:lt1>
      <a:dk2>
        <a:srgbClr val="797B84"/>
      </a:dk2>
      <a:lt2>
        <a:srgbClr val="D8D8D8"/>
      </a:lt2>
      <a:accent1>
        <a:srgbClr val="EB6432"/>
      </a:accent1>
      <a:accent2>
        <a:srgbClr val="797B84"/>
      </a:accent2>
      <a:accent3>
        <a:srgbClr val="43AC77"/>
      </a:accent3>
      <a:accent4>
        <a:srgbClr val="B13483"/>
      </a:accent4>
      <a:accent5>
        <a:srgbClr val="79C6E7"/>
      </a:accent5>
      <a:accent6>
        <a:srgbClr val="F28B84"/>
      </a:accent6>
      <a:hlink>
        <a:srgbClr val="0070C0"/>
      </a:hlink>
      <a:folHlink>
        <a:srgbClr val="954F72"/>
      </a:folHlink>
    </a:clrScheme>
    <a:fontScheme name="固定フォント">
      <a:majorFont>
        <a:latin typeface="HGPｺﾞｼｯｸE"/>
        <a:ea typeface="HGPｺﾞｼｯｸE"/>
        <a:cs typeface=""/>
      </a:majorFont>
      <a:minorFont>
        <a:latin typeface="HGPｺﾞｼｯｸE"/>
        <a:ea typeface="HGPｺﾞｼｯｸE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標準デザイン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47841</TotalTime>
  <Words>804</Words>
  <Application>Microsoft Office PowerPoint</Application>
  <PresentationFormat>A4 210 x 297 mm</PresentationFormat>
  <Paragraphs>173</Paragraphs>
  <Slides>8</Slides>
  <Notes>6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8</vt:i4>
      </vt:variant>
    </vt:vector>
  </HeadingPairs>
  <TitlesOfParts>
    <vt:vector size="15" baseType="lpstr">
      <vt:lpstr>HGPｺﾞｼｯｸE</vt:lpstr>
      <vt:lpstr>HGP創英角ｺﾞｼｯｸUB</vt:lpstr>
      <vt:lpstr>HGｺﾞｼｯｸM</vt:lpstr>
      <vt:lpstr>Meiryo UI</vt:lpstr>
      <vt:lpstr>ＭＳ Ｐゴシック</vt:lpstr>
      <vt:lpstr>Arial</vt:lpstr>
      <vt:lpstr>標準デザイン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>ZIP-FM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MUSIC DAY</dc:title>
  <dc:subject>hiroyuki</dc:subject>
  <dc:creator>hiroyuki</dc:creator>
  <cp:lastModifiedBy>康司 久保田</cp:lastModifiedBy>
  <cp:revision>2559</cp:revision>
  <cp:lastPrinted>2022-02-09T08:53:13Z</cp:lastPrinted>
  <dcterms:created xsi:type="dcterms:W3CDTF">2002-09-26T02:44:22Z</dcterms:created>
  <dcterms:modified xsi:type="dcterms:W3CDTF">2026-03-18T02:36:44Z</dcterms:modified>
  <cp:contentStatus/>
</cp:coreProperties>
</file>