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61" r:id="rId2"/>
    <p:sldId id="484" r:id="rId3"/>
    <p:sldId id="482" r:id="rId4"/>
    <p:sldId id="498" r:id="rId5"/>
    <p:sldId id="503" r:id="rId6"/>
    <p:sldId id="483" r:id="rId7"/>
    <p:sldId id="504" r:id="rId8"/>
    <p:sldId id="485" r:id="rId9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482"/>
            <p14:sldId id="498"/>
            <p14:sldId id="503"/>
            <p14:sldId id="483"/>
            <p14:sldId id="504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660066"/>
    <a:srgbClr val="CC00CC"/>
    <a:srgbClr val="FF00FF"/>
    <a:srgbClr val="FF66FF"/>
    <a:srgbClr val="0099FF"/>
    <a:srgbClr val="FF99FF"/>
    <a:srgbClr val="FFCCFF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35" autoAdjust="0"/>
    <p:restoredTop sz="94280" autoAdjust="0"/>
  </p:normalViewPr>
  <p:slideViewPr>
    <p:cSldViewPr>
      <p:cViewPr varScale="1">
        <p:scale>
          <a:sx n="90" d="100"/>
          <a:sy n="90" d="100"/>
        </p:scale>
        <p:origin x="96" y="258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.momiyama\Downloads\&#20870;&#12464;&#12521;&#12501;_&#26178;&#38291;&#21306;&#20998;&#38598;&#35336;&#65308;&#29305;&#24615;&#215;&#26178;&#38291;&#21306;&#20998;&#65310;_20260205_163947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.momiyama\Downloads\&#20870;&#12464;&#12521;&#12501;_&#26178;&#38291;&#21306;&#20998;&#38598;&#35336;&#65308;&#29305;&#24615;&#215;&#26178;&#38291;&#21306;&#20998;&#65310;_20260205_163947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sugawara\Downloads\&#26178;&#38291;&#21306;&#20998;&#38598;&#35336;&#65308;&#29305;&#24615;&#215;&#23616;&#65310;_20250827_12180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sugawara\Downloads\&#26178;&#38291;&#21306;&#20998;&#38598;&#35336;&#65308;&#29305;&#24615;&#215;&#23616;&#65310;_20250827_12180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.sugawara\Downloads\&#24180;&#40802;&#24615;&#21029;&#32884;&#21462;&#29575;&#26089;&#35211;&#34920;_&#12464;&#12521;&#12501;&#20184;&#12365;&#23436;&#25104;&#29256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.sugawara\Downloads\processed_FRIDAY%20MUSIC%20PUZZLE_&#28310;&#20633;&#12487;&#12540;&#12479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.ota\Downloads\&#20870;&#12464;&#12521;&#12501;_&#12464;&#12521;&#12501;&#12288;SATURDAY%20ON%20FLEE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47F-498B-B35E-988CACBB3707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647F-498B-B35E-988CACBB370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4FB37B27-08A2-42FF-82E6-AA57049DDF56}" type="CATEGORYNAME">
                      <a:rPr lang="ja-JP" altLang="en-US" smtClean="0"/>
                      <a:pPr/>
                      <a:t>[分類名]</a:t>
                    </a:fld>
                    <a:r>
                      <a:rPr lang="ja-JP" altLang="en-US" baseline="0"/>
                      <a:t> </a:t>
                    </a:r>
                    <a:fld id="{86C8312C-D90E-4C92-A554-C770C1B8E707}" type="PERCENTAGE">
                      <a:rPr lang="en-US" altLang="ja-JP" baseline="0"/>
                      <a:pPr/>
                      <a:t>[パーセンテージ]</a:t>
                    </a:fld>
                    <a:endParaRPr lang="ja-JP" alt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47F-498B-B35E-988CACBB370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2808353-C984-43D4-B0AF-1789C6041D9B}" type="CATEGORYNAME">
                      <a:rPr lang="ja-JP" altLang="en-US" smtClean="0"/>
                      <a:pPr/>
                      <a:t>[分類名]</a:t>
                    </a:fld>
                    <a:r>
                      <a:rPr lang="ja-JP" altLang="en-US" baseline="0"/>
                      <a:t> </a:t>
                    </a:r>
                    <a:fld id="{33579823-A39D-4A44-8AE2-383B16E27CB9}" type="PERCENTAGE">
                      <a:rPr lang="en-US" altLang="ja-JP" baseline="0"/>
                      <a:pPr/>
                      <a:t>[パーセンテージ]</a:t>
                    </a:fld>
                    <a:endParaRPr lang="ja-JP" alt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47F-498B-B35E-988CACBB37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  <a:ea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Sheet1!$N$1:$O$1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Sheet1!$N$2:$O$2</c:f>
              <c:numCache>
                <c:formatCode>General</c:formatCode>
                <c:ptCount val="2"/>
                <c:pt idx="0">
                  <c:v>44.6</c:v>
                </c:pt>
                <c:pt idx="1">
                  <c:v>55.4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47F-498B-B35E-988CACBB370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4987-46B8-9B32-94D6B28B2F75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987-46B8-9B32-94D6B28B2F75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987-46B8-9B32-94D6B28B2F75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987-46B8-9B32-94D6B28B2F75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4987-46B8-9B32-94D6B28B2F75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4987-46B8-9B32-94D6B28B2F75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4987-46B8-9B32-94D6B28B2F75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4987-46B8-9B32-94D6B28B2F75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4987-46B8-9B32-94D6B28B2F75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4987-46B8-9B32-94D6B28B2F75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4987-46B8-9B32-94D6B28B2F75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4987-46B8-9B32-94D6B28B2F7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1.8</c:v>
                </c:pt>
                <c:pt idx="1">
                  <c:v>0.8</c:v>
                </c:pt>
                <c:pt idx="2">
                  <c:v>6.5</c:v>
                </c:pt>
                <c:pt idx="3">
                  <c:v>15.1</c:v>
                </c:pt>
                <c:pt idx="4">
                  <c:v>11.8</c:v>
                </c:pt>
                <c:pt idx="5">
                  <c:v>8.6</c:v>
                </c:pt>
                <c:pt idx="6">
                  <c:v>3</c:v>
                </c:pt>
                <c:pt idx="7">
                  <c:v>5.4</c:v>
                </c:pt>
                <c:pt idx="8">
                  <c:v>9.8000000000000007</c:v>
                </c:pt>
                <c:pt idx="9">
                  <c:v>8.3000000000000007</c:v>
                </c:pt>
                <c:pt idx="10">
                  <c:v>16.899999999999999</c:v>
                </c:pt>
                <c:pt idx="11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4987-46B8-9B32-94D6B28B2F75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numRef>
              <c:f>Sheet1!$A$2:$A$13</c:f>
              <c:numCache>
                <c:formatCode>[hh]:mm</c:formatCode>
                <c:ptCount val="12"/>
                <c:pt idx="0">
                  <c:v>0.54166666666666663</c:v>
                </c:pt>
                <c:pt idx="1">
                  <c:v>0.55208333333333337</c:v>
                </c:pt>
                <c:pt idx="2">
                  <c:v>0.5625</c:v>
                </c:pt>
                <c:pt idx="3">
                  <c:v>0.57291666666666663</c:v>
                </c:pt>
                <c:pt idx="4">
                  <c:v>0.58333333333333337</c:v>
                </c:pt>
                <c:pt idx="5">
                  <c:v>0.59375</c:v>
                </c:pt>
                <c:pt idx="6">
                  <c:v>0.60416666666666663</c:v>
                </c:pt>
                <c:pt idx="7">
                  <c:v>0.61458333333333337</c:v>
                </c:pt>
                <c:pt idx="8">
                  <c:v>0.625</c:v>
                </c:pt>
                <c:pt idx="9">
                  <c:v>0.63541666666666663</c:v>
                </c:pt>
                <c:pt idx="10">
                  <c:v>0.64583333333333337</c:v>
                </c:pt>
                <c:pt idx="11">
                  <c:v>0.65625</c:v>
                </c:pt>
              </c:numCache>
            </c:numRef>
          </c:cat>
          <c:val>
            <c:numRef>
              <c:f>Sheet1!$B$2:$B$13</c:f>
              <c:numCache>
                <c:formatCode>0.0;\-0.0;"*"</c:formatCode>
                <c:ptCount val="12"/>
                <c:pt idx="0">
                  <c:v>1</c:v>
                </c:pt>
                <c:pt idx="1">
                  <c:v>0.9</c:v>
                </c:pt>
                <c:pt idx="2">
                  <c:v>1.1000000000000001</c:v>
                </c:pt>
                <c:pt idx="3">
                  <c:v>1</c:v>
                </c:pt>
                <c:pt idx="4">
                  <c:v>1.8</c:v>
                </c:pt>
                <c:pt idx="5">
                  <c:v>1.7</c:v>
                </c:pt>
                <c:pt idx="6">
                  <c:v>1.3</c:v>
                </c:pt>
                <c:pt idx="7">
                  <c:v>1.1000000000000001</c:v>
                </c:pt>
                <c:pt idx="8">
                  <c:v>1.3</c:v>
                </c:pt>
                <c:pt idx="9">
                  <c:v>1.1000000000000001</c:v>
                </c:pt>
                <c:pt idx="10">
                  <c:v>1.1000000000000001</c:v>
                </c:pt>
                <c:pt idx="11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1-4FB7-8F66-33C1D4F32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numRef>
              <c:f>Sheet1!$A$2:$A$13</c:f>
              <c:numCache>
                <c:formatCode>[hh]:mm</c:formatCode>
                <c:ptCount val="12"/>
                <c:pt idx="0">
                  <c:v>0.54166666666666663</c:v>
                </c:pt>
                <c:pt idx="1">
                  <c:v>0.55208333333333337</c:v>
                </c:pt>
                <c:pt idx="2">
                  <c:v>0.5625</c:v>
                </c:pt>
                <c:pt idx="3">
                  <c:v>0.57291666666666663</c:v>
                </c:pt>
                <c:pt idx="4">
                  <c:v>0.58333333333333337</c:v>
                </c:pt>
                <c:pt idx="5">
                  <c:v>0.59375</c:v>
                </c:pt>
                <c:pt idx="6">
                  <c:v>0.60416666666666663</c:v>
                </c:pt>
                <c:pt idx="7">
                  <c:v>0.61458333333333337</c:v>
                </c:pt>
                <c:pt idx="8">
                  <c:v>0.625</c:v>
                </c:pt>
                <c:pt idx="9">
                  <c:v>0.63541666666666663</c:v>
                </c:pt>
                <c:pt idx="10">
                  <c:v>0.64583333333333337</c:v>
                </c:pt>
                <c:pt idx="11">
                  <c:v>0.65625</c:v>
                </c:pt>
              </c:numCache>
            </c:numRef>
          </c:cat>
          <c:val>
            <c:numRef>
              <c:f>Sheet1!$C$2:$C$13</c:f>
              <c:numCache>
                <c:formatCode>0.0;\-0.0;"*"</c:formatCode>
                <c:ptCount val="12"/>
                <c:pt idx="0">
                  <c:v>0.8</c:v>
                </c:pt>
                <c:pt idx="1">
                  <c:v>0.8</c:v>
                </c:pt>
                <c:pt idx="2">
                  <c:v>0.8</c:v>
                </c:pt>
                <c:pt idx="3">
                  <c:v>0.8</c:v>
                </c:pt>
                <c:pt idx="4">
                  <c:v>1.1000000000000001</c:v>
                </c:pt>
                <c:pt idx="5">
                  <c:v>1.1000000000000001</c:v>
                </c:pt>
                <c:pt idx="6">
                  <c:v>1</c:v>
                </c:pt>
                <c:pt idx="7">
                  <c:v>1.1000000000000001</c:v>
                </c:pt>
                <c:pt idx="8">
                  <c:v>0.9</c:v>
                </c:pt>
                <c:pt idx="9">
                  <c:v>0.8</c:v>
                </c:pt>
                <c:pt idx="10">
                  <c:v>0.6</c:v>
                </c:pt>
                <c:pt idx="11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1-4FB7-8F66-33C1D4F32126}"/>
            </c:ext>
          </c:extLst>
        </c:ser>
        <c:ser>
          <c:idx val="3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D1-4FB7-8F66-33C1D4F32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Sheet1!$A$2:$A$13</c:f>
              <c:numCache>
                <c:formatCode>[hh]:mm</c:formatCode>
                <c:ptCount val="12"/>
                <c:pt idx="0">
                  <c:v>0.54166666666666663</c:v>
                </c:pt>
                <c:pt idx="1">
                  <c:v>0.55208333333333337</c:v>
                </c:pt>
                <c:pt idx="2">
                  <c:v>0.5625</c:v>
                </c:pt>
                <c:pt idx="3">
                  <c:v>0.57291666666666663</c:v>
                </c:pt>
                <c:pt idx="4">
                  <c:v>0.58333333333333337</c:v>
                </c:pt>
                <c:pt idx="5">
                  <c:v>0.59375</c:v>
                </c:pt>
                <c:pt idx="6">
                  <c:v>0.60416666666666663</c:v>
                </c:pt>
                <c:pt idx="7">
                  <c:v>0.61458333333333337</c:v>
                </c:pt>
                <c:pt idx="8">
                  <c:v>0.625</c:v>
                </c:pt>
                <c:pt idx="9">
                  <c:v>0.63541666666666663</c:v>
                </c:pt>
                <c:pt idx="10">
                  <c:v>0.64583333333333337</c:v>
                </c:pt>
                <c:pt idx="11">
                  <c:v>0.65625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D1-4FB7-8F66-33C1D4F32126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numRef>
              <c:f>Sheet1!$A$2:$A$13</c:f>
              <c:numCache>
                <c:formatCode>[hh]:mm</c:formatCode>
                <c:ptCount val="12"/>
                <c:pt idx="0">
                  <c:v>0.54166666666666663</c:v>
                </c:pt>
                <c:pt idx="1">
                  <c:v>0.55208333333333337</c:v>
                </c:pt>
                <c:pt idx="2">
                  <c:v>0.5625</c:v>
                </c:pt>
                <c:pt idx="3">
                  <c:v>0.57291666666666663</c:v>
                </c:pt>
                <c:pt idx="4">
                  <c:v>0.58333333333333337</c:v>
                </c:pt>
                <c:pt idx="5">
                  <c:v>0.59375</c:v>
                </c:pt>
                <c:pt idx="6">
                  <c:v>0.60416666666666663</c:v>
                </c:pt>
                <c:pt idx="7">
                  <c:v>0.61458333333333337</c:v>
                </c:pt>
                <c:pt idx="8">
                  <c:v>0.625</c:v>
                </c:pt>
                <c:pt idx="9">
                  <c:v>0.63541666666666663</c:v>
                </c:pt>
                <c:pt idx="10">
                  <c:v>0.64583333333333337</c:v>
                </c:pt>
                <c:pt idx="11">
                  <c:v>0.65625</c:v>
                </c:pt>
              </c:numCache>
            </c:numRef>
          </c:cat>
          <c:val>
            <c:numRef>
              <c:f>Sheet1!$D$2:$D$13</c:f>
              <c:numCache>
                <c:formatCode>0.0;\-0.0;"*"</c:formatCode>
                <c:ptCount val="12"/>
                <c:pt idx="0">
                  <c:v>0.6</c:v>
                </c:pt>
                <c:pt idx="1">
                  <c:v>0.5</c:v>
                </c:pt>
                <c:pt idx="2">
                  <c:v>0.4</c:v>
                </c:pt>
                <c:pt idx="3">
                  <c:v>0.4</c:v>
                </c:pt>
                <c:pt idx="4">
                  <c:v>0.4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0.4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D1-4FB7-8F66-33C1D4F32126}"/>
            </c:ext>
          </c:extLst>
        </c:ser>
        <c:ser>
          <c:idx val="2"/>
          <c:order val="4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numRef>
              <c:f>Sheet1!$A$2:$A$13</c:f>
              <c:numCache>
                <c:formatCode>[hh]:mm</c:formatCode>
                <c:ptCount val="12"/>
                <c:pt idx="0">
                  <c:v>0.54166666666666663</c:v>
                </c:pt>
                <c:pt idx="1">
                  <c:v>0.55208333333333337</c:v>
                </c:pt>
                <c:pt idx="2">
                  <c:v>0.5625</c:v>
                </c:pt>
                <c:pt idx="3">
                  <c:v>0.57291666666666663</c:v>
                </c:pt>
                <c:pt idx="4">
                  <c:v>0.58333333333333337</c:v>
                </c:pt>
                <c:pt idx="5">
                  <c:v>0.59375</c:v>
                </c:pt>
                <c:pt idx="6">
                  <c:v>0.60416666666666663</c:v>
                </c:pt>
                <c:pt idx="7">
                  <c:v>0.61458333333333337</c:v>
                </c:pt>
                <c:pt idx="8">
                  <c:v>0.625</c:v>
                </c:pt>
                <c:pt idx="9">
                  <c:v>0.63541666666666663</c:v>
                </c:pt>
                <c:pt idx="10">
                  <c:v>0.64583333333333337</c:v>
                </c:pt>
                <c:pt idx="11">
                  <c:v>0.65625</c:v>
                </c:pt>
              </c:numCache>
            </c:numRef>
          </c:cat>
          <c:val>
            <c:numRef>
              <c:f>Sheet1!$E$2:$E$13</c:f>
              <c:numCache>
                <c:formatCode>0.0;\-0.0;"*"</c:formatCode>
                <c:ptCount val="12"/>
                <c:pt idx="0">
                  <c:v>0.3</c:v>
                </c:pt>
                <c:pt idx="1">
                  <c:v>0.2</c:v>
                </c:pt>
                <c:pt idx="2">
                  <c:v>0.2</c:v>
                </c:pt>
                <c:pt idx="3">
                  <c:v>0.2</c:v>
                </c:pt>
                <c:pt idx="4">
                  <c:v>0.1</c:v>
                </c:pt>
                <c:pt idx="5">
                  <c:v>0.1</c:v>
                </c:pt>
                <c:pt idx="6">
                  <c:v>0.1</c:v>
                </c:pt>
                <c:pt idx="7">
                  <c:v>0.1</c:v>
                </c:pt>
                <c:pt idx="8">
                  <c:v>0.1</c:v>
                </c:pt>
                <c:pt idx="9">
                  <c:v>0.1</c:v>
                </c:pt>
                <c:pt idx="10">
                  <c:v>0.1</c:v>
                </c:pt>
                <c:pt idx="11">
                  <c:v>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1D1-4FB7-8F66-33C1D4F32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5944752"/>
        <c:axId val="2025941488"/>
      </c:lineChart>
      <c:catAx>
        <c:axId val="2025944752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[hh]:mm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414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25941488"/>
        <c:scaling>
          <c:orientation val="minMax"/>
          <c:max val="2.5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44752"/>
        <c:crosses val="autoZero"/>
        <c:crossBetween val="between"/>
        <c:majorUnit val="1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9:00-12:00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37.700000000000003</c:v>
                </c:pt>
                <c:pt idx="1">
                  <c:v>16.100000000000001</c:v>
                </c:pt>
                <c:pt idx="2">
                  <c:v>5.0999999999999996</c:v>
                </c:pt>
                <c:pt idx="3">
                  <c:v>16.8</c:v>
                </c:pt>
                <c:pt idx="4">
                  <c:v>0.7</c:v>
                </c:pt>
                <c:pt idx="5">
                  <c:v>5.8</c:v>
                </c:pt>
                <c:pt idx="6">
                  <c:v>17.8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13:00-16:00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0"/>
                  <c:y val="1.219535906698683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2.2285869125159421E-2"/>
                  <c:y val="-2.8593371942010352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1.4432034513346558E-2"/>
                  <c:y val="-2.659526711070260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1.3499378318103772E-2"/>
                  <c:y val="2.3630134440316197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6.7742257246688024E-3"/>
                  <c:y val="-6.070544423520450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-3.2816274738959247E-3"/>
                  <c:y val="-7.2627609700306704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36.6</c:v>
                </c:pt>
                <c:pt idx="1">
                  <c:v>11.5</c:v>
                </c:pt>
                <c:pt idx="2">
                  <c:v>4.3</c:v>
                </c:pt>
                <c:pt idx="3">
                  <c:v>26.9</c:v>
                </c:pt>
                <c:pt idx="4">
                  <c:v>2</c:v>
                </c:pt>
                <c:pt idx="5">
                  <c:v>2.6</c:v>
                </c:pt>
                <c:pt idx="6">
                  <c:v>16.100000000000001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0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1"/>
          <c:showSerName val="0"/>
          <c:showPercent val="1"/>
          <c:showBubbleSize val="1"/>
          <c:showLeaderLines val="0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0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236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050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.xml"/><Relationship Id="rId3" Type="http://schemas.openxmlformats.org/officeDocument/2006/relationships/chart" Target="../charts/chart6.xml"/><Relationship Id="rId7" Type="http://schemas.openxmlformats.org/officeDocument/2006/relationships/chart" Target="../charts/chart10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Ｓｐａｒｋｌｉｎｇ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5" name="Google Shape;62;p1" descr="テキスト&#10;&#10;自動的に生成された説明">
            <a:extLst>
              <a:ext uri="{FF2B5EF4-FFF2-40B4-BE49-F238E27FC236}">
                <a16:creationId xmlns:a16="http://schemas.microsoft.com/office/drawing/2014/main" id="{655F8C8B-544C-FE39-0D54-812C770AF35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225510" y="232499"/>
            <a:ext cx="3456000" cy="216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b="1" dirty="0">
                <a:latin typeface="+mn-lt"/>
                <a:ea typeface="+mj-ea"/>
              </a:rPr>
              <a:t>◆Ｓｐａｒｋｌｉｎｇ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8416" y="1098331"/>
            <a:ext cx="9133777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土曜午後、”繋がり”をテーマに、きらきら煌めく時間をお届け！</a:t>
            </a:r>
            <a:endParaRPr lang="en-US" altLang="ja-JP" b="1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lvl="0" eaLnBrk="1" hangingPunct="1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休日気分も最高潮、誰かと心躍るキラキラした時間を共有したくなる土曜午後！</a:t>
            </a:r>
          </a:p>
          <a:p>
            <a:r>
              <a:rPr lang="ja-JP" altLang="en-US" sz="1400" dirty="0">
                <a:latin typeface="+mn-ea"/>
                <a:ea typeface="+mn-ea"/>
              </a:rPr>
              <a:t>リスナーのみなさんからのメッセージやリクエストにお応えしたり、番組に遊びに来てくれたゲストにインタビューしたり、</a:t>
            </a:r>
          </a:p>
          <a:p>
            <a:r>
              <a:rPr lang="ja-JP" altLang="en-US" sz="1400" dirty="0">
                <a:latin typeface="+mn-ea"/>
                <a:ea typeface="+mn-ea"/>
              </a:rPr>
              <a:t>このエリアの気になる情報を教えてもらったり</a:t>
            </a:r>
            <a:r>
              <a:rPr lang="en-US" altLang="ja-JP" sz="1400" dirty="0">
                <a:latin typeface="+mn-ea"/>
                <a:ea typeface="+mn-ea"/>
              </a:rPr>
              <a:t>...</a:t>
            </a:r>
            <a:r>
              <a:rPr lang="ja-JP" altLang="en-US" sz="1400" dirty="0">
                <a:latin typeface="+mn-ea"/>
                <a:ea typeface="+mn-ea"/>
              </a:rPr>
              <a:t>、いろんな人・モノ・コトと繋がっていきます。</a:t>
            </a:r>
          </a:p>
          <a:p>
            <a:r>
              <a:rPr lang="ja-JP" altLang="en-US" sz="1400" dirty="0">
                <a:latin typeface="+mn-ea"/>
                <a:ea typeface="+mn-ea"/>
              </a:rPr>
              <a:t>公開生放送も積極的に行い、</a:t>
            </a:r>
            <a:r>
              <a:rPr lang="en-US" altLang="ja-JP" sz="1400" dirty="0">
                <a:latin typeface="+mn-ea"/>
                <a:ea typeface="+mn-ea"/>
              </a:rPr>
              <a:t>ZIPPIE</a:t>
            </a:r>
            <a:r>
              <a:rPr lang="ja-JP" altLang="en-US" sz="1400" dirty="0">
                <a:latin typeface="+mn-ea"/>
                <a:ea typeface="+mn-ea"/>
              </a:rPr>
              <a:t>のみなさんに会いに街に繰り出します！</a:t>
            </a:r>
          </a:p>
          <a:p>
            <a:r>
              <a:rPr lang="ja-JP" altLang="en-US" sz="1400" dirty="0">
                <a:latin typeface="+mn-ea"/>
                <a:ea typeface="+mn-ea"/>
              </a:rPr>
              <a:t>清里千聖と一緒に、土曜の午後を楽しみましょう！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41787" y="4437112"/>
            <a:ext cx="908040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Ｓｐａｒｋｌｉｎｇ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zh-TW" altLang="en-US" sz="1400" dirty="0">
                <a:latin typeface="+mj-ea"/>
                <a:ea typeface="+mj-ea"/>
                <a:cs typeface="Meiryo UI" panose="020B0604030504040204" pitchFamily="50" charset="-128"/>
              </a:rPr>
              <a:t>毎週土曜日　１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３</a:t>
            </a:r>
            <a:r>
              <a:rPr lang="zh-TW" altLang="en-US" sz="1400" dirty="0">
                <a:latin typeface="+mj-ea"/>
                <a:ea typeface="+mj-ea"/>
                <a:cs typeface="Meiryo UI" panose="020B0604030504040204" pitchFamily="50" charset="-128"/>
              </a:rPr>
              <a:t>：００～１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６</a:t>
            </a:r>
            <a:r>
              <a:rPr lang="zh-TW" altLang="en-US" sz="1400" dirty="0">
                <a:latin typeface="+mj-ea"/>
                <a:ea typeface="+mj-ea"/>
                <a:cs typeface="Meiryo UI" panose="020B0604030504040204" pitchFamily="50" charset="-128"/>
              </a:rPr>
              <a:t>：００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 ＜３時間プログラム＞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清里千聖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20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49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　男・女　ドライバー・ファミリー・家内聴取・商工自営業</a:t>
            </a: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：＠</a:t>
            </a:r>
            <a:r>
              <a:rPr lang="en-US" altLang="ja-JP" sz="1400" dirty="0" err="1">
                <a:latin typeface="+mj-ea"/>
                <a:ea typeface="+mj-ea"/>
                <a:cs typeface="Meiryo UI" panose="020B0604030504040204" pitchFamily="50" charset="-128"/>
              </a:rPr>
              <a:t>zip_sparkling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 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11,000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2" name="Google Shape;71;p2" descr="テキスト&#10;&#10;自動的に生成された説明">
            <a:extLst>
              <a:ext uri="{FF2B5EF4-FFF2-40B4-BE49-F238E27FC236}">
                <a16:creationId xmlns:a16="http://schemas.microsoft.com/office/drawing/2014/main" id="{8290A8DF-F9C2-1354-C6C7-32A29BA87E4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787" y="2806501"/>
            <a:ext cx="2510338" cy="15689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1060316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清里千聖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CHISEI KIYOSATO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501881"/>
              </p:ext>
            </p:extLst>
          </p:nvPr>
        </p:nvGraphicFramePr>
        <p:xfrm>
          <a:off x="416496" y="1556792"/>
          <a:ext cx="5354221" cy="45958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1993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6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愛知</a:t>
                      </a:r>
                      <a:r>
                        <a:rPr kumimoji="1" lang="zh-TW" altLang="en-US" sz="1100" b="0" dirty="0">
                          <a:latin typeface="+mn-ea"/>
                          <a:ea typeface="+mn-ea"/>
                        </a:rPr>
                        <a:t>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人間観察・音楽鑑賞・買い物・旅行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ピアノ・人の顔 名前を覚えること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普通自動車免許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(AT)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・英検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級・書道 毛筆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段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日本エステティック協会認定フェイシャルエステティシャン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認定ボディエステティシャン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高校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年生の時にスカウトをされ、愛知県公認アイドル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OS☆U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のグループの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期生、初代キャプテンとして活動。東海地区選抜アイドルユニット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7☆3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の初期メンバー、センターとしても活動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のミュージックナビゲーターデビュー。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TV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、イベント 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、ナレーション、企業や行政のプロモーション動画に出演中。</a:t>
                      </a:r>
                    </a:p>
                    <a:p>
                      <a:pPr algn="l"/>
                      <a:endParaRPr kumimoji="1" lang="ja-JP" altLang="en-US" sz="11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PEEPS! 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＜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Wed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＞」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FUNNY BUDDY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BEATNIK JUNCTION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JOYFUL2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Sparkling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997266"/>
              </p:ext>
            </p:extLst>
          </p:nvPr>
        </p:nvGraphicFramePr>
        <p:xfrm>
          <a:off x="416496" y="6156896"/>
          <a:ext cx="5001504" cy="4839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@chisei0618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2.2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万人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chiseikiyosato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3.7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万人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xt Box 2">
            <a:extLst>
              <a:ext uri="{FF2B5EF4-FFF2-40B4-BE49-F238E27FC236}">
                <a16:creationId xmlns:a16="http://schemas.microsoft.com/office/drawing/2014/main" id="{0723A195-7A10-CC25-462C-F264406BD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b="1" dirty="0">
                <a:latin typeface="+mn-lt"/>
                <a:ea typeface="+mj-ea"/>
              </a:rPr>
              <a:t>◆Ｓｐａｒｋｌｉｎｇ　＜ナビゲーター・プロフィール＞</a:t>
            </a:r>
          </a:p>
        </p:txBody>
      </p:sp>
      <p:pic>
        <p:nvPicPr>
          <p:cNvPr id="5" name="Google Shape;80;p3">
            <a:extLst>
              <a:ext uri="{FF2B5EF4-FFF2-40B4-BE49-F238E27FC236}">
                <a16:creationId xmlns:a16="http://schemas.microsoft.com/office/drawing/2014/main" id="{D65AC172-8AAE-4298-8BB9-392C0362FE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09184" y="1556792"/>
            <a:ext cx="3067482" cy="23001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121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664734" y="1324691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665384" y="1071370"/>
            <a:ext cx="6671992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1" name="折れ線Ｇ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7744901"/>
              </p:ext>
            </p:extLst>
          </p:nvPr>
        </p:nvGraphicFramePr>
        <p:xfrm>
          <a:off x="5235503" y="1914534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Sparkling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16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49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歳＞ターゲット聴取シェア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482001" y="1600519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459484" y="1563822"/>
            <a:ext cx="2700648" cy="2292806"/>
            <a:chOff x="1717662" y="1949731"/>
            <a:chExt cx="2352445" cy="1928252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95851055"/>
                </p:ext>
              </p:extLst>
            </p:nvPr>
          </p:nvGraphicFramePr>
          <p:xfrm>
            <a:off x="1756112" y="1961489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14581889"/>
                </p:ext>
              </p:extLst>
            </p:nvPr>
          </p:nvGraphicFramePr>
          <p:xfrm>
            <a:off x="1717662" y="1949731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249815" y="2185688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6778" y="2554174"/>
              <a:ext cx="573329" cy="27520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36.6</a:t>
              </a:r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Sparkling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43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507703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 dirty="0">
                <a:latin typeface="+mn-ea"/>
                <a:ea typeface="+mn-ea"/>
              </a:rPr>
              <a:t>Sparkling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u="sng" dirty="0">
                <a:latin typeface="+mn-ea"/>
                <a:ea typeface="+mn-ea"/>
              </a:rPr>
              <a:t>4.3%</a:t>
            </a:r>
            <a:endParaRPr lang="en-US" altLang="ja-JP" sz="1600" b="1" u="sng" dirty="0">
              <a:latin typeface="+mn-ea"/>
              <a:ea typeface="+mn-ea"/>
            </a:endParaRP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749946" y="5238142"/>
            <a:ext cx="431239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 dirty="0">
                <a:solidFill>
                  <a:srgbClr val="EA6431"/>
                </a:solidFill>
                <a:latin typeface="+mn-ea"/>
                <a:ea typeface="+mn-ea"/>
              </a:rPr>
              <a:t>43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万人／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6DA119EF-5E85-8676-D7B5-E84973263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b="1" dirty="0">
                <a:latin typeface="+mn-lt"/>
                <a:ea typeface="+mj-ea"/>
              </a:rPr>
              <a:t>◆Ｓｐａｒｋｌｉｎｇ　＜聴取率データ＞</a:t>
            </a: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3209-E3BF-F721-FB6C-173B92001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067A62-A5B5-64C9-E78D-14BD1A52F7D7}"/>
              </a:ext>
            </a:extLst>
          </p:cNvPr>
          <p:cNvSpPr/>
          <p:nvPr/>
        </p:nvSpPr>
        <p:spPr>
          <a:xfrm>
            <a:off x="5028015" y="1955933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057CA13F-902C-5B45-1D54-3A98176E6267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9CAF59B3-7B79-F856-1D1A-7977C95780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476731"/>
              </p:ext>
            </p:extLst>
          </p:nvPr>
        </p:nvGraphicFramePr>
        <p:xfrm>
          <a:off x="5021830" y="2046558"/>
          <a:ext cx="453650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A9B40275-E912-0998-2106-7E9B97239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153712"/>
              </p:ext>
            </p:extLst>
          </p:nvPr>
        </p:nvGraphicFramePr>
        <p:xfrm>
          <a:off x="5156482" y="5164413"/>
          <a:ext cx="4193550" cy="906785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53595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</a:t>
                      </a:r>
                      <a:endParaRPr dirty="0"/>
                    </a:p>
                  </a:txBody>
                  <a:tcPr marL="7625" marR="7625" marT="76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12～19才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20～29才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30～39才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40～49才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50～59才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男性 </a:t>
                      </a:r>
                      <a:endParaRPr sz="900" b="0" i="0" u="none" strike="noStrike" cap="none" dirty="0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900"/>
                        <a:buFont typeface="Arial"/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60～69才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放送時間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1.8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0.8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6.5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15.1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en-US" altLang="ja-JP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1.8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cs typeface="Arial"/>
                          <a:sym typeface="Arial"/>
                        </a:rPr>
                        <a:t>8.6</a:t>
                      </a:r>
                      <a:endParaRPr dirty="0"/>
                    </a:p>
                  </a:txBody>
                  <a:tcPr marL="7625" marR="7625" marT="76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放送時間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3.0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9.8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8.3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16.9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2A4A6F-67D6-16CC-E94C-337E9107F378}"/>
              </a:ext>
            </a:extLst>
          </p:cNvPr>
          <p:cNvSpPr/>
          <p:nvPr/>
        </p:nvSpPr>
        <p:spPr>
          <a:xfrm>
            <a:off x="347496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893C2775-9A32-DFE1-4685-D07EF85935EE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graphicFrame>
        <p:nvGraphicFramePr>
          <p:cNvPr id="17" name="グラフ 16">
            <a:extLst>
              <a:ext uri="{FF2B5EF4-FFF2-40B4-BE49-F238E27FC236}">
                <a16:creationId xmlns:a16="http://schemas.microsoft.com/office/drawing/2014/main" id="{D4BFE384-41BD-BAE7-15FD-D2607ADDCD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9457889"/>
              </p:ext>
            </p:extLst>
          </p:nvPr>
        </p:nvGraphicFramePr>
        <p:xfrm>
          <a:off x="190228" y="2065016"/>
          <a:ext cx="468051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 Box 2">
            <a:extLst>
              <a:ext uri="{FF2B5EF4-FFF2-40B4-BE49-F238E27FC236}">
                <a16:creationId xmlns:a16="http://schemas.microsoft.com/office/drawing/2014/main" id="{8EA14D40-520B-CD6B-56E6-BBCA4504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18" y="5263860"/>
            <a:ext cx="4267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SATURDAY ON FLEEK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45%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55%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が女性</a:t>
            </a: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147054E-9187-B291-0850-8FC9F9D90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●（土）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13:00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16:00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における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0410937"/>
              </p:ext>
            </p:extLst>
          </p:nvPr>
        </p:nvGraphicFramePr>
        <p:xfrm>
          <a:off x="5106799" y="2112051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1899998"/>
              </p:ext>
            </p:extLst>
          </p:nvPr>
        </p:nvGraphicFramePr>
        <p:xfrm>
          <a:off x="365116" y="2181567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F3F3B31-CE1C-8277-A75A-F226C54C87D6}"/>
              </a:ext>
            </a:extLst>
          </p:cNvPr>
          <p:cNvSpPr txBox="1"/>
          <p:nvPr/>
        </p:nvSpPr>
        <p:spPr>
          <a:xfrm>
            <a:off x="726306" y="6441577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4F3E548F-497C-F558-9118-106867BDE2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3794172"/>
              </p:ext>
            </p:extLst>
          </p:nvPr>
        </p:nvGraphicFramePr>
        <p:xfrm>
          <a:off x="5273830" y="2112051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Text Box 2">
            <a:extLst>
              <a:ext uri="{FF2B5EF4-FFF2-40B4-BE49-F238E27FC236}">
                <a16:creationId xmlns:a16="http://schemas.microsoft.com/office/drawing/2014/main" id="{E1E2C54D-C205-2E3F-0D47-3123ED054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b="1" dirty="0">
                <a:latin typeface="+mn-lt"/>
                <a:ea typeface="+mj-ea"/>
              </a:rPr>
              <a:t>◆Ｓｐａｒｋｌｉｎｇ　＜聴取者構成＞</a:t>
            </a:r>
          </a:p>
        </p:txBody>
      </p:sp>
      <p:graphicFrame>
        <p:nvGraphicFramePr>
          <p:cNvPr id="12" name="Chart 2">
            <a:extLst>
              <a:ext uri="{FF2B5EF4-FFF2-40B4-BE49-F238E27FC236}">
                <a16:creationId xmlns:a16="http://schemas.microsoft.com/office/drawing/2014/main" id="{D3096E2B-A2B6-3519-4EBE-45669E5AF5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4422083"/>
              </p:ext>
            </p:extLst>
          </p:nvPr>
        </p:nvGraphicFramePr>
        <p:xfrm>
          <a:off x="455748" y="2125993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Chart 1">
            <a:extLst>
              <a:ext uri="{FF2B5EF4-FFF2-40B4-BE49-F238E27FC236}">
                <a16:creationId xmlns:a16="http://schemas.microsoft.com/office/drawing/2014/main" id="{9EA6C31A-67EE-C74C-4F6D-7DD70CF4AF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015148"/>
              </p:ext>
            </p:extLst>
          </p:nvPr>
        </p:nvGraphicFramePr>
        <p:xfrm>
          <a:off x="5130252" y="2060500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24244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@zip_sparkling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11,000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7C7E9783-D89F-51FD-260E-D81C9449C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b="1" dirty="0">
                <a:latin typeface="+mn-lt"/>
                <a:ea typeface="+mj-ea"/>
              </a:rPr>
              <a:t>◆Ｓｐａｒｋｌｉｎｇ　＜番組ＳＮＳ＞</a:t>
            </a:r>
          </a:p>
        </p:txBody>
      </p:sp>
      <p:pic>
        <p:nvPicPr>
          <p:cNvPr id="10" name="Google Shape;143;p6">
            <a:extLst>
              <a:ext uri="{FF2B5EF4-FFF2-40B4-BE49-F238E27FC236}">
                <a16:creationId xmlns:a16="http://schemas.microsoft.com/office/drawing/2014/main" id="{A1595013-BB91-C722-1EB9-6539BA3D137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480" y="1484784"/>
            <a:ext cx="2585739" cy="1880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46;p6">
            <a:extLst>
              <a:ext uri="{FF2B5EF4-FFF2-40B4-BE49-F238E27FC236}">
                <a16:creationId xmlns:a16="http://schemas.microsoft.com/office/drawing/2014/main" id="{AD5CC8CB-15E5-A514-B787-EB92EA6EDA3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36776" y="1464305"/>
            <a:ext cx="1592925" cy="290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47;p6">
            <a:extLst>
              <a:ext uri="{FF2B5EF4-FFF2-40B4-BE49-F238E27FC236}">
                <a16:creationId xmlns:a16="http://schemas.microsoft.com/office/drawing/2014/main" id="{E0EE1E68-81A8-7293-6BC5-0BBED55F344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1981" y="3518412"/>
            <a:ext cx="1872208" cy="3094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48;p6">
            <a:extLst>
              <a:ext uri="{FF2B5EF4-FFF2-40B4-BE49-F238E27FC236}">
                <a16:creationId xmlns:a16="http://schemas.microsoft.com/office/drawing/2014/main" id="{7185F1AC-1956-50BD-E8FD-D3EE5137619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53000" y="1413550"/>
            <a:ext cx="2088232" cy="3121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9;p6">
            <a:extLst>
              <a:ext uri="{FF2B5EF4-FFF2-40B4-BE49-F238E27FC236}">
                <a16:creationId xmlns:a16="http://schemas.microsoft.com/office/drawing/2014/main" id="{401E2F99-13AC-0E31-B97C-1C6BFA10FDE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36776" y="4548207"/>
            <a:ext cx="1825536" cy="2190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0;p6">
            <a:extLst>
              <a:ext uri="{FF2B5EF4-FFF2-40B4-BE49-F238E27FC236}">
                <a16:creationId xmlns:a16="http://schemas.microsoft.com/office/drawing/2014/main" id="{1EC35287-8FFB-E122-2700-AA5479F2807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06455" y="4616530"/>
            <a:ext cx="1781322" cy="2134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51;p6">
            <a:extLst>
              <a:ext uri="{FF2B5EF4-FFF2-40B4-BE49-F238E27FC236}">
                <a16:creationId xmlns:a16="http://schemas.microsoft.com/office/drawing/2014/main" id="{81D44A08-C372-F4C0-4FDA-74B3C3F3D0A4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329264" y="1459520"/>
            <a:ext cx="1808961" cy="2257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52;p6">
            <a:extLst>
              <a:ext uri="{FF2B5EF4-FFF2-40B4-BE49-F238E27FC236}">
                <a16:creationId xmlns:a16="http://schemas.microsoft.com/office/drawing/2014/main" id="{DCEA760D-C366-56BB-8947-24FE73C80E0C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257343" y="3876051"/>
            <a:ext cx="1959298" cy="27558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Sparkling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331585E8-DB56-3A29-7D62-433D183C2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b="1" dirty="0">
                <a:latin typeface="+mn-lt"/>
                <a:ea typeface="+mj-ea"/>
              </a:rPr>
              <a:t>◆Ｓｐａｒｋｌｉｎｇ　＜リスナー・プロフィール＞</a:t>
            </a:r>
          </a:p>
        </p:txBody>
      </p:sp>
      <p:pic>
        <p:nvPicPr>
          <p:cNvPr id="4" name="Google Shape;158;p7">
            <a:extLst>
              <a:ext uri="{FF2B5EF4-FFF2-40B4-BE49-F238E27FC236}">
                <a16:creationId xmlns:a16="http://schemas.microsoft.com/office/drawing/2014/main" id="{F174A2CA-C918-92B9-050B-E79B61A1BAB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7039" y="5828162"/>
            <a:ext cx="8548700" cy="734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9;p7">
            <a:extLst>
              <a:ext uri="{FF2B5EF4-FFF2-40B4-BE49-F238E27FC236}">
                <a16:creationId xmlns:a16="http://schemas.microsoft.com/office/drawing/2014/main" id="{885B307A-A81B-A360-C1CB-43B42F263AB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3931" y="4946252"/>
            <a:ext cx="8577906" cy="708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60;p7">
            <a:extLst>
              <a:ext uri="{FF2B5EF4-FFF2-40B4-BE49-F238E27FC236}">
                <a16:creationId xmlns:a16="http://schemas.microsoft.com/office/drawing/2014/main" id="{B55C46B4-B88C-B9D2-1A27-B4AEA1F388B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7172" y="4099120"/>
            <a:ext cx="8594665" cy="732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61;p7">
            <a:extLst>
              <a:ext uri="{FF2B5EF4-FFF2-40B4-BE49-F238E27FC236}">
                <a16:creationId xmlns:a16="http://schemas.microsoft.com/office/drawing/2014/main" id="{E035DDCD-3BFA-8E00-7A36-490ACD261C9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3288" y="3236434"/>
            <a:ext cx="8578549" cy="725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62;p7">
            <a:extLst>
              <a:ext uri="{FF2B5EF4-FFF2-40B4-BE49-F238E27FC236}">
                <a16:creationId xmlns:a16="http://schemas.microsoft.com/office/drawing/2014/main" id="{0967A02A-5BAB-4A7D-20C2-AF68F7CD4EE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3286" y="2338522"/>
            <a:ext cx="8562453" cy="718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63;p7">
            <a:extLst>
              <a:ext uri="{FF2B5EF4-FFF2-40B4-BE49-F238E27FC236}">
                <a16:creationId xmlns:a16="http://schemas.microsoft.com/office/drawing/2014/main" id="{31126387-8201-D98A-660F-DA5113C754F0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7190" y="1436163"/>
            <a:ext cx="8624496" cy="7401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5434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613239B3-D7E9-ADBD-FEDF-987E4C6E6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b="1" dirty="0">
                <a:latin typeface="+mn-lt"/>
                <a:ea typeface="+mj-ea"/>
              </a:rPr>
              <a:t>◆Ｓｐａｒｋｌｉｎｇ　＜タイムテーブル＞</a:t>
            </a:r>
          </a:p>
        </p:txBody>
      </p:sp>
      <p:graphicFrame>
        <p:nvGraphicFramePr>
          <p:cNvPr id="17" name="Google Shape;171;p8">
            <a:extLst>
              <a:ext uri="{FF2B5EF4-FFF2-40B4-BE49-F238E27FC236}">
                <a16:creationId xmlns:a16="http://schemas.microsoft.com/office/drawing/2014/main" id="{BACB0A15-583B-788E-11B5-0CAEDA4A8103}"/>
              </a:ext>
            </a:extLst>
          </p:cNvPr>
          <p:cNvGraphicFramePr/>
          <p:nvPr/>
        </p:nvGraphicFramePr>
        <p:xfrm>
          <a:off x="830541" y="1052736"/>
          <a:ext cx="8244900" cy="3376550"/>
        </p:xfrm>
        <a:graphic>
          <a:graphicData uri="http://schemas.openxmlformats.org/drawingml/2006/table">
            <a:tbl>
              <a:tblPr bandRow="1">
                <a:noFill/>
              </a:tblPr>
              <a:tblGrid>
                <a:gridCol w="130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2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4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START</a:t>
                      </a:r>
                      <a:endParaRPr/>
                    </a:p>
                  </a:txBody>
                  <a:tcPr marL="0" marR="0" marT="0" marB="0" anchor="ctr">
                    <a:solidFill>
                      <a:srgbClr val="2EA6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4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END</a:t>
                      </a:r>
                      <a:endParaRPr/>
                    </a:p>
                  </a:txBody>
                  <a:tcPr marL="0" marR="0" marT="0" marB="0" anchor="ctr">
                    <a:solidFill>
                      <a:srgbClr val="2EA6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400" u="none" strike="noStrike" cap="none">
                          <a:solidFill>
                            <a:schemeClr val="lt1"/>
                          </a:solidFill>
                        </a:rPr>
                        <a:t>コーナー・タイトル</a:t>
                      </a:r>
                      <a:endParaRPr sz="1400" b="0" i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solidFill>
                      <a:srgbClr val="2EA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12:58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13:00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TIME SIGNAL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0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13:01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OPENER〜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13:16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13:18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WEATHER INFORMATION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5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13:18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13:20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TRAFFIC INFORMATION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5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13:20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13:30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SPARKLINGRAMMER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5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13:40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13:50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BUZZLING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03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14:45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14:50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GO! GOOD DAY!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6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/>
                        <a:t>15:01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/>
                        <a:t>15:03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　HEADLINE NEWS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81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15:03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15:05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TRAFFIC INFORMATION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7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/>
                        <a:t>15:25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/>
                        <a:t>15:40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　SPARKLING GROOVE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60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15:57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CLOSER〜</a:t>
                      </a:r>
                      <a:endParaRPr sz="11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4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/>
                        <a:t>15:58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/>
                        <a:t>16:00</a:t>
                      </a:r>
                      <a:endParaRPr sz="1100" b="1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sz="11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　TIME SIGNAL</a:t>
                      </a:r>
                      <a:endParaRPr sz="11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9755167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47841</TotalTime>
  <Words>786</Words>
  <Application>Microsoft Office PowerPoint</Application>
  <PresentationFormat>A4 210 x 297 mm</PresentationFormat>
  <Paragraphs>172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ZIP-FM</cp:lastModifiedBy>
  <cp:revision>2581</cp:revision>
  <cp:lastPrinted>2022-02-09T08:53:13Z</cp:lastPrinted>
  <dcterms:created xsi:type="dcterms:W3CDTF">2002-09-26T02:44:22Z</dcterms:created>
  <dcterms:modified xsi:type="dcterms:W3CDTF">2026-03-19T08:32:47Z</dcterms:modified>
  <cp:contentStatus/>
</cp:coreProperties>
</file>