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461" r:id="rId2"/>
    <p:sldId id="484" r:id="rId3"/>
    <p:sldId id="504" r:id="rId4"/>
    <p:sldId id="498" r:id="rId5"/>
    <p:sldId id="503" r:id="rId6"/>
    <p:sldId id="483" r:id="rId7"/>
    <p:sldId id="505" r:id="rId8"/>
    <p:sldId id="506" r:id="rId9"/>
    <p:sldId id="507" r:id="rId10"/>
    <p:sldId id="508" r:id="rId11"/>
  </p:sldIdLst>
  <p:sldSz cx="9906000" cy="6858000" type="A4"/>
  <p:notesSz cx="9866313" cy="673576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AEBAB5F9-3ECE-49B3-BB35-F73CC38A1EAB}">
          <p14:sldIdLst>
            <p14:sldId id="461"/>
            <p14:sldId id="484"/>
            <p14:sldId id="504"/>
            <p14:sldId id="498"/>
            <p14:sldId id="503"/>
            <p14:sldId id="483"/>
            <p14:sldId id="505"/>
            <p14:sldId id="506"/>
            <p14:sldId id="507"/>
            <p14:sldId id="5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319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1" userDrawn="1">
          <p15:clr>
            <a:srgbClr val="A4A3A4"/>
          </p15:clr>
        </p15:guide>
        <p15:guide id="2" pos="310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B23"/>
    <a:srgbClr val="FFAC67"/>
    <a:srgbClr val="197EBC"/>
    <a:srgbClr val="FF0000"/>
    <a:srgbClr val="0070C0"/>
    <a:srgbClr val="FFCCFF"/>
    <a:srgbClr val="FF99FF"/>
    <a:srgbClr val="FF66FF"/>
    <a:srgbClr val="FF00FF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淡色スタイル 3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280" autoAdjust="0"/>
  </p:normalViewPr>
  <p:slideViewPr>
    <p:cSldViewPr>
      <p:cViewPr varScale="1">
        <p:scale>
          <a:sx n="82" d="100"/>
          <a:sy n="82" d="100"/>
        </p:scale>
        <p:origin x="1306" y="72"/>
      </p:cViewPr>
      <p:guideLst>
        <p:guide orient="horz" pos="2160"/>
        <p:guide orient="horz" pos="4319"/>
        <p:guide pos="312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1738" y="62"/>
      </p:cViewPr>
      <p:guideLst>
        <p:guide orient="horz" pos="2121"/>
        <p:guide pos="310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sugawara\Downloads\&#26178;&#38291;&#21306;&#20998;&#38598;&#35336;&#65308;&#29305;&#24615;&#215;&#23616;&#65310;_20250827_12180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515445184736508E-2"/>
          <c:y val="5.8968133425296165E-2"/>
          <c:w val="0.79485593977444735"/>
          <c:h val="0.89026063100137176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52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495" b="1" i="0" u="none" strike="noStrike" baseline="0">
          <a:solidFill>
            <a:schemeClr val="tx1"/>
          </a:solidFill>
          <a:latin typeface="MS UI Gothic"/>
          <a:ea typeface="MS UI Gothic"/>
          <a:cs typeface="MS UI Gothic"/>
        </a:defRPr>
      </a:pPr>
      <a:endParaRPr lang="ja-JP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61433484152369E-2"/>
          <c:y val="3.6242967074733227E-2"/>
          <c:w val="0.931258972373186"/>
          <c:h val="0.9020619200881416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ＺＩＰ－ＦＭ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13:00</c:v>
                </c:pt>
                <c:pt idx="1">
                  <c:v>13:15</c:v>
                </c:pt>
                <c:pt idx="2">
                  <c:v>13:30</c:v>
                </c:pt>
                <c:pt idx="3">
                  <c:v>13:45</c:v>
                </c:pt>
                <c:pt idx="4">
                  <c:v>14:00</c:v>
                </c:pt>
                <c:pt idx="5">
                  <c:v>14:15</c:v>
                </c:pt>
                <c:pt idx="6">
                  <c:v>14:30</c:v>
                </c:pt>
                <c:pt idx="7">
                  <c:v>14:45</c:v>
                </c:pt>
                <c:pt idx="8">
                  <c:v>15:00</c:v>
                </c:pt>
                <c:pt idx="9">
                  <c:v>15:15</c:v>
                </c:pt>
                <c:pt idx="10">
                  <c:v>15:30</c:v>
                </c:pt>
                <c:pt idx="11">
                  <c:v>15:45</c:v>
                </c:pt>
              </c:strCache>
            </c:strRef>
          </c:cat>
          <c:val>
            <c:numRef>
              <c:f>Sheet1!$B$2:$B$13</c:f>
              <c:numCache>
                <c:formatCode>0.0;\-0.0;"*"</c:formatCode>
                <c:ptCount val="12"/>
                <c:pt idx="0">
                  <c:v>1.4</c:v>
                </c:pt>
                <c:pt idx="1">
                  <c:v>1.3</c:v>
                </c:pt>
                <c:pt idx="2">
                  <c:v>1.2</c:v>
                </c:pt>
                <c:pt idx="3">
                  <c:v>1.2</c:v>
                </c:pt>
                <c:pt idx="4">
                  <c:v>1.4</c:v>
                </c:pt>
                <c:pt idx="5">
                  <c:v>1.5</c:v>
                </c:pt>
                <c:pt idx="6">
                  <c:v>1.5</c:v>
                </c:pt>
                <c:pt idx="7">
                  <c:v>1.2</c:v>
                </c:pt>
                <c:pt idx="8">
                  <c:v>1.3</c:v>
                </c:pt>
                <c:pt idx="9">
                  <c:v>1.2</c:v>
                </c:pt>
                <c:pt idx="10">
                  <c:v>1.1000000000000001</c:v>
                </c:pt>
                <c:pt idx="11">
                  <c:v>1.1000000000000001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1D1-4FB7-8F66-33C1D4F3212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FM AICHI</c:v>
                </c:pt>
              </c:strCache>
            </c:strRef>
          </c:tx>
          <c:spPr>
            <a:ln w="38100">
              <a:solidFill>
                <a:srgbClr val="3333FF"/>
              </a:solidFill>
              <a:prstDash val="sysDot"/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13:00</c:v>
                </c:pt>
                <c:pt idx="1">
                  <c:v>13:15</c:v>
                </c:pt>
                <c:pt idx="2">
                  <c:v>13:30</c:v>
                </c:pt>
                <c:pt idx="3">
                  <c:v>13:45</c:v>
                </c:pt>
                <c:pt idx="4">
                  <c:v>14:00</c:v>
                </c:pt>
                <c:pt idx="5">
                  <c:v>14:15</c:v>
                </c:pt>
                <c:pt idx="6">
                  <c:v>14:30</c:v>
                </c:pt>
                <c:pt idx="7">
                  <c:v>14:45</c:v>
                </c:pt>
                <c:pt idx="8">
                  <c:v>15:00</c:v>
                </c:pt>
                <c:pt idx="9">
                  <c:v>15:15</c:v>
                </c:pt>
                <c:pt idx="10">
                  <c:v>15:30</c:v>
                </c:pt>
                <c:pt idx="11">
                  <c:v>15:45</c:v>
                </c:pt>
              </c:strCache>
            </c:strRef>
          </c:cat>
          <c:val>
            <c:numRef>
              <c:f>Sheet1!$C$2:$C$13</c:f>
              <c:numCache>
                <c:formatCode>0.0;\-0.0;"*"</c:formatCode>
                <c:ptCount val="12"/>
                <c:pt idx="0">
                  <c:v>0.8</c:v>
                </c:pt>
                <c:pt idx="1">
                  <c:v>0.8</c:v>
                </c:pt>
                <c:pt idx="2">
                  <c:v>0.9</c:v>
                </c:pt>
                <c:pt idx="3">
                  <c:v>0.9</c:v>
                </c:pt>
                <c:pt idx="4">
                  <c:v>1.2</c:v>
                </c:pt>
                <c:pt idx="5">
                  <c:v>1.1000000000000001</c:v>
                </c:pt>
                <c:pt idx="6">
                  <c:v>0.9</c:v>
                </c:pt>
                <c:pt idx="7">
                  <c:v>0.6</c:v>
                </c:pt>
                <c:pt idx="8">
                  <c:v>0.5</c:v>
                </c:pt>
                <c:pt idx="9">
                  <c:v>0.6</c:v>
                </c:pt>
                <c:pt idx="10">
                  <c:v>0.6</c:v>
                </c:pt>
                <c:pt idx="11">
                  <c:v>0.6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1D1-4FB7-8F66-33C1D4F32126}"/>
            </c:ext>
          </c:extLst>
        </c:ser>
        <c:ser>
          <c:idx val="3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 w="24895">
              <a:solidFill>
                <a:schemeClr val="bg2"/>
              </a:solidFill>
              <a:prstDash val="lgDashDot"/>
            </a:ln>
          </c:spPr>
          <c:marker>
            <c:symbol val="none"/>
          </c:marker>
          <c:dLbls>
            <c:dLbl>
              <c:idx val="3"/>
              <c:layout>
                <c:manualLayout>
                  <c:x val="-4.5106847587423025E-2"/>
                  <c:y val="-2.3591484003543772E-2"/>
                </c:manualLayout>
              </c:layout>
              <c:spPr>
                <a:noFill/>
                <a:ln w="24895">
                  <a:noFill/>
                </a:ln>
              </c:spPr>
              <c:txPr>
                <a:bodyPr/>
                <a:lstStyle/>
                <a:p>
                  <a:pPr>
                    <a:defRPr sz="882" b="0" i="0" u="none" strike="noStrike" baseline="0">
                      <a:solidFill>
                        <a:schemeClr val="tx2">
                          <a:lumMod val="65000"/>
                          <a:lumOff val="35000"/>
                        </a:schemeClr>
                      </a:solidFill>
                      <a:latin typeface="ＭＳ Ｐゴシック"/>
                      <a:ea typeface="ＭＳ Ｐゴシック"/>
                      <a:cs typeface="ＭＳ Ｐゴシック"/>
                    </a:defRPr>
                  </a:pPr>
                  <a:endParaRPr lang="ja-JP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1D1-4FB7-8F66-33C1D4F321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2">
                        <a:lumMod val="65000"/>
                        <a:lumOff val="35000"/>
                      </a:schemeClr>
                    </a:solidFill>
                  </a:defRPr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13:00</c:v>
                </c:pt>
                <c:pt idx="1">
                  <c:v>13:15</c:v>
                </c:pt>
                <c:pt idx="2">
                  <c:v>13:30</c:v>
                </c:pt>
                <c:pt idx="3">
                  <c:v>13:45</c:v>
                </c:pt>
                <c:pt idx="4">
                  <c:v>14:00</c:v>
                </c:pt>
                <c:pt idx="5">
                  <c:v>14:15</c:v>
                </c:pt>
                <c:pt idx="6">
                  <c:v>14:30</c:v>
                </c:pt>
                <c:pt idx="7">
                  <c:v>14:45</c:v>
                </c:pt>
                <c:pt idx="8">
                  <c:v>15:00</c:v>
                </c:pt>
                <c:pt idx="9">
                  <c:v>15:15</c:v>
                </c:pt>
                <c:pt idx="10">
                  <c:v>15:30</c:v>
                </c:pt>
                <c:pt idx="11">
                  <c:v>15:45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1D1-4FB7-8F66-33C1D4F32126}"/>
            </c:ext>
          </c:extLst>
        </c:ser>
        <c:ser>
          <c:idx val="4"/>
          <c:order val="3"/>
          <c:tx>
            <c:strRef>
              <c:f>Sheet1!$D$1</c:f>
              <c:strCache>
                <c:ptCount val="1"/>
                <c:pt idx="0">
                  <c:v>ＣＢＣラジオ</c:v>
                </c:pt>
              </c:strCache>
            </c:strRef>
          </c:tx>
          <c:spPr>
            <a:ln w="28575">
              <a:solidFill>
                <a:srgbClr val="FF9900"/>
              </a:solidFill>
              <a:prstDash val="sysDash"/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13:00</c:v>
                </c:pt>
                <c:pt idx="1">
                  <c:v>13:15</c:v>
                </c:pt>
                <c:pt idx="2">
                  <c:v>13:30</c:v>
                </c:pt>
                <c:pt idx="3">
                  <c:v>13:45</c:v>
                </c:pt>
                <c:pt idx="4">
                  <c:v>14:00</c:v>
                </c:pt>
                <c:pt idx="5">
                  <c:v>14:15</c:v>
                </c:pt>
                <c:pt idx="6">
                  <c:v>14:30</c:v>
                </c:pt>
                <c:pt idx="7">
                  <c:v>14:45</c:v>
                </c:pt>
                <c:pt idx="8">
                  <c:v>15:00</c:v>
                </c:pt>
                <c:pt idx="9">
                  <c:v>15:15</c:v>
                </c:pt>
                <c:pt idx="10">
                  <c:v>15:30</c:v>
                </c:pt>
                <c:pt idx="11">
                  <c:v>15:45</c:v>
                </c:pt>
              </c:strCache>
            </c:strRef>
          </c:cat>
          <c:val>
            <c:numRef>
              <c:f>Sheet1!$D$2:$D$13</c:f>
              <c:numCache>
                <c:formatCode>0.0;\-0.0;"*"</c:formatCode>
                <c:ptCount val="12"/>
                <c:pt idx="0">
                  <c:v>1</c:v>
                </c:pt>
                <c:pt idx="1">
                  <c:v>0.9</c:v>
                </c:pt>
                <c:pt idx="2">
                  <c:v>0.6</c:v>
                </c:pt>
                <c:pt idx="3">
                  <c:v>0.7</c:v>
                </c:pt>
                <c:pt idx="4">
                  <c:v>1</c:v>
                </c:pt>
                <c:pt idx="5">
                  <c:v>1</c:v>
                </c:pt>
                <c:pt idx="6">
                  <c:v>0.9</c:v>
                </c:pt>
                <c:pt idx="7">
                  <c:v>0.8</c:v>
                </c:pt>
                <c:pt idx="8">
                  <c:v>0.7</c:v>
                </c:pt>
                <c:pt idx="9">
                  <c:v>0.6</c:v>
                </c:pt>
                <c:pt idx="10">
                  <c:v>0.9</c:v>
                </c:pt>
                <c:pt idx="11">
                  <c:v>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1D1-4FB7-8F66-33C1D4F32126}"/>
            </c:ext>
          </c:extLst>
        </c:ser>
        <c:ser>
          <c:idx val="2"/>
          <c:order val="4"/>
          <c:tx>
            <c:strRef>
              <c:f>Sheet1!$E$1</c:f>
              <c:strCache>
                <c:ptCount val="1"/>
                <c:pt idx="0">
                  <c:v>東海ラジオ</c:v>
                </c:pt>
              </c:strCache>
            </c:strRef>
          </c:tx>
          <c:spPr>
            <a:ln w="28575">
              <a:solidFill>
                <a:srgbClr val="009900"/>
              </a:solidFill>
              <a:prstDash val="solid"/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13:00</c:v>
                </c:pt>
                <c:pt idx="1">
                  <c:v>13:15</c:v>
                </c:pt>
                <c:pt idx="2">
                  <c:v>13:30</c:v>
                </c:pt>
                <c:pt idx="3">
                  <c:v>13:45</c:v>
                </c:pt>
                <c:pt idx="4">
                  <c:v>14:00</c:v>
                </c:pt>
                <c:pt idx="5">
                  <c:v>14:15</c:v>
                </c:pt>
                <c:pt idx="6">
                  <c:v>14:30</c:v>
                </c:pt>
                <c:pt idx="7">
                  <c:v>14:45</c:v>
                </c:pt>
                <c:pt idx="8">
                  <c:v>15:00</c:v>
                </c:pt>
                <c:pt idx="9">
                  <c:v>15:15</c:v>
                </c:pt>
                <c:pt idx="10">
                  <c:v>15:30</c:v>
                </c:pt>
                <c:pt idx="11">
                  <c:v>15:45</c:v>
                </c:pt>
              </c:strCache>
            </c:strRef>
          </c:cat>
          <c:val>
            <c:numRef>
              <c:f>Sheet1!$E$2:$E$13</c:f>
              <c:numCache>
                <c:formatCode>0.0;\-0.0;"*"</c:formatCode>
                <c:ptCount val="12"/>
                <c:pt idx="0">
                  <c:v>0.3</c:v>
                </c:pt>
                <c:pt idx="1">
                  <c:v>0.3</c:v>
                </c:pt>
                <c:pt idx="2">
                  <c:v>0.3</c:v>
                </c:pt>
                <c:pt idx="3">
                  <c:v>0.3</c:v>
                </c:pt>
                <c:pt idx="4">
                  <c:v>0.5</c:v>
                </c:pt>
                <c:pt idx="5">
                  <c:v>0.5</c:v>
                </c:pt>
                <c:pt idx="6">
                  <c:v>0.4</c:v>
                </c:pt>
                <c:pt idx="7">
                  <c:v>0.4</c:v>
                </c:pt>
                <c:pt idx="8">
                  <c:v>0.5</c:v>
                </c:pt>
                <c:pt idx="9">
                  <c:v>0.6</c:v>
                </c:pt>
                <c:pt idx="10">
                  <c:v>0.7</c:v>
                </c:pt>
                <c:pt idx="11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51D1-4FB7-8F66-33C1D4F321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480774592"/>
        <c:axId val="-480786560"/>
      </c:lineChart>
      <c:catAx>
        <c:axId val="-480774592"/>
        <c:scaling>
          <c:orientation val="minMax"/>
        </c:scaling>
        <c:delete val="0"/>
        <c:axPos val="b"/>
        <c:majorGridlines>
          <c:spPr>
            <a:ln w="12447">
              <a:solidFill>
                <a:schemeClr val="accent1"/>
              </a:solidFill>
              <a:prstDash val="solid"/>
            </a:ln>
          </c:spPr>
        </c:majorGridlines>
        <c:numFmt formatCode="General" sourceLinked="1"/>
        <c:majorTickMark val="in"/>
        <c:minorTickMark val="none"/>
        <c:tickLblPos val="nextTo"/>
        <c:spPr>
          <a:ln w="9336">
            <a:noFill/>
          </a:ln>
        </c:spPr>
        <c:txPr>
          <a:bodyPr rot="2400000" vert="horz"/>
          <a:lstStyle/>
          <a:p>
            <a:pPr>
              <a:defRPr sz="800" b="0" i="0" u="none" strike="noStrike" baseline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S UI Gothic"/>
              </a:defRPr>
            </a:pPr>
            <a:endParaRPr lang="ja-JP"/>
          </a:p>
        </c:txPr>
        <c:crossAx val="-4807865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480786560"/>
        <c:scaling>
          <c:orientation val="minMax"/>
          <c:max val="2.5"/>
          <c:min val="0"/>
        </c:scaling>
        <c:delete val="0"/>
        <c:axPos val="l"/>
        <c:majorGridlines>
          <c:spPr>
            <a:ln w="12447">
              <a:solidFill>
                <a:schemeClr val="accent1"/>
              </a:solidFill>
              <a:prstDash val="solid"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36">
            <a:noFill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S UI Gothic"/>
              </a:defRPr>
            </a:pPr>
            <a:endParaRPr lang="ja-JP"/>
          </a:p>
        </c:txPr>
        <c:crossAx val="-480774592"/>
        <c:crosses val="autoZero"/>
        <c:crossBetween val="between"/>
        <c:majorUnit val="1"/>
        <c:minorUnit val="0.1"/>
      </c:valAx>
      <c:spPr>
        <a:solidFill>
          <a:schemeClr val="bg1"/>
        </a:solidFill>
        <a:ln w="24895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1" i="0" u="none" strike="noStrike" baseline="0">
          <a:solidFill>
            <a:schemeClr val="tx1"/>
          </a:solidFill>
          <a:latin typeface="MS UI Gothic"/>
          <a:ea typeface="MS UI Gothic"/>
          <a:cs typeface="MS UI Gothic"/>
        </a:defRPr>
      </a:pPr>
      <a:endParaRPr lang="ja-JP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46784855280246"/>
          <c:y val="7.2998046023640666E-3"/>
          <c:w val="0.79485593977444735"/>
          <c:h val="0.89026063100137176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07:00-24:00</c:v>
                </c:pt>
              </c:strCache>
            </c:strRef>
          </c:tx>
          <c:spPr>
            <a:ln w="12700">
              <a:noFill/>
              <a:prstDash val="solid"/>
            </a:ln>
          </c:spPr>
          <c:explosion val="2"/>
          <c:dPt>
            <c:idx val="0"/>
            <c:bubble3D val="0"/>
            <c:spPr>
              <a:solidFill>
                <a:srgbClr val="FF5050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623E-44E9-8BCE-AA5A154A3BF3}"/>
              </c:ext>
            </c:extLst>
          </c:dPt>
          <c:dPt>
            <c:idx val="1"/>
            <c:bubble3D val="0"/>
            <c:spPr>
              <a:noFill/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3-623E-44E9-8BCE-AA5A154A3BF3}"/>
              </c:ext>
            </c:extLst>
          </c:dPt>
          <c:dPt>
            <c:idx val="2"/>
            <c:bubble3D val="0"/>
            <c:spPr>
              <a:noFill/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5-623E-44E9-8BCE-AA5A154A3BF3}"/>
              </c:ext>
            </c:extLst>
          </c:dPt>
          <c:dPt>
            <c:idx val="3"/>
            <c:bubble3D val="0"/>
            <c:spPr>
              <a:noFill/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7-623E-44E9-8BCE-AA5A154A3BF3}"/>
              </c:ext>
            </c:extLst>
          </c:dPt>
          <c:dPt>
            <c:idx val="4"/>
            <c:bubble3D val="0"/>
            <c:spPr>
              <a:noFill/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9-623E-44E9-8BCE-AA5A154A3BF3}"/>
              </c:ext>
            </c:extLst>
          </c:dPt>
          <c:dPt>
            <c:idx val="5"/>
            <c:bubble3D val="0"/>
            <c:spPr>
              <a:noFill/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B-623E-44E9-8BCE-AA5A154A3BF3}"/>
              </c:ext>
            </c:extLst>
          </c:dPt>
          <c:dPt>
            <c:idx val="6"/>
            <c:bubble3D val="0"/>
            <c:spPr>
              <a:noFill/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D-623E-44E9-8BCE-AA5A154A3BF3}"/>
              </c:ext>
            </c:extLst>
          </c:dPt>
          <c:dPt>
            <c:idx val="7"/>
            <c:bubble3D val="0"/>
            <c:spPr>
              <a:noFill/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F-623E-44E9-8BCE-AA5A154A3BF3}"/>
              </c:ext>
            </c:extLst>
          </c:dPt>
          <c:cat>
            <c:strRef>
              <c:f>Sheet1!$B$1:$H$1</c:f>
              <c:strCache>
                <c:ptCount val="7"/>
                <c:pt idx="0">
                  <c:v>ZIP-FM</c:v>
                </c:pt>
                <c:pt idx="1">
                  <c:v>FM AICHI</c:v>
                </c:pt>
                <c:pt idx="2">
                  <c:v>NHK-FM</c:v>
                </c:pt>
                <c:pt idx="3">
                  <c:v>CBCラジオ</c:v>
                </c:pt>
                <c:pt idx="4">
                  <c:v>東海ラジオ</c:v>
                </c:pt>
                <c:pt idx="5">
                  <c:v>NHK第1</c:v>
                </c:pt>
                <c:pt idx="6">
                  <c:v>その他の局</c:v>
                </c:pt>
              </c:strCache>
            </c:strRef>
          </c:cat>
          <c:val>
            <c:numRef>
              <c:f>Sheet1!$B$2:$H$2</c:f>
              <c:numCache>
                <c:formatCode>0.0;\-0.0;"*"</c:formatCode>
                <c:ptCount val="7"/>
                <c:pt idx="0">
                  <c:v>32.700000000000003</c:v>
                </c:pt>
                <c:pt idx="1">
                  <c:v>21.2</c:v>
                </c:pt>
                <c:pt idx="2">
                  <c:v>11.3</c:v>
                </c:pt>
                <c:pt idx="3">
                  <c:v>20.2</c:v>
                </c:pt>
                <c:pt idx="4">
                  <c:v>1.1000000000000001</c:v>
                </c:pt>
                <c:pt idx="5">
                  <c:v>1.5</c:v>
                </c:pt>
                <c:pt idx="6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23E-44E9-8BCE-AA5A154A3B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52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495" b="1" i="0" u="none" strike="noStrike" baseline="0">
          <a:solidFill>
            <a:schemeClr val="tx1"/>
          </a:solidFill>
          <a:latin typeface="MS UI Gothic"/>
          <a:ea typeface="MS UI Gothic"/>
          <a:cs typeface="MS UI Gothic"/>
        </a:defRPr>
      </a:pPr>
      <a:endParaRPr lang="ja-JP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050439929521632"/>
          <c:y val="0.16913160586750256"/>
          <c:w val="0.66438356164383561"/>
          <c:h val="0.70545454545454545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07:00-24:00</c:v>
                </c:pt>
              </c:strCache>
            </c:strRef>
          </c:tx>
          <c:spPr>
            <a:solidFill>
              <a:srgbClr val="FF99FF"/>
            </a:solidFill>
            <a:ln w="12670">
              <a:solidFill>
                <a:schemeClr val="tx1"/>
              </a:solidFill>
              <a:prstDash val="solid"/>
            </a:ln>
          </c:spPr>
          <c:explosion val="2"/>
          <c:dPt>
            <c:idx val="0"/>
            <c:bubble3D val="0"/>
            <c:spPr>
              <a:noFill/>
              <a:ln w="25341">
                <a:noFill/>
              </a:ln>
            </c:spPr>
            <c:extLst>
              <c:ext xmlns:c16="http://schemas.microsoft.com/office/drawing/2014/chart" uri="{C3380CC4-5D6E-409C-BE32-E72D297353CC}">
                <c16:uniqueId val="{00000001-4EEF-4BC3-B66B-EBB48BC8E363}"/>
              </c:ext>
            </c:extLst>
          </c:dPt>
          <c:dPt>
            <c:idx val="1"/>
            <c:bubble3D val="0"/>
            <c:spPr>
              <a:solidFill>
                <a:srgbClr val="FF9900"/>
              </a:solidFill>
              <a:ln w="1267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4EEF-4BC3-B66B-EBB48BC8E363}"/>
              </c:ext>
            </c:extLst>
          </c:dPt>
          <c:dPt>
            <c:idx val="2"/>
            <c:bubble3D val="0"/>
            <c:spPr>
              <a:solidFill>
                <a:srgbClr val="33CC33"/>
              </a:solidFill>
              <a:ln w="1267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4EEF-4BC3-B66B-EBB48BC8E363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 w="1267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4EEF-4BC3-B66B-EBB48BC8E363}"/>
              </c:ext>
            </c:extLst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 w="1267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4EEF-4BC3-B66B-EBB48BC8E363}"/>
              </c:ext>
            </c:extLst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  <a:ln w="1267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4EEF-4BC3-B66B-EBB48BC8E363}"/>
              </c:ext>
            </c:extLst>
          </c:dPt>
          <c:dPt>
            <c:idx val="6"/>
            <c:bubble3D val="0"/>
            <c:spPr>
              <a:solidFill>
                <a:schemeClr val="bg1">
                  <a:lumMod val="75000"/>
                </a:schemeClr>
              </a:solidFill>
              <a:ln w="1267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4EEF-4BC3-B66B-EBB48BC8E363}"/>
              </c:ext>
            </c:extLst>
          </c:dPt>
          <c:dPt>
            <c:idx val="7"/>
            <c:bubble3D val="0"/>
            <c:spPr>
              <a:solidFill>
                <a:schemeClr val="bg1">
                  <a:lumMod val="75000"/>
                </a:schemeClr>
              </a:solidFill>
              <a:ln w="1267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4EEF-4BC3-B66B-EBB48BC8E36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EF-4BC3-B66B-EBB48BC8E363}"/>
                </c:ext>
              </c:extLst>
            </c:dLbl>
            <c:dLbl>
              <c:idx val="1"/>
              <c:layout>
                <c:manualLayout>
                  <c:x val="0"/>
                  <c:y val="1.2195359066986836E-2"/>
                </c:manualLayout>
              </c:layout>
              <c:tx>
                <c:rich>
                  <a:bodyPr/>
                  <a:lstStyle/>
                  <a:p>
                    <a:pPr>
                      <a:defRPr sz="900" b="0" i="0" u="none" strike="noStrike" baseline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MS UI Gothic"/>
                      </a:defRPr>
                    </a:pPr>
                    <a:fld id="{068A2764-4CD6-40D0-AC93-FAC569AD73A4}" type="CATEGORYNAME">
                      <a:rPr lang="ja-JP" altLang="en-US" sz="900" dirty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[分類名]</a:t>
                    </a:fld>
                    <a:r>
                      <a:rPr lang="ja-JP" altLang="en-US" sz="900" baseline="0" dirty="0"/>
                      <a:t>
</a:t>
                    </a:r>
                    <a:fld id="{C3899017-9ACB-4759-A46D-66F76F77A928}" type="VALUE">
                      <a:rPr lang="en-US" altLang="ja-JP" sz="900" baseline="0" dirty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[値]</a:t>
                    </a:fld>
                    <a:endParaRPr lang="ja-JP" altLang="en-US" sz="900" baseline="0" dirty="0"/>
                  </a:p>
                </c:rich>
              </c:tx>
              <c:numFmt formatCode="0.0&quot;%&quot;" sourceLinked="0"/>
              <c:spPr>
                <a:noFill/>
                <a:ln w="25341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357257196014623"/>
                      <c:h val="0.1898170996370356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EEF-4BC3-B66B-EBB48BC8E363}"/>
                </c:ext>
              </c:extLst>
            </c:dLbl>
            <c:dLbl>
              <c:idx val="2"/>
              <c:layout>
                <c:manualLayout>
                  <c:x val="-2.2285869125159421E-2"/>
                  <c:y val="-2.8593371942010352E-7"/>
                </c:manualLayout>
              </c:layout>
              <c:tx>
                <c:rich>
                  <a:bodyPr/>
                  <a:lstStyle/>
                  <a:p>
                    <a:pPr>
                      <a:lnSpc>
                        <a:spcPct val="80000"/>
                      </a:lnSpc>
                      <a:defRPr sz="900" b="0" i="0" u="none" strike="noStrike" baseline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MS UI Gothic"/>
                      </a:defRPr>
                    </a:pPr>
                    <a:fld id="{D7850F07-FDF4-4EEB-BAD8-068B096D7C86}" type="CATEGORYNAME">
                      <a:rPr lang="ja-JP" altLang="en-US" sz="90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pPr>
                        <a:lnSpc>
                          <a:spcPct val="80000"/>
                        </a:lnSpc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[分類名]</a:t>
                    </a:fld>
                    <a:r>
                      <a:rPr lang="ja-JP" altLang="en-US" sz="900" baseline="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t>
</a:t>
                    </a:r>
                    <a:fld id="{77A62B49-A86F-4318-86D2-7BE067AE4506}" type="VALUE">
                      <a:rPr lang="en-US" altLang="ja-JP" sz="900" baseline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pPr>
                        <a:lnSpc>
                          <a:spcPct val="80000"/>
                        </a:lnSpc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[値]</a:t>
                    </a:fld>
                    <a:endParaRPr lang="ja-JP" altLang="en-US" sz="900" baseline="0" dirty="0">
                      <a:latin typeface="HGPｺﾞｼｯｸE" panose="020B0900000000000000" pitchFamily="50" charset="-128"/>
                      <a:ea typeface="HGPｺﾞｼｯｸE" panose="020B0900000000000000" pitchFamily="50" charset="-128"/>
                    </a:endParaRPr>
                  </a:p>
                </c:rich>
              </c:tx>
              <c:numFmt formatCode="0.0&quot;%&quot;" sourceLinked="0"/>
              <c:spPr>
                <a:noFill/>
                <a:ln w="25341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709113794717694"/>
                      <c:h val="0.153602218303607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EEF-4BC3-B66B-EBB48BC8E363}"/>
                </c:ext>
              </c:extLst>
            </c:dLbl>
            <c:dLbl>
              <c:idx val="3"/>
              <c:layout>
                <c:manualLayout>
                  <c:x val="-1.4432034513346558E-2"/>
                  <c:y val="-2.6595267110702606E-2"/>
                </c:manualLayout>
              </c:layout>
              <c:tx>
                <c:rich>
                  <a:bodyPr/>
                  <a:lstStyle/>
                  <a:p>
                    <a:pPr>
                      <a:lnSpc>
                        <a:spcPct val="80000"/>
                      </a:lnSpc>
                      <a:defRPr sz="900" b="0" i="0" u="none" strike="noStrike" baseline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MS UI Gothic"/>
                      </a:defRPr>
                    </a:pPr>
                    <a:fld id="{3F5921A3-AC7D-4A8B-BE36-54A35BFDB56F}" type="CATEGORYNAME">
                      <a:rPr lang="en-US" altLang="ja-JP" sz="90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pPr>
                        <a:lnSpc>
                          <a:spcPct val="80000"/>
                        </a:lnSpc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[分類名]</a:t>
                    </a:fld>
                    <a:r>
                      <a:rPr lang="en-US" altLang="ja-JP" sz="900" baseline="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t>
</a:t>
                    </a:r>
                    <a:fld id="{E2F61243-F27C-4AE9-80E3-288FB5DEB21B}" type="VALUE">
                      <a:rPr lang="en-US" altLang="ja-JP" sz="900" baseline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pPr>
                        <a:lnSpc>
                          <a:spcPct val="80000"/>
                        </a:lnSpc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[値]</a:t>
                    </a:fld>
                    <a:endParaRPr lang="en-US" altLang="ja-JP" sz="900" baseline="0" dirty="0">
                      <a:latin typeface="HGPｺﾞｼｯｸE" panose="020B0900000000000000" pitchFamily="50" charset="-128"/>
                      <a:ea typeface="HGPｺﾞｼｯｸE" panose="020B0900000000000000" pitchFamily="50" charset="-128"/>
                    </a:endParaRPr>
                  </a:p>
                </c:rich>
              </c:tx>
              <c:numFmt formatCode="0.0&quot;%&quot;" sourceLinked="0"/>
              <c:spPr>
                <a:noFill/>
                <a:ln w="25341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306957236499951"/>
                      <c:h val="0.1848715900259456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4EEF-4BC3-B66B-EBB48BC8E363}"/>
                </c:ext>
              </c:extLst>
            </c:dLbl>
            <c:dLbl>
              <c:idx val="4"/>
              <c:layout>
                <c:manualLayout>
                  <c:x val="-1.3499378318103772E-2"/>
                  <c:y val="2.3630134440316197E-2"/>
                </c:manualLayout>
              </c:layout>
              <c:tx>
                <c:rich>
                  <a:bodyPr/>
                  <a:lstStyle/>
                  <a:p>
                    <a:pPr>
                      <a:defRPr sz="900" b="0" i="0" u="none" strike="noStrike" baseline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MS UI Gothic"/>
                      </a:defRPr>
                    </a:pPr>
                    <a:fld id="{286D75C2-150B-4E10-8754-4C87366284B6}" type="CATEGORYNAME">
                      <a:rPr lang="en-US" altLang="ja-JP" sz="900" dirty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[分類名]</a:t>
                    </a:fld>
                    <a:r>
                      <a:rPr lang="en-US" altLang="ja-JP" sz="900" baseline="0" dirty="0"/>
                      <a:t>
</a:t>
                    </a:r>
                    <a:fld id="{188551CF-33D8-4511-AF09-2F879D07C518}" type="VALUE">
                      <a:rPr lang="en-US" altLang="ja-JP" sz="900" baseline="0" dirty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[値]</a:t>
                    </a:fld>
                    <a:endParaRPr lang="en-US" altLang="ja-JP" sz="900" baseline="0" dirty="0"/>
                  </a:p>
                </c:rich>
              </c:tx>
              <c:numFmt formatCode="0.0&quot;%&quot;" sourceLinked="0"/>
              <c:spPr>
                <a:noFill/>
                <a:ln w="25341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121012872635308"/>
                      <c:h val="0.187882631080511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EEF-4BC3-B66B-EBB48BC8E363}"/>
                </c:ext>
              </c:extLst>
            </c:dLbl>
            <c:dLbl>
              <c:idx val="5"/>
              <c:layout>
                <c:manualLayout>
                  <c:x val="-6.7742257246688024E-3"/>
                  <c:y val="-6.0705444235204506E-2"/>
                </c:manualLayout>
              </c:layout>
              <c:tx>
                <c:rich>
                  <a:bodyPr/>
                  <a:lstStyle/>
                  <a:p>
                    <a:pPr>
                      <a:defRPr sz="900" b="0" i="0" u="none" strike="noStrike" baseline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MS UI Gothic"/>
                      </a:defRPr>
                    </a:pPr>
                    <a:fld id="{857B341A-0499-498D-A779-5250D16560ED}" type="CATEGORYNAME">
                      <a:rPr lang="en-US" altLang="ja-JP" sz="90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[分類名]</a:t>
                    </a:fld>
                    <a:r>
                      <a:rPr lang="ja-JP" altLang="en-US" sz="900" baseline="0" dirty="0"/>
                      <a:t>
</a:t>
                    </a:r>
                    <a:fld id="{8AB37E80-165B-4CBC-A19D-F38C6242CFED}" type="VALUE">
                      <a:rPr lang="en-US" altLang="ja-JP" sz="900" baseline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[値]</a:t>
                    </a:fld>
                    <a:endParaRPr lang="ja-JP" altLang="en-US" sz="900" baseline="0" dirty="0"/>
                  </a:p>
                </c:rich>
              </c:tx>
              <c:numFmt formatCode="0.0&quot;%&quot;" sourceLinked="0"/>
              <c:spPr>
                <a:noFill/>
                <a:ln w="25341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877109144511305"/>
                      <c:h val="0.1878824720914393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4EEF-4BC3-B66B-EBB48BC8E363}"/>
                </c:ext>
              </c:extLst>
            </c:dLbl>
            <c:dLbl>
              <c:idx val="6"/>
              <c:layout>
                <c:manualLayout>
                  <c:x val="-3.2816274738959247E-3"/>
                  <c:y val="-7.2627609700306704E-3"/>
                </c:manualLayout>
              </c:layout>
              <c:tx>
                <c:rich>
                  <a:bodyPr/>
                  <a:lstStyle/>
                  <a:p>
                    <a:pPr>
                      <a:defRPr sz="900" b="0" i="0" u="none" strike="noStrike" baseline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MS UI Gothic"/>
                      </a:defRPr>
                    </a:pPr>
                    <a:fld id="{6D470FC2-C341-4BFA-BF26-FA5618A2472F}" type="CATEGORYNAME">
                      <a:rPr lang="ja-JP" altLang="en-US" sz="900" dirty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[分類名]</a:t>
                    </a:fld>
                    <a:r>
                      <a:rPr lang="ja-JP" altLang="en-US" sz="900" baseline="0" dirty="0"/>
                      <a:t>
</a:t>
                    </a:r>
                    <a:fld id="{0040D5A1-00E1-47E9-AEAF-2483854DF9E9}" type="VALUE">
                      <a:rPr lang="en-US" altLang="ja-JP" sz="900" baseline="0" dirty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[値]</a:t>
                    </a:fld>
                    <a:endParaRPr lang="ja-JP" altLang="en-US" sz="900" baseline="0" dirty="0"/>
                  </a:p>
                </c:rich>
              </c:tx>
              <c:numFmt formatCode="0.0&quot;%&quot;" sourceLinked="0"/>
              <c:spPr>
                <a:noFill/>
                <a:ln w="25341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905116033952204"/>
                      <c:h val="0.226130682003388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EEF-4BC3-B66B-EBB48BC8E363}"/>
                </c:ext>
              </c:extLst>
            </c:dLbl>
            <c:dLbl>
              <c:idx val="7"/>
              <c:layout>
                <c:manualLayout>
                  <c:x val="1.5085043676149304E-2"/>
                  <c:y val="-2.9375950751196471E-2"/>
                </c:manualLayout>
              </c:layout>
              <c:tx>
                <c:rich>
                  <a:bodyPr/>
                  <a:lstStyle/>
                  <a:p>
                    <a:fld id="{6DAD0E86-F914-4FDE-8ECC-0E3E87137B62}" type="CATEGORYNAME">
                      <a:rPr lang="ja-JP" altLang="en-US" sz="600"/>
                      <a:pPr/>
                      <a:t>[分類名]</a:t>
                    </a:fld>
                    <a:r>
                      <a:rPr lang="ja-JP" altLang="en-US" sz="700" baseline="0" dirty="0"/>
                      <a:t>
</a:t>
                    </a:r>
                    <a:fld id="{ECE990ED-8110-4C55-8592-4D508E04816D}" type="VALUE">
                      <a:rPr lang="en-US" altLang="ja-JP" sz="700" baseline="0" smtClean="0"/>
                      <a:pPr/>
                      <a:t>[値]</a:t>
                    </a:fld>
                    <a:endParaRPr lang="ja-JP" altLang="en-US" sz="700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109541363582292"/>
                      <c:h val="0.1555782523387948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4EEF-4BC3-B66B-EBB48BC8E363}"/>
                </c:ext>
              </c:extLst>
            </c:dLbl>
            <c:numFmt formatCode="0.0&quot;%&quot;" sourceLinked="0"/>
            <c:spPr>
              <a:noFill/>
              <a:ln w="25341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chemeClr val="tx1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MS UI Gothic"/>
                  </a:defRPr>
                </a:pPr>
                <a:endParaRPr lang="ja-JP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Sheet1!$B$1:$H$1</c:f>
              <c:strCache>
                <c:ptCount val="7"/>
                <c:pt idx="0">
                  <c:v>ZIP-FM</c:v>
                </c:pt>
                <c:pt idx="1">
                  <c:v>CBCラジオ</c:v>
                </c:pt>
                <c:pt idx="2">
                  <c:v>東海ラジオ</c:v>
                </c:pt>
                <c:pt idx="3">
                  <c:v>FM AICHI</c:v>
                </c:pt>
                <c:pt idx="4">
                  <c:v>NHK-FM</c:v>
                </c:pt>
                <c:pt idx="5">
                  <c:v>NHK第1</c:v>
                </c:pt>
                <c:pt idx="6">
                  <c:v>その他の局</c:v>
                </c:pt>
              </c:strCache>
            </c:strRef>
          </c:cat>
          <c:val>
            <c:numRef>
              <c:f>Sheet1!$B$2:$H$2</c:f>
              <c:numCache>
                <c:formatCode>0.0;\-0.0;"*"</c:formatCode>
                <c:ptCount val="7"/>
                <c:pt idx="0">
                  <c:v>32.700000000000003</c:v>
                </c:pt>
                <c:pt idx="1">
                  <c:v>21.2</c:v>
                </c:pt>
                <c:pt idx="2">
                  <c:v>11.3</c:v>
                </c:pt>
                <c:pt idx="3">
                  <c:v>20.2</c:v>
                </c:pt>
                <c:pt idx="4">
                  <c:v>1.1000000000000001</c:v>
                </c:pt>
                <c:pt idx="5">
                  <c:v>1.5</c:v>
                </c:pt>
                <c:pt idx="6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EEF-4BC3-B66B-EBB48BC8E3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41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599" b="0" i="0" u="none" strike="noStrike" baseline="0">
          <a:solidFill>
            <a:schemeClr val="tx1"/>
          </a:solidFill>
          <a:latin typeface="MS UI Gothic"/>
          <a:ea typeface="MS UI Gothic"/>
          <a:cs typeface="MS UI Gothic"/>
        </a:defRPr>
      </a:pPr>
      <a:endParaRPr lang="ja-JP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#REF!</c:v>
                </c:pt>
              </c:strCache>
            </c:strRef>
          </c:tx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789-46B2-B49D-05D0A1C38942}"/>
              </c:ext>
            </c:extLst>
          </c:dPt>
          <c:dPt>
            <c:idx val="1"/>
            <c:bubble3D val="0"/>
            <c:spPr>
              <a:solidFill>
                <a:srgbClr val="33CC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789-46B2-B49D-05D0A1C38942}"/>
              </c:ext>
            </c:extLst>
          </c:dPt>
          <c:dPt>
            <c:idx val="2"/>
            <c:bubble3D val="0"/>
            <c:spPr>
              <a:solidFill>
                <a:srgbClr val="0099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789-46B2-B49D-05D0A1C38942}"/>
              </c:ext>
            </c:extLst>
          </c:dPt>
          <c:dPt>
            <c:idx val="3"/>
            <c:bubble3D val="0"/>
            <c:spPr>
              <a:solidFill>
                <a:srgbClr val="3366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789-46B2-B49D-05D0A1C38942}"/>
              </c:ext>
            </c:extLst>
          </c:dPt>
          <c:dPt>
            <c:idx val="4"/>
            <c:bubble3D val="0"/>
            <c:spPr>
              <a:solidFill>
                <a:srgbClr val="0033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789-46B2-B49D-05D0A1C38942}"/>
              </c:ext>
            </c:extLst>
          </c:dPt>
          <c:dPt>
            <c:idx val="5"/>
            <c:bubble3D val="0"/>
            <c:spPr>
              <a:solidFill>
                <a:srgbClr val="3333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789-46B2-B49D-05D0A1C38942}"/>
              </c:ext>
            </c:extLst>
          </c:dPt>
          <c:dPt>
            <c:idx val="6"/>
            <c:bubble3D val="0"/>
            <c:spPr>
              <a:solidFill>
                <a:srgbClr val="FFCC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789-46B2-B49D-05D0A1C38942}"/>
              </c:ext>
            </c:extLst>
          </c:dPt>
          <c:dPt>
            <c:idx val="7"/>
            <c:bubble3D val="0"/>
            <c:spPr>
              <a:solidFill>
                <a:srgbClr val="FF99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789-46B2-B49D-05D0A1C38942}"/>
              </c:ext>
            </c:extLst>
          </c:dPt>
          <c:dPt>
            <c:idx val="8"/>
            <c:bubble3D val="0"/>
            <c:spPr>
              <a:solidFill>
                <a:srgbClr val="FF66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0789-46B2-B49D-05D0A1C38942}"/>
              </c:ext>
            </c:extLst>
          </c:dPt>
          <c:dPt>
            <c:idx val="9"/>
            <c:bubble3D val="0"/>
            <c:spPr>
              <a:solidFill>
                <a:srgbClr val="FF00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0789-46B2-B49D-05D0A1C38942}"/>
              </c:ext>
            </c:extLst>
          </c:dPt>
          <c:dPt>
            <c:idx val="10"/>
            <c:bubble3D val="0"/>
            <c:spPr>
              <a:solidFill>
                <a:srgbClr val="CC00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0789-46B2-B49D-05D0A1C38942}"/>
              </c:ext>
            </c:extLst>
          </c:dPt>
          <c:dPt>
            <c:idx val="11"/>
            <c:bubble3D val="0"/>
            <c:spPr>
              <a:solidFill>
                <a:srgbClr val="66006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0789-46B2-B49D-05D0A1C38942}"/>
              </c:ext>
            </c:extLst>
          </c:dPt>
          <c:cat>
            <c:strRef>
              <c:f>Sheet1!$B$1:$M$1</c:f>
              <c:strCache>
                <c:ptCount val="12"/>
                <c:pt idx="0">
                  <c:v>男性 12～19才</c:v>
                </c:pt>
                <c:pt idx="1">
                  <c:v>男性 20～29才</c:v>
                </c:pt>
                <c:pt idx="2">
                  <c:v>男性 30～39才</c:v>
                </c:pt>
                <c:pt idx="3">
                  <c:v>男性 40～49才</c:v>
                </c:pt>
                <c:pt idx="4">
                  <c:v>男性 50～59才</c:v>
                </c:pt>
                <c:pt idx="5">
                  <c:v>男性 60～69才</c:v>
                </c:pt>
                <c:pt idx="6">
                  <c:v>女性 12～19才</c:v>
                </c:pt>
                <c:pt idx="7">
                  <c:v>女性 20～29才</c:v>
                </c:pt>
                <c:pt idx="8">
                  <c:v>女性 30～39才</c:v>
                </c:pt>
                <c:pt idx="9">
                  <c:v>女性 40～49才</c:v>
                </c:pt>
                <c:pt idx="10">
                  <c:v>女性 50～59才</c:v>
                </c:pt>
                <c:pt idx="11">
                  <c:v>女性 60～69才</c:v>
                </c:pt>
              </c:strCache>
            </c:strRef>
          </c:cat>
          <c:val>
            <c:numRef>
              <c:f>Sheet1!$B$2:$M$2</c:f>
              <c:numCache>
                <c:formatCode>0.0;\-0.0;"*"</c:formatCode>
                <c:ptCount val="12"/>
                <c:pt idx="0">
                  <c:v>3.9</c:v>
                </c:pt>
                <c:pt idx="1">
                  <c:v>2.1</c:v>
                </c:pt>
                <c:pt idx="2">
                  <c:v>9.4</c:v>
                </c:pt>
                <c:pt idx="3">
                  <c:v>16.7</c:v>
                </c:pt>
                <c:pt idx="4">
                  <c:v>16.899999999999999</c:v>
                </c:pt>
                <c:pt idx="5">
                  <c:v>11.3</c:v>
                </c:pt>
                <c:pt idx="6">
                  <c:v>1.6</c:v>
                </c:pt>
                <c:pt idx="7">
                  <c:v>1.8</c:v>
                </c:pt>
                <c:pt idx="8">
                  <c:v>4.5</c:v>
                </c:pt>
                <c:pt idx="9">
                  <c:v>8.5</c:v>
                </c:pt>
                <c:pt idx="10">
                  <c:v>16.2</c:v>
                </c:pt>
                <c:pt idx="1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0789-46B2-B49D-05D0A1C389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197EBC"/>
            </a:solidFill>
          </c:spPr>
          <c:dPt>
            <c:idx val="0"/>
            <c:bubble3D val="0"/>
            <c:spPr>
              <a:solidFill>
                <a:srgbClr val="197EB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5D9-4042-AA7A-2F56325E67EF}"/>
              </c:ext>
            </c:extLst>
          </c:dPt>
          <c:dPt>
            <c:idx val="1"/>
            <c:bubble3D val="0"/>
            <c:spPr>
              <a:solidFill>
                <a:srgbClr val="FF3B2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5D9-4042-AA7A-2F56325E67EF}"/>
              </c:ext>
            </c:extLst>
          </c:dPt>
          <c:cat>
            <c:strRef>
              <c:f>Sheet1!$J$6:$K$6</c:f>
              <c:strCache>
                <c:ptCount val="2"/>
                <c:pt idx="0">
                  <c:v>男性</c:v>
                </c:pt>
                <c:pt idx="1">
                  <c:v>女性</c:v>
                </c:pt>
              </c:strCache>
            </c:strRef>
          </c:cat>
          <c:val>
            <c:numRef>
              <c:f>Sheet1!$J$7:$K$7</c:f>
              <c:numCache>
                <c:formatCode>General</c:formatCode>
                <c:ptCount val="2"/>
                <c:pt idx="0">
                  <c:v>60.3</c:v>
                </c:pt>
                <c:pt idx="1">
                  <c:v>39.6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5D9-4042-AA7A-2F56325E67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0.52861</cdr:x>
      <cdr:y>0.36634</cdr:y>
    </cdr:from>
    <cdr:to>
      <cdr:x>0.76811</cdr:x>
      <cdr:y>0.62311</cdr:y>
    </cdr:to>
    <cdr:sp macro="" textlink="">
      <cdr:nvSpPr>
        <cdr:cNvPr id="2" name="Oval 13"/>
        <cdr:cNvSpPr>
          <a:spLocks xmlns:a="http://schemas.openxmlformats.org/drawingml/2006/main" noChangeAspect="1" noChangeArrowheads="1"/>
        </cdr:cNvSpPr>
      </cdr:nvSpPr>
      <cdr:spPr bwMode="auto">
        <a:xfrm xmlns:a="http://schemas.openxmlformats.org/drawingml/2006/main">
          <a:off x="991007" y="640602"/>
          <a:ext cx="449003" cy="449003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 w="25400" algn="ctr">
          <a:solidFill>
            <a:schemeClr val="tx1"/>
          </a:solidFill>
          <a:round/>
          <a:headEnd/>
          <a:tailEnd/>
        </a:ln>
        <a:effectLst xmlns:a="http://schemas.openxmlformats.org/drawingml/2006/main"/>
      </cdr:spPr>
      <cdr:txBody>
        <a:bodyPr xmlns:a="http://schemas.openxmlformats.org/drawingml/2006/main" lIns="0" tIns="0" rIns="0" bIns="0" anchor="ctr" anchorCtr="1"/>
        <a:lstStyle xmlns:a="http://schemas.openxmlformats.org/drawingml/2006/main">
          <a:defPPr>
            <a:defRPr lang="ja-JP"/>
          </a:defPPr>
          <a:lvl1pPr algn="ctr" rtl="0" fontAlgn="base">
            <a:spcBef>
              <a:spcPct val="0"/>
            </a:spcBef>
            <a:spcAft>
              <a:spcPct val="0"/>
            </a:spcAft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1pPr>
          <a:lvl2pPr marL="457200" algn="ctr" rtl="0" fontAlgn="base">
            <a:spcBef>
              <a:spcPct val="0"/>
            </a:spcBef>
            <a:spcAft>
              <a:spcPct val="0"/>
            </a:spcAft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2pPr>
          <a:lvl3pPr marL="914400" algn="ctr" rtl="0" fontAlgn="base">
            <a:spcBef>
              <a:spcPct val="0"/>
            </a:spcBef>
            <a:spcAft>
              <a:spcPct val="0"/>
            </a:spcAft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3pPr>
          <a:lvl4pPr marL="1371600" algn="ctr" rtl="0" fontAlgn="base">
            <a:spcBef>
              <a:spcPct val="0"/>
            </a:spcBef>
            <a:spcAft>
              <a:spcPct val="0"/>
            </a:spcAft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4pPr>
          <a:lvl5pPr marL="1828800" algn="ctr" rtl="0" fontAlgn="base">
            <a:spcBef>
              <a:spcPct val="0"/>
            </a:spcBef>
            <a:spcAft>
              <a:spcPct val="0"/>
            </a:spcAft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5pPr>
          <a:lvl6pPr marL="2286000" algn="l" defTabSz="914400" rtl="0" eaLnBrk="1" latinLnBrk="0" hangingPunct="1"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6pPr>
          <a:lvl7pPr marL="2743200" algn="l" defTabSz="914400" rtl="0" eaLnBrk="1" latinLnBrk="0" hangingPunct="1"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7pPr>
          <a:lvl8pPr marL="3200400" algn="l" defTabSz="914400" rtl="0" eaLnBrk="1" latinLnBrk="0" hangingPunct="1"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8pPr>
          <a:lvl9pPr marL="3657600" algn="l" defTabSz="914400" rtl="0" eaLnBrk="1" latinLnBrk="0" hangingPunct="1"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9pPr>
        </a:lstStyle>
        <a:p xmlns:a="http://schemas.openxmlformats.org/drawingml/2006/main">
          <a:pPr>
            <a:lnSpc>
              <a:spcPct val="80000"/>
            </a:lnSpc>
          </a:pPr>
          <a:r>
            <a:rPr lang="ja-JP" altLang="en-US" sz="8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rPr>
            <a:t>ラジオ全局シェア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" y="1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9" tIns="45203" rIns="90409" bIns="45203" numCol="1" anchor="t" anchorCtr="0" compatLnSpc="1">
            <a:prstTxWarp prst="textNoShape">
              <a:avLst/>
            </a:prstTxWarp>
          </a:bodyPr>
          <a:lstStyle>
            <a:lvl1pPr defTabSz="90400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88007" y="1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9" tIns="45203" rIns="90409" bIns="45203" numCol="1" anchor="t" anchorCtr="0" compatLnSpc="1">
            <a:prstTxWarp prst="textNoShape">
              <a:avLst/>
            </a:prstTxWarp>
          </a:bodyPr>
          <a:lstStyle>
            <a:lvl1pPr algn="r" defTabSz="90400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7" y="6397625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9" tIns="45203" rIns="90409" bIns="45203" numCol="1" anchor="b" anchorCtr="0" compatLnSpc="1">
            <a:prstTxWarp prst="textNoShape">
              <a:avLst/>
            </a:prstTxWarp>
          </a:bodyPr>
          <a:lstStyle>
            <a:lvl1pPr defTabSz="90400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88007" y="6397625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9" tIns="45203" rIns="90409" bIns="45203" numCol="1" anchor="b" anchorCtr="0" compatLnSpc="1">
            <a:prstTxWarp prst="textNoShape">
              <a:avLst/>
            </a:prstTxWarp>
          </a:bodyPr>
          <a:lstStyle>
            <a:lvl1pPr algn="r" defTabSz="903964" eaLnBrk="1" hangingPunct="1">
              <a:defRPr sz="1200"/>
            </a:lvl1pPr>
          </a:lstStyle>
          <a:p>
            <a:pPr>
              <a:defRPr/>
            </a:pPr>
            <a:fld id="{779D47F1-08B5-45BA-BD50-DA0DE3406AA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214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" y="1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7" tIns="45253" rIns="90507" bIns="45253" numCol="1" anchor="t" anchorCtr="0" compatLnSpc="1">
            <a:prstTxWarp prst="textNoShape">
              <a:avLst/>
            </a:prstTxWarp>
          </a:bodyPr>
          <a:lstStyle>
            <a:lvl1pPr defTabSz="9055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88007" y="1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7" tIns="45253" rIns="90507" bIns="45253" numCol="1" anchor="t" anchorCtr="0" compatLnSpc="1">
            <a:prstTxWarp prst="textNoShape">
              <a:avLst/>
            </a:prstTxWarp>
          </a:bodyPr>
          <a:lstStyle>
            <a:lvl1pPr algn="r" defTabSz="9055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08325" y="504825"/>
            <a:ext cx="3648075" cy="2525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9020" y="3198813"/>
            <a:ext cx="7888287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7" tIns="45253" rIns="90507" bIns="452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" y="6397625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7" tIns="45253" rIns="90507" bIns="45253" numCol="1" anchor="b" anchorCtr="0" compatLnSpc="1">
            <a:prstTxWarp prst="textNoShape">
              <a:avLst/>
            </a:prstTxWarp>
          </a:bodyPr>
          <a:lstStyle>
            <a:lvl1pPr defTabSz="9055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88007" y="6397625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7" tIns="45253" rIns="90507" bIns="45253" numCol="1" anchor="b" anchorCtr="0" compatLnSpc="1">
            <a:prstTxWarp prst="textNoShape">
              <a:avLst/>
            </a:prstTxWarp>
          </a:bodyPr>
          <a:lstStyle>
            <a:lvl1pPr algn="r" defTabSz="905481" eaLnBrk="1" hangingPunct="1">
              <a:defRPr sz="1200"/>
            </a:lvl1pPr>
          </a:lstStyle>
          <a:p>
            <a:pPr>
              <a:defRPr/>
            </a:pPr>
            <a:fld id="{087A2C61-9F62-4143-968E-E7C7F7FF1C2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991422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1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227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2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042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3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066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5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873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6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429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7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221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8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305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9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190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6" y="6709029"/>
            <a:ext cx="9921552" cy="128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グラフィックス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635799"/>
            <a:ext cx="21336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 userDrawn="1"/>
        </p:nvSpPr>
        <p:spPr>
          <a:xfrm>
            <a:off x="7041232" y="6669940"/>
            <a:ext cx="208422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750" dirty="0">
                <a:solidFill>
                  <a:schemeClr val="bg1"/>
                </a:solidFill>
                <a:latin typeface="+mn-lt"/>
                <a:ea typeface="HGP創英角ｺﾞｼｯｸUB" panose="020B0900000000000000" pitchFamily="50" charset="-128"/>
              </a:rPr>
              <a:t>Copyright  ZIP-FM </a:t>
            </a:r>
            <a:r>
              <a:rPr lang="en-US" altLang="ja-JP" sz="750" dirty="0" err="1">
                <a:solidFill>
                  <a:schemeClr val="bg1"/>
                </a:solidFill>
                <a:latin typeface="+mn-lt"/>
                <a:ea typeface="HGP創英角ｺﾞｼｯｸUB" panose="020B0900000000000000" pitchFamily="50" charset="-128"/>
              </a:rPr>
              <a:t>inc</a:t>
            </a:r>
            <a:r>
              <a:rPr lang="en-US" altLang="ja-JP" sz="750" dirty="0">
                <a:solidFill>
                  <a:schemeClr val="bg1"/>
                </a:solidFill>
                <a:latin typeface="+mn-lt"/>
                <a:ea typeface="HGP創英角ｺﾞｼｯｸUB" panose="020B0900000000000000" pitchFamily="50" charset="-128"/>
              </a:rPr>
              <a:t> All Rights Reserved</a:t>
            </a:r>
            <a:endParaRPr lang="ja-JP" altLang="en-US" sz="750" dirty="0">
              <a:solidFill>
                <a:schemeClr val="bg1"/>
              </a:solidFill>
              <a:latin typeface="+mn-lt"/>
              <a:ea typeface="HGP創英角ｺﾞｼｯｸUB" panose="020B0900000000000000" pitchFamily="50" charset="-128"/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noFill/>
          <a:ln w="76200">
            <a:solidFill>
              <a:srgbClr val="EB64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2696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84022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205794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68655" y="2556512"/>
            <a:ext cx="7578090" cy="176403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37310" y="4663440"/>
            <a:ext cx="6240780" cy="21031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1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22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33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44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55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6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88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46088" y="7627938"/>
            <a:ext cx="207962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3580F-DBF0-42FB-A548-F3D5BBF22973}" type="datetime1">
              <a:rPr lang="zh-CN" altLang="en-US"/>
              <a:pPr>
                <a:defRPr/>
              </a:pPr>
              <a:t>2025/11/13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46413" y="7627938"/>
            <a:ext cx="282257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389688" y="7627938"/>
            <a:ext cx="207962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AE678-B0B0-4A08-898C-631A70CFDFE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0617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93426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8295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0693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326808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688156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2197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810696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54052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4" name="Rectangle 22"/>
          <p:cNvSpPr>
            <a:spLocks noChangeArrowheads="1"/>
          </p:cNvSpPr>
          <p:nvPr userDrawn="1"/>
        </p:nvSpPr>
        <p:spPr bwMode="auto">
          <a:xfrm>
            <a:off x="9292121" y="6418263"/>
            <a:ext cx="613879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fld id="{9AA62517-8880-42A2-9A11-C0CBEF8DCAD5}" type="slidenum">
              <a:rPr lang="en-US" altLang="ja-JP" sz="1000" smtClean="0">
                <a:effectLst/>
                <a:latin typeface="+mn-lt"/>
                <a:ea typeface="HGP創英角ｺﾞｼｯｸUB" panose="020B0900000000000000" pitchFamily="50" charset="-128"/>
              </a:rPr>
              <a:pPr algn="ctr" eaLnBrk="1" hangingPunct="1">
                <a:defRPr/>
              </a:pPr>
              <a:t>‹#›</a:t>
            </a:fld>
            <a:endParaRPr lang="en-US" altLang="ja-JP" sz="1000" dirty="0">
              <a:effectLst/>
              <a:latin typeface="+mn-lt"/>
              <a:ea typeface="HGP創英角ｺﾞｼｯｸUB" panose="020B0900000000000000" pitchFamily="50" charset="-128"/>
            </a:endParaRPr>
          </a:p>
        </p:txBody>
      </p:sp>
      <p:pic>
        <p:nvPicPr>
          <p:cNvPr id="1027" name="Picture 7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166688"/>
            <a:ext cx="15732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図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822657"/>
            <a:ext cx="9906000" cy="6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noFill/>
          <a:ln w="76200">
            <a:solidFill>
              <a:srgbClr val="EB64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35" r:id="rId1"/>
    <p:sldLayoutId id="2147486625" r:id="rId2"/>
    <p:sldLayoutId id="2147486626" r:id="rId3"/>
    <p:sldLayoutId id="2147486627" r:id="rId4"/>
    <p:sldLayoutId id="2147486628" r:id="rId5"/>
    <p:sldLayoutId id="2147486629" r:id="rId6"/>
    <p:sldLayoutId id="2147486630" r:id="rId7"/>
    <p:sldLayoutId id="2147486631" r:id="rId8"/>
    <p:sldLayoutId id="2147486632" r:id="rId9"/>
    <p:sldLayoutId id="2147486633" r:id="rId10"/>
    <p:sldLayoutId id="2147486634" r:id="rId11"/>
    <p:sldLayoutId id="214748663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テキスト&#10;&#10;自動的に生成された説明">
            <a:extLst>
              <a:ext uri="{FF2B5EF4-FFF2-40B4-BE49-F238E27FC236}">
                <a16:creationId xmlns:a16="http://schemas.microsoft.com/office/drawing/2014/main" id="{C3E978B8-C757-F44F-7CBE-C39019C85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510" y="232499"/>
            <a:ext cx="3456000" cy="2160000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-7119" y="2612821"/>
            <a:ext cx="9906000" cy="12823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215" tIns="31107" rIns="62215" bIns="31107" anchor="ctr"/>
          <a:lstStyle/>
          <a:p>
            <a:pPr algn="ctr">
              <a:defRPr/>
            </a:pPr>
            <a:endParaRPr lang="ja-JP" altLang="en-US" sz="1225" dirty="0">
              <a:cs typeface="Arial" panose="020B0604020202020204" pitchFamily="34" charset="0"/>
            </a:endParaRPr>
          </a:p>
        </p:txBody>
      </p:sp>
      <p:sp>
        <p:nvSpPr>
          <p:cNvPr id="4" name="Text Box 1804">
            <a:extLst>
              <a:ext uri="{FF2B5EF4-FFF2-40B4-BE49-F238E27FC236}">
                <a16:creationId xmlns:a16="http://schemas.microsoft.com/office/drawing/2014/main" id="{84BDA507-F692-4381-BDB4-D18A4AFFC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1" y="4148275"/>
            <a:ext cx="99049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400" dirty="0">
                <a:latin typeface="+mj-ea"/>
                <a:ea typeface="+mj-ea"/>
              </a:rPr>
              <a:t>＜番組プロフィール </a:t>
            </a:r>
            <a:r>
              <a:rPr lang="en-US" altLang="ja-JP" sz="2400" dirty="0">
                <a:latin typeface="+mj-ea"/>
                <a:ea typeface="+mj-ea"/>
              </a:rPr>
              <a:t>&amp; </a:t>
            </a:r>
            <a:r>
              <a:rPr lang="ja-JP" altLang="en-US" sz="2400" dirty="0">
                <a:latin typeface="+mj-ea"/>
                <a:ea typeface="+mj-ea"/>
              </a:rPr>
              <a:t>ご提供企画＞</a:t>
            </a:r>
            <a:endParaRPr lang="en-US" altLang="ja-JP" sz="1400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21" y="2865935"/>
            <a:ext cx="9904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Ｓｐａｒｋｌｉｎｇ</a:t>
            </a:r>
            <a:endParaRPr lang="en-US" altLang="ja-JP" sz="4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906477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797">
            <a:extLst>
              <a:ext uri="{FF2B5EF4-FFF2-40B4-BE49-F238E27FC236}">
                <a16:creationId xmlns:a16="http://schemas.microsoft.com/office/drawing/2014/main" id="{DF79B7BE-595A-4207-91E2-9393AFB22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80" y="6088443"/>
            <a:ext cx="604867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05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※</a:t>
            </a:r>
            <a:r>
              <a:rPr lang="ja-JP" altLang="en-US" sz="105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番組内容につきましては、具体化に伴い</a:t>
            </a:r>
            <a:r>
              <a:rPr lang="en-US" altLang="ja-JP" sz="105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ZIP-FM</a:t>
            </a:r>
            <a:r>
              <a:rPr lang="ja-JP" altLang="en-US" sz="105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からご提案させていただきます</a:t>
            </a:r>
            <a:endParaRPr lang="en-US" altLang="ja-JP" sz="105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en-US" altLang="ja-JP" sz="105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※</a:t>
            </a:r>
            <a:r>
              <a:rPr lang="ja-JP" altLang="en-US" sz="105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上記の制作費は、目安の金額です。番組内容の具体化にともない、あらためてお見積りいたします。</a:t>
            </a:r>
          </a:p>
          <a:p>
            <a:pPr eaLnBrk="1" hangingPunct="1"/>
            <a:r>
              <a:rPr lang="en-US" altLang="ja-JP" sz="105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※30</a:t>
            </a:r>
            <a:r>
              <a:rPr lang="ja-JP" altLang="en-US" sz="105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分以上の番組のご提供については、別途ご相談ください。</a:t>
            </a:r>
          </a:p>
          <a:p>
            <a:pPr eaLnBrk="1" hangingPunct="1"/>
            <a:r>
              <a:rPr lang="en-US" altLang="ja-JP" sz="105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※</a:t>
            </a:r>
            <a:r>
              <a:rPr lang="ja-JP" altLang="en-US" sz="105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特別番組などのため、放送時刻変更または放送休止になる場合があります。　　　　　　 </a:t>
            </a: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9433C3A0-6DAE-4166-A956-C9AA7D7057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30053"/>
              </p:ext>
            </p:extLst>
          </p:nvPr>
        </p:nvGraphicFramePr>
        <p:xfrm>
          <a:off x="344488" y="1052736"/>
          <a:ext cx="9109014" cy="484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8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2713">
                  <a:extLst>
                    <a:ext uri="{9D8B030D-6E8A-4147-A177-3AD203B41FA5}">
                      <a16:colId xmlns:a16="http://schemas.microsoft.com/office/drawing/2014/main" val="1680176219"/>
                    </a:ext>
                  </a:extLst>
                </a:gridCol>
                <a:gridCol w="1912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27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2713">
                  <a:extLst>
                    <a:ext uri="{9D8B030D-6E8A-4147-A177-3AD203B41FA5}">
                      <a16:colId xmlns:a16="http://schemas.microsoft.com/office/drawing/2014/main" val="4152128472"/>
                    </a:ext>
                  </a:extLst>
                </a:gridCol>
              </a:tblGrid>
              <a:tr h="29941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bg1"/>
                          </a:solidFill>
                        </a:rPr>
                        <a:t>番組尺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chemeClr val="bg1"/>
                          </a:solidFill>
                        </a:rPr>
                        <a:t>5</a:t>
                      </a:r>
                      <a:r>
                        <a:rPr kumimoji="1" lang="ja-JP" altLang="en-US" sz="1400" dirty="0">
                          <a:solidFill>
                            <a:schemeClr val="bg1"/>
                          </a:solidFill>
                        </a:rPr>
                        <a:t>分枠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chemeClr val="bg1"/>
                          </a:solidFill>
                        </a:rPr>
                        <a:t>10</a:t>
                      </a:r>
                      <a:r>
                        <a:rPr kumimoji="1" lang="ja-JP" altLang="en-US" sz="1400" dirty="0">
                          <a:solidFill>
                            <a:schemeClr val="bg1"/>
                          </a:solidFill>
                        </a:rPr>
                        <a:t>分枠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chemeClr val="bg1"/>
                          </a:solidFill>
                        </a:rPr>
                        <a:t>15</a:t>
                      </a:r>
                      <a:r>
                        <a:rPr kumimoji="1" lang="ja-JP" altLang="en-US" sz="1400" dirty="0">
                          <a:solidFill>
                            <a:schemeClr val="bg1"/>
                          </a:solidFill>
                        </a:rPr>
                        <a:t>分枠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chemeClr val="bg1"/>
                          </a:solidFill>
                        </a:rPr>
                        <a:t>20</a:t>
                      </a:r>
                      <a:r>
                        <a:rPr kumimoji="1" lang="ja-JP" altLang="en-US" sz="1400" dirty="0">
                          <a:solidFill>
                            <a:schemeClr val="bg1"/>
                          </a:solidFill>
                        </a:rPr>
                        <a:t>分枠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256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土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13:20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～</a:t>
                      </a: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13:25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13:20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～</a:t>
                      </a: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13:30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ー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ー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682618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土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14:45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～</a:t>
                      </a: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14:50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14:40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～</a:t>
                      </a: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14:50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14:35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～</a:t>
                      </a: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14:50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ー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74464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土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15:07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～</a:t>
                      </a: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15:12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15:07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～</a:t>
                      </a: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15:17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ー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ー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4757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基本フォーマット</a:t>
                      </a:r>
                    </a:p>
                  </a:txBody>
                  <a:tcPr marL="74295" marR="74295" marT="37148" marB="3714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提供者社名入りタイトル</a:t>
                      </a:r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endParaRPr kumimoji="1" lang="en-US" altLang="ja-JP" sz="11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本編　（約</a:t>
                      </a:r>
                      <a:r>
                        <a:rPr kumimoji="1" lang="en-US" altLang="ja-JP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4</a:t>
                      </a:r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分）</a:t>
                      </a:r>
                      <a:endParaRPr kumimoji="1" lang="en-US" altLang="ja-JP" sz="11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＜後</a:t>
                      </a:r>
                      <a:r>
                        <a:rPr kumimoji="1" lang="en-US" altLang="ja-JP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CM</a:t>
                      </a:r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 </a:t>
                      </a:r>
                      <a:r>
                        <a:rPr kumimoji="1" lang="en-US" altLang="ja-JP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20</a:t>
                      </a:r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秒＞</a:t>
                      </a:r>
                      <a:endParaRPr kumimoji="1" lang="en-US" altLang="ja-JP" sz="11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タイトル＋後提供クレジット</a:t>
                      </a:r>
                      <a:endParaRPr kumimoji="1" lang="en-US" altLang="ja-JP" sz="11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endParaRPr kumimoji="1" lang="ja-JP" altLang="en-US" sz="11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74295" marR="74295" marT="37148" marB="37148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提供者社名入りタイトル</a:t>
                      </a:r>
                      <a:endParaRPr kumimoji="1" lang="en-US" altLang="ja-JP" sz="11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本編　（約</a:t>
                      </a:r>
                      <a:r>
                        <a:rPr kumimoji="1" lang="en-US" altLang="ja-JP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9</a:t>
                      </a:r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分）</a:t>
                      </a:r>
                    </a:p>
                    <a:p>
                      <a:pPr algn="ctr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＜後</a:t>
                      </a:r>
                      <a:r>
                        <a:rPr kumimoji="1" lang="en-US" altLang="ja-JP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CM</a:t>
                      </a:r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 </a:t>
                      </a:r>
                      <a:r>
                        <a:rPr kumimoji="1" lang="en-US" altLang="ja-JP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40</a:t>
                      </a:r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秒＞</a:t>
                      </a:r>
                    </a:p>
                    <a:p>
                      <a:pPr algn="ctr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タイトル＋後提供クレジット</a:t>
                      </a:r>
                    </a:p>
                    <a:p>
                      <a:pPr algn="ctr"/>
                      <a:endParaRPr kumimoji="1" lang="ja-JP" altLang="en-US" sz="11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提供者社名入りタイトル</a:t>
                      </a: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＋前提供クレジット</a:t>
                      </a:r>
                      <a:endParaRPr kumimoji="1" lang="en-US" altLang="ja-JP" sz="11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＜前</a:t>
                      </a:r>
                      <a:r>
                        <a:rPr kumimoji="1" lang="en-US" altLang="ja-JP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CM 30</a:t>
                      </a:r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秒＞</a:t>
                      </a:r>
                    </a:p>
                    <a:p>
                      <a:pPr algn="ctr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本編　（約</a:t>
                      </a:r>
                      <a:r>
                        <a:rPr kumimoji="1" lang="en-US" altLang="ja-JP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13</a:t>
                      </a:r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分）</a:t>
                      </a:r>
                    </a:p>
                    <a:p>
                      <a:pPr algn="ctr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＜後</a:t>
                      </a:r>
                      <a:r>
                        <a:rPr kumimoji="1" lang="en-US" altLang="ja-JP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CM 60</a:t>
                      </a:r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秒＞</a:t>
                      </a:r>
                      <a:endParaRPr kumimoji="1" lang="en-US" altLang="ja-JP" sz="11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提供社名入りタイトル</a:t>
                      </a:r>
                      <a:endParaRPr kumimoji="1" lang="en-US" altLang="ja-JP" sz="11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＋後提供クレジット</a:t>
                      </a:r>
                    </a:p>
                    <a:p>
                      <a:pPr algn="ctr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提供者社名入りタイトル</a:t>
                      </a: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＋前提供クレジット</a:t>
                      </a:r>
                    </a:p>
                    <a:p>
                      <a:pPr algn="ctr"/>
                      <a:endParaRPr kumimoji="1" lang="ja-JP" altLang="en-US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＜前</a:t>
                      </a:r>
                      <a:r>
                        <a:rPr kumimoji="1" lang="en-US" altLang="ja-JP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CM 60</a:t>
                      </a:r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秒＞</a:t>
                      </a:r>
                    </a:p>
                    <a:p>
                      <a:pPr algn="ctr"/>
                      <a:endParaRPr kumimoji="1" lang="ja-JP" altLang="en-US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本編　（約</a:t>
                      </a:r>
                      <a:r>
                        <a:rPr kumimoji="1" lang="en-US" altLang="ja-JP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18</a:t>
                      </a:r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分）</a:t>
                      </a:r>
                    </a:p>
                    <a:p>
                      <a:pPr algn="ctr"/>
                      <a:endParaRPr kumimoji="1" lang="ja-JP" altLang="en-US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＜後</a:t>
                      </a:r>
                      <a:r>
                        <a:rPr kumimoji="1" lang="en-US" altLang="ja-JP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CM 60</a:t>
                      </a:r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秒＞</a:t>
                      </a:r>
                    </a:p>
                    <a:p>
                      <a:pPr algn="ctr"/>
                      <a:endParaRPr kumimoji="1" lang="ja-JP" altLang="en-US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提供社名入りタイトル</a:t>
                      </a: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＋後提供クレジット</a:t>
                      </a:r>
                    </a:p>
                    <a:p>
                      <a:pPr algn="ctr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96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bg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CM</a:t>
                      </a:r>
                      <a:r>
                        <a:rPr kumimoji="1" lang="ja-JP" altLang="en-US" sz="1200" dirty="0">
                          <a:solidFill>
                            <a:schemeClr val="bg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総量</a:t>
                      </a:r>
                    </a:p>
                  </a:txBody>
                  <a:tcPr marL="74295" marR="74295" marT="37148" marB="37148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bg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20</a:t>
                      </a:r>
                      <a:r>
                        <a:rPr kumimoji="1" lang="ja-JP" altLang="en-US" sz="1200" dirty="0">
                          <a:solidFill>
                            <a:schemeClr val="bg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秒</a:t>
                      </a:r>
                    </a:p>
                  </a:txBody>
                  <a:tcPr marL="74295" marR="74295" marT="37148" marB="37148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bg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40</a:t>
                      </a:r>
                      <a:r>
                        <a:rPr kumimoji="1" lang="ja-JP" altLang="en-US" sz="1200" dirty="0">
                          <a:solidFill>
                            <a:schemeClr val="bg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秒</a:t>
                      </a:r>
                    </a:p>
                  </a:txBody>
                  <a:tcPr marL="74295" marR="74295" marT="37148" marB="37148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bg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90</a:t>
                      </a:r>
                      <a:r>
                        <a:rPr kumimoji="1" lang="ja-JP" altLang="en-US" sz="1200" dirty="0">
                          <a:solidFill>
                            <a:schemeClr val="bg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秒</a:t>
                      </a:r>
                      <a:endParaRPr kumimoji="1" lang="en-US" altLang="ja-JP" sz="1200" dirty="0">
                        <a:solidFill>
                          <a:schemeClr val="bg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74295" marR="74295" marT="37148" marB="37148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bg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120</a:t>
                      </a:r>
                      <a:r>
                        <a:rPr kumimoji="1" lang="ja-JP" altLang="en-US" sz="1200" dirty="0">
                          <a:solidFill>
                            <a:schemeClr val="bg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秒</a:t>
                      </a:r>
                      <a:endParaRPr kumimoji="1" lang="en-US" altLang="ja-JP" sz="1200" dirty="0">
                        <a:solidFill>
                          <a:schemeClr val="bg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74295" marR="74295" marT="37148" marB="37148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710769"/>
                  </a:ext>
                </a:extLst>
              </a:tr>
              <a:tr h="1368369">
                <a:tc>
                  <a:txBody>
                    <a:bodyPr/>
                    <a:lstStyle/>
                    <a:p>
                      <a:pPr algn="ctr"/>
                      <a:endParaRPr kumimoji="1" lang="en-US" altLang="ja-JP" sz="12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400" u="sng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★ご提供料金★</a:t>
                      </a:r>
                    </a:p>
                    <a:p>
                      <a:pPr algn="ctr"/>
                      <a:endParaRPr kumimoji="1" lang="en-US" altLang="ja-JP" sz="105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05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（</a:t>
                      </a:r>
                      <a:r>
                        <a:rPr kumimoji="1" lang="en-US" altLang="zh-TW" sz="105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W</a:t>
                      </a:r>
                      <a:r>
                        <a:rPr kumimoji="1" lang="zh-TW" altLang="en-US" sz="105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：電波料</a:t>
                      </a:r>
                      <a:r>
                        <a:rPr kumimoji="1" lang="en-US" altLang="zh-TW" sz="105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/P:</a:t>
                      </a:r>
                      <a:r>
                        <a:rPr kumimoji="1" lang="zh-TW" altLang="en-US" sz="105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制作費</a:t>
                      </a:r>
                      <a:r>
                        <a:rPr kumimoji="1" lang="ja-JP" altLang="en-US" sz="105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）</a:t>
                      </a:r>
                      <a:endParaRPr kumimoji="1" lang="zh-TW" altLang="en-US" sz="105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en-US" altLang="ja-JP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※</a:t>
                      </a:r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消費税別途</a:t>
                      </a:r>
                      <a:endParaRPr kumimoji="1" lang="en-US" altLang="ja-JP" sz="11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endParaRPr kumimoji="1" lang="en-US" altLang="ja-JP" sz="11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74295" marR="74295" marT="37148" marB="3714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800" u="sng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100" u="sng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●月</a:t>
                      </a:r>
                      <a:r>
                        <a:rPr kumimoji="1" lang="ja-JP" altLang="en-US" sz="1100" u="sng" dirty="0" err="1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ー</a:t>
                      </a:r>
                      <a:r>
                        <a:rPr kumimoji="1" lang="ja-JP" altLang="en-US" sz="1100" u="sng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木ベルト（週</a:t>
                      </a:r>
                      <a:r>
                        <a:rPr kumimoji="1" lang="en-US" altLang="ja-JP" sz="1100" u="sng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4</a:t>
                      </a:r>
                      <a:r>
                        <a:rPr kumimoji="1" lang="ja-JP" altLang="en-US" sz="1100" u="sng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回）</a:t>
                      </a:r>
                      <a:endParaRPr kumimoji="1" lang="en-US" altLang="ja-JP" sz="1100" u="sng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100" b="0" u="none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　＜月額＞ </a:t>
                      </a:r>
                      <a:r>
                        <a:rPr kumimoji="1" lang="en-US" altLang="ja-JP" sz="1400" b="0" u="none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\2,000,000</a:t>
                      </a:r>
                    </a:p>
                    <a:p>
                      <a:pPr algn="l"/>
                      <a:r>
                        <a:rPr kumimoji="1" lang="ja-JP" altLang="en-US" sz="1000" b="0" u="none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　（</a:t>
                      </a:r>
                      <a:r>
                        <a:rPr kumimoji="1" lang="en-US" altLang="ja-JP" sz="1000" b="0" u="none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W</a:t>
                      </a:r>
                      <a:r>
                        <a:rPr kumimoji="1" lang="ja-JP" altLang="en-US" sz="10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：</a:t>
                      </a:r>
                      <a:r>
                        <a:rPr kumimoji="1" lang="en-US" altLang="ja-JP" sz="10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\1,200,000/P</a:t>
                      </a:r>
                      <a:r>
                        <a:rPr kumimoji="1" lang="ja-JP" altLang="en-US" sz="10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：</a:t>
                      </a:r>
                      <a:r>
                        <a:rPr kumimoji="1" lang="en-US" altLang="ja-JP" sz="10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\800,000</a:t>
                      </a:r>
                      <a:r>
                        <a:rPr kumimoji="1" lang="ja-JP" altLang="en-US" sz="10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）</a:t>
                      </a:r>
                      <a:endParaRPr kumimoji="1" lang="en-US" altLang="ja-JP" sz="10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l"/>
                      <a:endParaRPr kumimoji="1" lang="en-US" altLang="ja-JP" sz="10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●週</a:t>
                      </a:r>
                      <a:r>
                        <a:rPr kumimoji="1" lang="en-US" altLang="ja-JP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1</a:t>
                      </a:r>
                      <a:r>
                        <a:rPr kumimoji="1" lang="ja-JP" altLang="en-US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回　</a:t>
                      </a:r>
                      <a:endParaRPr kumimoji="1" lang="en-US" altLang="ja-JP" sz="11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　＜月額＞ </a:t>
                      </a: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\500,000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　（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W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：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\300,000/P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：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\200,000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）</a:t>
                      </a:r>
                      <a:endParaRPr kumimoji="1" lang="en-US" altLang="ja-JP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74295" marR="74295" marT="37148" marB="3714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8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●月</a:t>
                      </a:r>
                      <a:r>
                        <a:rPr kumimoji="1" lang="ja-JP" altLang="en-US" sz="1100" b="0" i="0" u="sng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ー</a:t>
                      </a:r>
                      <a:r>
                        <a:rPr kumimoji="1" lang="ja-JP" altLang="en-US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木ベルト（週</a:t>
                      </a:r>
                      <a:r>
                        <a:rPr kumimoji="1" lang="en-US" altLang="ja-JP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4</a:t>
                      </a:r>
                      <a:r>
                        <a:rPr kumimoji="1" lang="ja-JP" altLang="en-US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回）</a:t>
                      </a:r>
                      <a:endParaRPr kumimoji="1" lang="en-US" altLang="ja-JP" sz="11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　＜月額＞ </a:t>
                      </a: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\3,400,000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 （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W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：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\2,200,000/P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：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\1,200,000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）</a:t>
                      </a:r>
                      <a:endParaRPr kumimoji="1" lang="en-US" altLang="ja-JP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●週</a:t>
                      </a:r>
                      <a:r>
                        <a:rPr kumimoji="1" lang="en-US" altLang="ja-JP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1</a:t>
                      </a:r>
                      <a:r>
                        <a:rPr kumimoji="1" lang="ja-JP" altLang="en-US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回　</a:t>
                      </a:r>
                      <a:endParaRPr kumimoji="1" lang="en-US" altLang="ja-JP" sz="11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　＜月額＞ </a:t>
                      </a: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\850,000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　（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W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：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\550,000P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：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\300,000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）</a:t>
                      </a:r>
                      <a:endParaRPr kumimoji="1" lang="en-US" altLang="ja-JP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</a:txBody>
                  <a:tcPr marL="74295" marR="74295" marT="37148" marB="3714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8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●月</a:t>
                      </a:r>
                      <a:r>
                        <a:rPr kumimoji="1" lang="ja-JP" altLang="en-US" sz="1100" b="0" i="0" u="sng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ー</a:t>
                      </a:r>
                      <a:r>
                        <a:rPr kumimoji="1" lang="ja-JP" altLang="en-US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木ベルト（週</a:t>
                      </a:r>
                      <a:r>
                        <a:rPr kumimoji="1" lang="en-US" altLang="ja-JP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4</a:t>
                      </a:r>
                      <a:r>
                        <a:rPr kumimoji="1" lang="ja-JP" altLang="en-US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回）</a:t>
                      </a:r>
                      <a:endParaRPr kumimoji="1" lang="en-US" altLang="ja-JP" sz="11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　＜月額＞ </a:t>
                      </a: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\4,200,000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 （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W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：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\2,800,000/P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：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\1,400,000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）</a:t>
                      </a:r>
                      <a:endParaRPr kumimoji="1" lang="en-US" altLang="ja-JP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●週</a:t>
                      </a:r>
                      <a:r>
                        <a:rPr kumimoji="1" lang="en-US" altLang="ja-JP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1</a:t>
                      </a:r>
                      <a:r>
                        <a:rPr kumimoji="1" lang="ja-JP" altLang="en-US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回　</a:t>
                      </a:r>
                      <a:endParaRPr kumimoji="1" lang="en-US" altLang="ja-JP" sz="11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　＜月額＞ </a:t>
                      </a: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\1,050,000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　（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W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：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\700,000P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：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\350,000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）</a:t>
                      </a:r>
                      <a:endParaRPr kumimoji="1" lang="en-US" altLang="ja-JP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74295" marR="74295" marT="37148" marB="3714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8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●月</a:t>
                      </a:r>
                      <a:r>
                        <a:rPr kumimoji="1" lang="ja-JP" altLang="en-US" sz="1100" b="0" i="0" u="sng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ー</a:t>
                      </a:r>
                      <a:r>
                        <a:rPr kumimoji="1" lang="ja-JP" altLang="en-US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木ベルト（週</a:t>
                      </a:r>
                      <a:r>
                        <a:rPr kumimoji="1" lang="en-US" altLang="ja-JP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4</a:t>
                      </a:r>
                      <a:r>
                        <a:rPr kumimoji="1" lang="ja-JP" altLang="en-US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回）</a:t>
                      </a:r>
                      <a:endParaRPr kumimoji="1" lang="en-US" altLang="ja-JP" sz="11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　＜月額＞ </a:t>
                      </a: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\4,800,000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 （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W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：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\3,200,000/P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：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\1,600,000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）</a:t>
                      </a:r>
                      <a:endParaRPr kumimoji="1" lang="en-US" altLang="ja-JP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●週</a:t>
                      </a:r>
                      <a:r>
                        <a:rPr kumimoji="1" lang="en-US" altLang="ja-JP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1</a:t>
                      </a:r>
                      <a:r>
                        <a:rPr kumimoji="1" lang="ja-JP" altLang="en-US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回　</a:t>
                      </a:r>
                      <a:endParaRPr kumimoji="1" lang="en-US" altLang="ja-JP" sz="11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　＜月額＞ </a:t>
                      </a: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\1,200,000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　（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W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：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\800,000P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：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\400,000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）</a:t>
                      </a:r>
                      <a:endParaRPr kumimoji="1" lang="en-US" altLang="ja-JP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74295" marR="74295" marT="37148" marB="3714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379072"/>
                  </a:ext>
                </a:extLst>
              </a:tr>
            </a:tbl>
          </a:graphicData>
        </a:graphic>
      </p:graphicFrame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2192285-48AD-B4F8-EBD3-C94F2B150978}"/>
              </a:ext>
            </a:extLst>
          </p:cNvPr>
          <p:cNvSpPr txBox="1"/>
          <p:nvPr/>
        </p:nvSpPr>
        <p:spPr>
          <a:xfrm>
            <a:off x="7401272" y="6284806"/>
            <a:ext cx="19442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2025</a:t>
            </a:r>
            <a:r>
              <a:rPr lang="ja-JP" altLang="en-US" dirty="0"/>
              <a:t>年</a:t>
            </a:r>
            <a:r>
              <a:rPr lang="en-US" altLang="ja-JP" dirty="0"/>
              <a:t>10</a:t>
            </a:r>
            <a:r>
              <a:rPr lang="ja-JP" altLang="en-US" dirty="0"/>
              <a:t>月現在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420B3D8A-713B-37AB-9839-8513788C0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j-ea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Ｓｐａｒｋｌｉｎｇ　＜オリジナル番組ご提供企画＞</a:t>
            </a:r>
          </a:p>
        </p:txBody>
      </p:sp>
    </p:spTree>
    <p:extLst>
      <p:ext uri="{BB962C8B-B14F-4D97-AF65-F5344CB8AC3E}">
        <p14:creationId xmlns:p14="http://schemas.microsoft.com/office/powerpoint/2010/main" val="1213458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テキスト&#10;&#10;自動的に生成された説明">
            <a:extLst>
              <a:ext uri="{FF2B5EF4-FFF2-40B4-BE49-F238E27FC236}">
                <a16:creationId xmlns:a16="http://schemas.microsoft.com/office/drawing/2014/main" id="{C3E978B8-C757-F44F-7CBE-C39019C85B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56" y="2706195"/>
            <a:ext cx="2510338" cy="1568961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◆Ｓｐａｒｋｌｉｎｇ</a:t>
            </a:r>
            <a:r>
              <a:rPr lang="ja-JP" altLang="en-US" sz="2000" b="1" dirty="0">
                <a:latin typeface="+mn-lt"/>
                <a:ea typeface="+mj-ea"/>
              </a:rPr>
              <a:t>　＜番組概要＞</a:t>
            </a:r>
          </a:p>
        </p:txBody>
      </p:sp>
      <p:sp>
        <p:nvSpPr>
          <p:cNvPr id="9" name="Text Box 66"/>
          <p:cNvSpPr txBox="1">
            <a:spLocks noChangeArrowheads="1"/>
          </p:cNvSpPr>
          <p:nvPr/>
        </p:nvSpPr>
        <p:spPr bwMode="auto">
          <a:xfrm>
            <a:off x="383051" y="1016770"/>
            <a:ext cx="9133777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lvl="0" eaLnBrk="1" hangingPunct="1"/>
            <a:r>
              <a:rPr lang="ja-JP" altLang="en-US" b="1" u="sng" dirty="0">
                <a:solidFill>
                  <a:srgbClr val="FF0000"/>
                </a:solidFill>
                <a:latin typeface="+mn-ea"/>
                <a:ea typeface="+mn-ea"/>
              </a:rPr>
              <a:t>土曜午後、”繋がり”をテーマに、きらきら煌めく時間をお届け！</a:t>
            </a:r>
            <a:endParaRPr lang="en-US" altLang="ja-JP" b="1" u="sng" dirty="0">
              <a:solidFill>
                <a:srgbClr val="FF0000"/>
              </a:solidFill>
              <a:latin typeface="+mn-ea"/>
              <a:ea typeface="+mn-ea"/>
            </a:endParaRPr>
          </a:p>
          <a:p>
            <a:pPr lvl="0" eaLnBrk="1" hangingPunct="1"/>
            <a:endParaRPr kumimoji="1" lang="en-US" altLang="ja-JP" sz="1400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latin typeface="+mn-ea"/>
                <a:ea typeface="+mn-ea"/>
              </a:rPr>
              <a:t>休日気分も最高潮、誰かと心躍るキラキラした時間を共有したくなる土曜午後！</a:t>
            </a:r>
          </a:p>
          <a:p>
            <a:r>
              <a:rPr lang="ja-JP" altLang="en-US" sz="1400" dirty="0">
                <a:latin typeface="+mn-ea"/>
                <a:ea typeface="+mn-ea"/>
              </a:rPr>
              <a:t>リスナーのみなさんからのメッセージやリクエストにお応えしたり、番組に遊びに来てくれたゲストにインタビューしたり、</a:t>
            </a:r>
            <a:endParaRPr lang="en-US" altLang="ja-JP" sz="1400" dirty="0">
              <a:latin typeface="+mn-ea"/>
              <a:ea typeface="+mn-ea"/>
            </a:endParaRPr>
          </a:p>
          <a:p>
            <a:r>
              <a:rPr lang="ja-JP" altLang="en-US" sz="1400" dirty="0">
                <a:latin typeface="+mn-ea"/>
                <a:ea typeface="+mn-ea"/>
              </a:rPr>
              <a:t>このエリアの気になる情報を教えてもらったり</a:t>
            </a:r>
            <a:r>
              <a:rPr lang="en-US" altLang="ja-JP" sz="1400" dirty="0">
                <a:latin typeface="+mn-ea"/>
                <a:ea typeface="+mn-ea"/>
              </a:rPr>
              <a:t>...</a:t>
            </a:r>
            <a:r>
              <a:rPr lang="ja-JP" altLang="en-US" sz="1400" dirty="0" err="1">
                <a:latin typeface="+mn-ea"/>
                <a:ea typeface="+mn-ea"/>
              </a:rPr>
              <a:t>、</a:t>
            </a:r>
            <a:r>
              <a:rPr lang="ja-JP" altLang="en-US" sz="1400" dirty="0">
                <a:latin typeface="+mn-ea"/>
                <a:ea typeface="+mn-ea"/>
              </a:rPr>
              <a:t>いろんな人・モノ・コトと繋がっていきます。</a:t>
            </a:r>
          </a:p>
          <a:p>
            <a:r>
              <a:rPr lang="ja-JP" altLang="en-US" sz="1400" dirty="0">
                <a:latin typeface="+mn-ea"/>
                <a:ea typeface="+mn-ea"/>
              </a:rPr>
              <a:t>公開生放送も積極的に行い、</a:t>
            </a:r>
            <a:r>
              <a:rPr lang="en-US" altLang="ja-JP" sz="1400" dirty="0">
                <a:latin typeface="+mn-ea"/>
                <a:ea typeface="+mn-ea"/>
              </a:rPr>
              <a:t>ZIPPIE</a:t>
            </a:r>
            <a:r>
              <a:rPr lang="ja-JP" altLang="en-US" sz="1400" dirty="0">
                <a:latin typeface="+mn-ea"/>
                <a:ea typeface="+mn-ea"/>
              </a:rPr>
              <a:t>のみなさんに会いに街に繰り出します！</a:t>
            </a:r>
          </a:p>
          <a:p>
            <a:r>
              <a:rPr lang="ja-JP" altLang="en-US" sz="1400" dirty="0">
                <a:latin typeface="+mn-ea"/>
                <a:ea typeface="+mn-ea"/>
              </a:rPr>
              <a:t>清里千聖と一緒に、土曜の午後を一緒に楽しみましょう！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A54E4F6-1FB7-06FA-415F-67C42C400C4A}"/>
              </a:ext>
            </a:extLst>
          </p:cNvPr>
          <p:cNvSpPr txBox="1"/>
          <p:nvPr/>
        </p:nvSpPr>
        <p:spPr>
          <a:xfrm>
            <a:off x="441787" y="4437112"/>
            <a:ext cx="908040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●番組タイトル</a:t>
            </a:r>
            <a:r>
              <a:rPr lang="en-US" altLang="ja-JP" sz="1400">
                <a:latin typeface="+mj-ea"/>
                <a:ea typeface="+mj-ea"/>
                <a:cs typeface="Meiryo UI" panose="020B0604030504040204" pitchFamily="50" charset="-128"/>
              </a:rPr>
              <a:t>	</a:t>
            </a:r>
            <a:r>
              <a:rPr lang="ja-JP" altLang="en-US" sz="1400">
                <a:latin typeface="+mj-ea"/>
                <a:ea typeface="+mj-ea"/>
                <a:cs typeface="Meiryo UI" panose="020B0604030504040204" pitchFamily="50" charset="-128"/>
              </a:rPr>
              <a:t>Ｓｐａｒｋｌｉｎｇ</a:t>
            </a:r>
            <a:endParaRPr lang="en-US" altLang="ja-JP" sz="1400" baseline="30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●放送時間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		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毎週土曜日　１３：００～１６：００ ＜３時間プログラム＞</a:t>
            </a: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●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NAVIGATOR	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清里千聖</a:t>
            </a: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●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TARGET		16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歳～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49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歳　男・女　ドライブ中のカップル・ファミリー・家内聴取・商工自営業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●番組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SNS		X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：＠</a:t>
            </a:r>
            <a:r>
              <a:rPr lang="en-US" altLang="ja-JP" sz="1400" dirty="0" err="1">
                <a:latin typeface="+mj-ea"/>
                <a:ea typeface="+mj-ea"/>
                <a:cs typeface="Meiryo UI" panose="020B0604030504040204" pitchFamily="50" charset="-128"/>
              </a:rPr>
              <a:t>zip_sparkling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 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／約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11,000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人</a:t>
            </a:r>
            <a:r>
              <a:rPr lang="en-US" altLang="ja-JP" sz="1600" dirty="0">
                <a:latin typeface="+mj-ea"/>
                <a:ea typeface="+mj-ea"/>
                <a:cs typeface="Meiryo UI" panose="020B0604030504040204" pitchFamily="50" charset="-128"/>
              </a:rPr>
              <a:t>	</a:t>
            </a:r>
            <a:endParaRPr lang="ja-JP" altLang="en-US" sz="16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dirty="0">
                <a:latin typeface="+mj-ea"/>
                <a:ea typeface="+mj-ea"/>
                <a:cs typeface="Meiryo UI" panose="020B0604030504040204" pitchFamily="50" charset="-128"/>
              </a:rPr>
              <a:t>		 </a:t>
            </a:r>
            <a:r>
              <a:rPr lang="ja-JP" altLang="en-US" sz="1600" dirty="0">
                <a:latin typeface="+mj-ea"/>
                <a:ea typeface="+mj-ea"/>
                <a:cs typeface="Meiryo UI" panose="020B0604030504040204" pitchFamily="50" charset="-128"/>
              </a:rPr>
              <a:t>　</a:t>
            </a:r>
            <a:endParaRPr kumimoji="1" lang="ja-JP" altLang="en-US" sz="1600" i="0" dirty="0">
              <a:latin typeface="+mj-ea"/>
              <a:ea typeface="+mj-ea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1788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184" y="1556792"/>
            <a:ext cx="3067482" cy="2300107"/>
          </a:xfrm>
          <a:prstGeom prst="rect">
            <a:avLst/>
          </a:prstGeom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90975E78-F2DF-4D32-BBE1-BD2678889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480" y="1052736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u="sng" dirty="0">
                <a:solidFill>
                  <a:srgbClr val="FF0000"/>
                </a:solidFill>
                <a:latin typeface="+mn-ea"/>
                <a:ea typeface="+mn-ea"/>
              </a:rPr>
              <a:t>清里千聖　＜</a:t>
            </a:r>
            <a:r>
              <a:rPr lang="en-US" altLang="ja-JP" sz="2000" u="sng" dirty="0">
                <a:solidFill>
                  <a:srgbClr val="FF0000"/>
                </a:solidFill>
                <a:latin typeface="+mn-ea"/>
                <a:ea typeface="+mn-ea"/>
              </a:rPr>
              <a:t>CHISEI KIYOSATO</a:t>
            </a:r>
            <a:r>
              <a:rPr lang="ja-JP" altLang="en-US" sz="2000" u="sng" dirty="0">
                <a:solidFill>
                  <a:srgbClr val="FF0000"/>
                </a:solidFill>
                <a:latin typeface="+mn-ea"/>
                <a:ea typeface="+mn-ea"/>
              </a:rPr>
              <a:t>＞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Ｓｐａｒｋｌｉｎｇ</a:t>
            </a:r>
            <a:r>
              <a:rPr lang="ja-JP" altLang="en-US" sz="2000" b="1" dirty="0">
                <a:latin typeface="+mn-lt"/>
                <a:ea typeface="+mj-ea"/>
              </a:rPr>
              <a:t>　＜ナビゲーター・プロフィール＞</a:t>
            </a:r>
          </a:p>
        </p:txBody>
      </p:sp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933332"/>
              </p:ext>
            </p:extLst>
          </p:nvPr>
        </p:nvGraphicFramePr>
        <p:xfrm>
          <a:off x="403988" y="1556792"/>
          <a:ext cx="6120680" cy="45437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0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4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生年月日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1993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6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月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18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出身地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zh-TW" altLang="en-US" sz="1100" b="0" dirty="0">
                          <a:latin typeface="+mn-ea"/>
                          <a:ea typeface="+mn-ea"/>
                        </a:rPr>
                        <a:t>愛知県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趣味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人間観察・音楽鑑賞・買い物・旅行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25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特技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ピアノ・人の顔 名前を覚えること</a:t>
                      </a:r>
                      <a:endParaRPr lang="en-US" altLang="ja-JP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普通自動車免許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(AT)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・英検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級・書道 毛筆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段</a:t>
                      </a: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日本エステティック協会認定フェイシャルエステティシャン</a:t>
                      </a:r>
                      <a:endParaRPr lang="en-US" altLang="ja-JP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認定ボディエステティシャン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05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経歴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高校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2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年生の時にスカウトをされ、愛知県公認アイドル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OS☆U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のグループの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1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期生、初代キャプテンとして活動。東海地区選抜アイドルユニット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7☆3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の初期メンバー、センターとしても活動</a:t>
                      </a:r>
                    </a:p>
                    <a:p>
                      <a:pPr algn="l"/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2017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4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月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ZIP-FM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のミュージックナビゲーターデビュー。</a:t>
                      </a:r>
                      <a:endParaRPr kumimoji="1" lang="en-US" altLang="ja-JP" sz="1100" b="0" dirty="0">
                        <a:latin typeface="+mn-ea"/>
                        <a:ea typeface="+mn-ea"/>
                      </a:endParaRPr>
                    </a:p>
                    <a:p>
                      <a:pPr algn="l"/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TV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、イベント 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MC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、ナレーション、企業や行政のプロモーション動画に出演中。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7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ナビゲーター</a:t>
                      </a:r>
                      <a:endParaRPr kumimoji="1" lang="en-US" altLang="ja-JP" sz="1100" b="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キャリア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2017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月～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2020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2018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月～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2020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2020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月～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2023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2023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月～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2023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「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PEEPS! 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＜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Wed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＞」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「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FUNNY BUDDY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」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「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BEATNIK JUNCTION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」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「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JOYFUL2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」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「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Sparkling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」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388349"/>
              </p:ext>
            </p:extLst>
          </p:nvPr>
        </p:nvGraphicFramePr>
        <p:xfrm>
          <a:off x="403988" y="6134128"/>
          <a:ext cx="4776495" cy="42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0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61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09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SNS</a:t>
                      </a:r>
                      <a:endParaRPr kumimoji="1" lang="ja-JP" altLang="en-US" sz="1100" b="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X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@chisei0618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／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22,147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人</a:t>
                      </a:r>
                    </a:p>
                    <a:p>
                      <a:pPr algn="l"/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Instagram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100" b="0" dirty="0" err="1">
                          <a:latin typeface="+mn-ea"/>
                          <a:ea typeface="+mn-ea"/>
                        </a:rPr>
                        <a:t>chiseikiyosato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／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38,000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231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Ｓｐａｒｋｌｉｎｇ</a:t>
            </a:r>
            <a:r>
              <a:rPr lang="ja-JP" altLang="en-US" sz="2000" b="1" dirty="0">
                <a:latin typeface="+mn-lt"/>
                <a:ea typeface="+mj-ea"/>
              </a:rPr>
              <a:t>　＜聴取率データ＞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9E388C63-4378-4E41-AF6C-B9849C0C3A05}"/>
              </a:ext>
            </a:extLst>
          </p:cNvPr>
          <p:cNvSpPr/>
          <p:nvPr/>
        </p:nvSpPr>
        <p:spPr>
          <a:xfrm>
            <a:off x="664734" y="1324691"/>
            <a:ext cx="8723118" cy="2546359"/>
          </a:xfrm>
          <a:prstGeom prst="rect">
            <a:avLst/>
          </a:prstGeom>
          <a:solidFill>
            <a:srgbClr val="FFFF9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aphicFrame>
        <p:nvGraphicFramePr>
          <p:cNvPr id="47" name="FMGＺ右">
            <a:extLst>
              <a:ext uri="{FF2B5EF4-FFF2-40B4-BE49-F238E27FC236}">
                <a16:creationId xmlns:a16="http://schemas.microsoft.com/office/drawing/2014/main" id="{26BA8FD9-F48F-4835-8BBA-C50F8BD076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7005213"/>
              </p:ext>
            </p:extLst>
          </p:nvPr>
        </p:nvGraphicFramePr>
        <p:xfrm>
          <a:off x="5494241" y="1647994"/>
          <a:ext cx="2339176" cy="1871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" name="四角形: 角を丸くする 50">
            <a:extLst>
              <a:ext uri="{FF2B5EF4-FFF2-40B4-BE49-F238E27FC236}">
                <a16:creationId xmlns:a16="http://schemas.microsoft.com/office/drawing/2014/main" id="{9E91FE78-C287-41BF-8096-8F604C7B1697}"/>
              </a:ext>
            </a:extLst>
          </p:cNvPr>
          <p:cNvSpPr/>
          <p:nvPr/>
        </p:nvSpPr>
        <p:spPr>
          <a:xfrm>
            <a:off x="1785933" y="1071370"/>
            <a:ext cx="6480720" cy="448511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51" name="折れ線Ｇ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810972"/>
              </p:ext>
            </p:extLst>
          </p:nvPr>
        </p:nvGraphicFramePr>
        <p:xfrm>
          <a:off x="5235503" y="1914534"/>
          <a:ext cx="3782159" cy="1785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3F54C4F7-F523-4453-820C-5CB300F1005A}"/>
              </a:ext>
            </a:extLst>
          </p:cNvPr>
          <p:cNvSpPr txBox="1"/>
          <p:nvPr/>
        </p:nvSpPr>
        <p:spPr>
          <a:xfrm>
            <a:off x="1376679" y="1109676"/>
            <a:ext cx="7324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「</a:t>
            </a:r>
            <a:r>
              <a:rPr lang="en-US" altLang="ja-JP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Sparkling</a:t>
            </a:r>
            <a:r>
              <a:rPr lang="ja-JP" altLang="en-US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」は、＜</a:t>
            </a:r>
            <a:r>
              <a:rPr lang="en-US" altLang="ja-JP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16</a:t>
            </a:r>
            <a:r>
              <a:rPr lang="ja-JP" altLang="en-US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歳～</a:t>
            </a:r>
            <a:r>
              <a:rPr lang="en-US" altLang="ja-JP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49</a:t>
            </a:r>
            <a:r>
              <a:rPr lang="ja-JP" altLang="en-US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歳＞ターゲット聴取シェア</a:t>
            </a:r>
            <a:r>
              <a:rPr lang="en-US" altLang="ja-JP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No.1</a:t>
            </a:r>
            <a:r>
              <a:rPr lang="ja-JP" altLang="en-US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！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9050AB78-A415-4AAC-A48E-E1CEBBF08282}"/>
              </a:ext>
            </a:extLst>
          </p:cNvPr>
          <p:cNvSpPr txBox="1"/>
          <p:nvPr/>
        </p:nvSpPr>
        <p:spPr>
          <a:xfrm>
            <a:off x="7644984" y="2050239"/>
            <a:ext cx="11077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dirty="0">
                <a:solidFill>
                  <a:schemeClr val="bg2">
                    <a:lumMod val="50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＜時間帯別聴取率＞</a:t>
            </a:r>
            <a:endParaRPr kumimoji="1" lang="ja-JP" altLang="en-US" sz="800" dirty="0">
              <a:solidFill>
                <a:schemeClr val="bg2">
                  <a:lumMod val="50000"/>
                </a:schemeClr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id="{6ED86225-032B-4C1C-ACF8-E33994A001D8}"/>
              </a:ext>
            </a:extLst>
          </p:cNvPr>
          <p:cNvGrpSpPr/>
          <p:nvPr/>
        </p:nvGrpSpPr>
        <p:grpSpPr>
          <a:xfrm>
            <a:off x="5514033" y="1591974"/>
            <a:ext cx="3515910" cy="300389"/>
            <a:chOff x="6174242" y="2091338"/>
            <a:chExt cx="3058156" cy="300389"/>
          </a:xfrm>
        </p:grpSpPr>
        <p:sp>
          <p:nvSpPr>
            <p:cNvPr id="61" name="テキスト ボックス 60">
              <a:extLst>
                <a:ext uri="{FF2B5EF4-FFF2-40B4-BE49-F238E27FC236}">
                  <a16:creationId xmlns:a16="http://schemas.microsoft.com/office/drawing/2014/main" id="{EA51902D-47B3-4CAE-BDD8-1197F1E57BBC}"/>
                </a:ext>
              </a:extLst>
            </p:cNvPr>
            <p:cNvSpPr txBox="1"/>
            <p:nvPr/>
          </p:nvSpPr>
          <p:spPr>
            <a:xfrm>
              <a:off x="6174242" y="2096440"/>
              <a:ext cx="729003" cy="27280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kumimoji="1"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ＺＩＰ</a:t>
              </a:r>
              <a:r>
                <a:rPr kumimoji="1" lang="en-US" altLang="ja-JP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-</a:t>
              </a:r>
              <a:r>
                <a:rPr kumimoji="1"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ＦＭ</a:t>
              </a:r>
              <a:r>
                <a:rPr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    </a:t>
              </a:r>
              <a:r>
                <a:rPr lang="ja-JP" altLang="en-US" sz="10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　</a:t>
              </a:r>
              <a:endParaRPr kumimoji="1" lang="ja-JP" altLang="en-US" sz="1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cxnSp>
          <p:nvCxnSpPr>
            <p:cNvPr id="62" name="直線コネクタ 61">
              <a:extLst>
                <a:ext uri="{FF2B5EF4-FFF2-40B4-BE49-F238E27FC236}">
                  <a16:creationId xmlns:a16="http://schemas.microsoft.com/office/drawing/2014/main" id="{B4B59604-ABF2-4F3A-B55A-1460FD1D5ADB}"/>
                </a:ext>
              </a:extLst>
            </p:cNvPr>
            <p:cNvCxnSpPr>
              <a:cxnSpLocks/>
            </p:cNvCxnSpPr>
            <p:nvPr/>
          </p:nvCxnSpPr>
          <p:spPr>
            <a:xfrm>
              <a:off x="6925762" y="2335462"/>
              <a:ext cx="611457" cy="1107"/>
            </a:xfrm>
            <a:prstGeom prst="line">
              <a:avLst/>
            </a:prstGeom>
            <a:ln w="28575" cap="rnd">
              <a:solidFill>
                <a:srgbClr val="FF99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>
              <a:extLst>
                <a:ext uri="{FF2B5EF4-FFF2-40B4-BE49-F238E27FC236}">
                  <a16:creationId xmlns:a16="http://schemas.microsoft.com/office/drawing/2014/main" id="{87C0C8F4-4A1C-439D-AF91-989257879DE5}"/>
                </a:ext>
              </a:extLst>
            </p:cNvPr>
            <p:cNvCxnSpPr>
              <a:cxnSpLocks/>
            </p:cNvCxnSpPr>
            <p:nvPr/>
          </p:nvCxnSpPr>
          <p:spPr>
            <a:xfrm>
              <a:off x="6195403" y="2328142"/>
              <a:ext cx="611457" cy="1107"/>
            </a:xfrm>
            <a:prstGeom prst="line">
              <a:avLst/>
            </a:prstGeom>
            <a:ln w="38100" cap="rnd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>
              <a:extLst>
                <a:ext uri="{FF2B5EF4-FFF2-40B4-BE49-F238E27FC236}">
                  <a16:creationId xmlns:a16="http://schemas.microsoft.com/office/drawing/2014/main" id="{7199FE59-BE82-4ADC-9BDD-9C79B6B61B05}"/>
                </a:ext>
              </a:extLst>
            </p:cNvPr>
            <p:cNvCxnSpPr>
              <a:cxnSpLocks/>
            </p:cNvCxnSpPr>
            <p:nvPr/>
          </p:nvCxnSpPr>
          <p:spPr>
            <a:xfrm>
              <a:off x="7667573" y="2338223"/>
              <a:ext cx="611457" cy="1107"/>
            </a:xfrm>
            <a:prstGeom prst="line">
              <a:avLst/>
            </a:prstGeom>
            <a:ln w="28575" cap="rnd">
              <a:solidFill>
                <a:srgbClr val="0099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>
              <a:extLst>
                <a:ext uri="{FF2B5EF4-FFF2-40B4-BE49-F238E27FC236}">
                  <a16:creationId xmlns:a16="http://schemas.microsoft.com/office/drawing/2014/main" id="{AAA1F4D4-E43E-4B5F-8AEC-68F619E4FE21}"/>
                </a:ext>
              </a:extLst>
            </p:cNvPr>
            <p:cNvCxnSpPr>
              <a:cxnSpLocks/>
            </p:cNvCxnSpPr>
            <p:nvPr/>
          </p:nvCxnSpPr>
          <p:spPr>
            <a:xfrm>
              <a:off x="8496643" y="2338577"/>
              <a:ext cx="611457" cy="1107"/>
            </a:xfrm>
            <a:prstGeom prst="line">
              <a:avLst/>
            </a:prstGeom>
            <a:ln w="38100" cap="rnd">
              <a:solidFill>
                <a:srgbClr val="3333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テキスト ボックス 65">
              <a:extLst>
                <a:ext uri="{FF2B5EF4-FFF2-40B4-BE49-F238E27FC236}">
                  <a16:creationId xmlns:a16="http://schemas.microsoft.com/office/drawing/2014/main" id="{AF20A621-78B1-48AB-9C04-7C3CB3CB4197}"/>
                </a:ext>
              </a:extLst>
            </p:cNvPr>
            <p:cNvSpPr txBox="1"/>
            <p:nvPr/>
          </p:nvSpPr>
          <p:spPr>
            <a:xfrm>
              <a:off x="6806860" y="2100760"/>
              <a:ext cx="866291" cy="27280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ＣＢＣラジオ   </a:t>
              </a:r>
              <a:r>
                <a:rPr lang="ja-JP" altLang="en-US" sz="10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　</a:t>
              </a:r>
              <a:endParaRPr kumimoji="1" lang="ja-JP" altLang="en-US" sz="1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67" name="テキスト ボックス 66">
              <a:extLst>
                <a:ext uri="{FF2B5EF4-FFF2-40B4-BE49-F238E27FC236}">
                  <a16:creationId xmlns:a16="http://schemas.microsoft.com/office/drawing/2014/main" id="{7A5AEA37-1578-4C84-A52D-F501B36DE859}"/>
                </a:ext>
              </a:extLst>
            </p:cNvPr>
            <p:cNvSpPr txBox="1"/>
            <p:nvPr/>
          </p:nvSpPr>
          <p:spPr>
            <a:xfrm>
              <a:off x="7630352" y="2091338"/>
              <a:ext cx="866292" cy="27280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東海ラジオ   </a:t>
              </a:r>
              <a:r>
                <a:rPr lang="ja-JP" altLang="en-US" sz="10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　</a:t>
              </a:r>
              <a:endParaRPr kumimoji="1" lang="ja-JP" altLang="en-US" sz="1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178D3A9D-2397-4F56-879C-4F30EE1B6184}"/>
                </a:ext>
              </a:extLst>
            </p:cNvPr>
            <p:cNvSpPr txBox="1"/>
            <p:nvPr/>
          </p:nvSpPr>
          <p:spPr>
            <a:xfrm>
              <a:off x="8361144" y="2096204"/>
              <a:ext cx="871254" cy="295523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ＦＭ ＡＩＣＨＩ    </a:t>
              </a:r>
              <a:r>
                <a:rPr lang="ja-JP" altLang="en-US" sz="10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　</a:t>
              </a:r>
              <a:endParaRPr kumimoji="1" lang="ja-JP" altLang="en-US" sz="1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1528830" y="1535678"/>
            <a:ext cx="2656507" cy="2397416"/>
            <a:chOff x="1756112" y="1817214"/>
            <a:chExt cx="2313995" cy="2016229"/>
          </a:xfrm>
        </p:grpSpPr>
        <p:graphicFrame>
          <p:nvGraphicFramePr>
            <p:cNvPr id="75" name="全GＺ右">
              <a:extLst>
                <a:ext uri="{FF2B5EF4-FFF2-40B4-BE49-F238E27FC236}">
                  <a16:creationId xmlns:a16="http://schemas.microsoft.com/office/drawing/2014/main" id="{F72B9D9E-41FE-4C14-B874-0C2B920B038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23441831"/>
                </p:ext>
              </p:extLst>
            </p:nvPr>
          </p:nvGraphicFramePr>
          <p:xfrm>
            <a:off x="1756112" y="1961489"/>
            <a:ext cx="2224477" cy="187195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76" name="全G他右">
              <a:extLst>
                <a:ext uri="{FF2B5EF4-FFF2-40B4-BE49-F238E27FC236}">
                  <a16:creationId xmlns:a16="http://schemas.microsoft.com/office/drawing/2014/main" id="{867B003C-7BDF-49BB-9EF7-5AB592B1E91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42807379"/>
                </p:ext>
              </p:extLst>
            </p:nvPr>
          </p:nvGraphicFramePr>
          <p:xfrm>
            <a:off x="1766420" y="1817214"/>
            <a:ext cx="2084589" cy="192825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77" name="WordArt 6">
              <a:extLst>
                <a:ext uri="{FF2B5EF4-FFF2-40B4-BE49-F238E27FC236}">
                  <a16:creationId xmlns:a16="http://schemas.microsoft.com/office/drawing/2014/main" id="{8FADFFB1-813D-481D-9ABF-21332EFAE2F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249815" y="2185688"/>
              <a:ext cx="642872" cy="228686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dist"/>
              <a:r>
                <a:rPr lang="en-US" altLang="ja-JP" sz="2100" b="1" kern="10" spc="-105" dirty="0"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anose="020B0604020202020204" pitchFamily="34" charset="0"/>
                </a:rPr>
                <a:t>ZIP-FM</a:t>
              </a:r>
              <a:endParaRPr lang="ja-JP" altLang="en-US" sz="2100" b="1" kern="10" spc="-105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78" name="WordArt 6">
              <a:extLst>
                <a:ext uri="{FF2B5EF4-FFF2-40B4-BE49-F238E27FC236}">
                  <a16:creationId xmlns:a16="http://schemas.microsoft.com/office/drawing/2014/main" id="{58F27D26-7B4E-4D67-861D-6E2E10E31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6778" y="2554174"/>
              <a:ext cx="573329" cy="27520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dist"/>
              <a:r>
                <a:rPr lang="en-US" altLang="ja-JP" sz="2100" b="1" kern="10" spc="-105" dirty="0"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anose="020B0604020202020204" pitchFamily="34" charset="0"/>
                </a:rPr>
                <a:t>32.7</a:t>
              </a:r>
              <a:r>
                <a:rPr lang="ja-JP" altLang="en-US" sz="2100" b="1" kern="10" spc="-105" dirty="0"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anose="020B0604020202020204" pitchFamily="34" charset="0"/>
                </a:rPr>
                <a:t>％</a:t>
              </a:r>
            </a:p>
          </p:txBody>
        </p:sp>
      </p:grp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FF62DEAC-889E-4260-BA33-8CBE52E4BD8B}"/>
              </a:ext>
            </a:extLst>
          </p:cNvPr>
          <p:cNvSpPr/>
          <p:nvPr/>
        </p:nvSpPr>
        <p:spPr>
          <a:xfrm>
            <a:off x="663450" y="4307347"/>
            <a:ext cx="8723118" cy="2219490"/>
          </a:xfrm>
          <a:prstGeom prst="rect">
            <a:avLst/>
          </a:prstGeom>
          <a:solidFill>
            <a:srgbClr val="FFFF99"/>
          </a:solidFill>
          <a:ln w="254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grpSp>
        <p:nvGrpSpPr>
          <p:cNvPr id="83" name="グループ化 82">
            <a:extLst>
              <a:ext uri="{FF2B5EF4-FFF2-40B4-BE49-F238E27FC236}">
                <a16:creationId xmlns:a16="http://schemas.microsoft.com/office/drawing/2014/main" id="{B6D0B568-F110-4B5C-A747-A707A9A0FA1E}"/>
              </a:ext>
            </a:extLst>
          </p:cNvPr>
          <p:cNvGrpSpPr/>
          <p:nvPr/>
        </p:nvGrpSpPr>
        <p:grpSpPr>
          <a:xfrm>
            <a:off x="1784648" y="4062328"/>
            <a:ext cx="6436043" cy="473889"/>
            <a:chOff x="1189685" y="4176045"/>
            <a:chExt cx="4269152" cy="473889"/>
          </a:xfrm>
        </p:grpSpPr>
        <p:sp>
          <p:nvSpPr>
            <p:cNvPr id="84" name="四角形: 角を丸くする 37">
              <a:extLst>
                <a:ext uri="{FF2B5EF4-FFF2-40B4-BE49-F238E27FC236}">
                  <a16:creationId xmlns:a16="http://schemas.microsoft.com/office/drawing/2014/main" id="{55CD28FF-9895-4222-94FC-685C914E11F9}"/>
                </a:ext>
              </a:extLst>
            </p:cNvPr>
            <p:cNvSpPr/>
            <p:nvPr/>
          </p:nvSpPr>
          <p:spPr>
            <a:xfrm>
              <a:off x="1197615" y="4176045"/>
              <a:ext cx="4261222" cy="473889"/>
            </a:xfrm>
            <a:prstGeom prst="roundRect">
              <a:avLst/>
            </a:prstGeom>
            <a:solidFill>
              <a:srgbClr val="FF9900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85" name="テキスト ボックス 84">
              <a:extLst>
                <a:ext uri="{FF2B5EF4-FFF2-40B4-BE49-F238E27FC236}">
                  <a16:creationId xmlns:a16="http://schemas.microsoft.com/office/drawing/2014/main" id="{26FC4DD6-4406-4FD3-9C3E-B39B80762B3F}"/>
                </a:ext>
              </a:extLst>
            </p:cNvPr>
            <p:cNvSpPr txBox="1"/>
            <p:nvPr/>
          </p:nvSpPr>
          <p:spPr>
            <a:xfrm>
              <a:off x="1189685" y="4244231"/>
              <a:ext cx="426672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0430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「</a:t>
              </a:r>
              <a:r>
                <a:rPr lang="en-US" altLang="ja-JP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Sparkling</a:t>
              </a: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」は、</a:t>
              </a:r>
              <a:r>
                <a:rPr lang="en-US" altLang="ja-JP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</a:t>
              </a: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週間で</a:t>
              </a:r>
              <a:r>
                <a:rPr lang="en-US" altLang="ja-JP" sz="160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46</a:t>
              </a:r>
              <a:r>
                <a:rPr lang="ja-JP" altLang="en-US" sz="160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万人</a:t>
              </a: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に聴かれています！</a:t>
              </a:r>
            </a:p>
          </p:txBody>
        </p:sp>
      </p:grpSp>
      <p:sp>
        <p:nvSpPr>
          <p:cNvPr id="92" name="テキスト ボックス 17"/>
          <p:cNvSpPr txBox="1">
            <a:spLocks noChangeArrowheads="1"/>
          </p:cNvSpPr>
          <p:nvPr/>
        </p:nvSpPr>
        <p:spPr bwMode="auto">
          <a:xfrm>
            <a:off x="1665384" y="4739075"/>
            <a:ext cx="51892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sz="1600" u="sng" dirty="0">
                <a:latin typeface="+mn-ea"/>
                <a:ea typeface="+mn-ea"/>
              </a:rPr>
              <a:t>●「</a:t>
            </a:r>
            <a:r>
              <a:rPr lang="en-US" altLang="ja-JP" sz="1600" u="sng" dirty="0">
                <a:latin typeface="+mn-ea"/>
                <a:ea typeface="+mn-ea"/>
              </a:rPr>
              <a:t>Sparkling</a:t>
            </a:r>
            <a:r>
              <a:rPr lang="ja-JP" altLang="en-US" sz="1600" u="sng" dirty="0">
                <a:latin typeface="+mn-ea"/>
                <a:ea typeface="+mn-ea"/>
              </a:rPr>
              <a:t>」の</a:t>
            </a:r>
            <a:r>
              <a:rPr lang="en-US" altLang="ja-JP" sz="1600" u="sng" dirty="0">
                <a:latin typeface="+mn-ea"/>
                <a:ea typeface="+mn-ea"/>
              </a:rPr>
              <a:t>1</a:t>
            </a:r>
            <a:r>
              <a:rPr lang="ja-JP" altLang="en-US" sz="1600" u="sng" dirty="0">
                <a:latin typeface="+mn-ea"/>
                <a:ea typeface="+mn-ea"/>
              </a:rPr>
              <a:t>週間のユニークリーチ</a:t>
            </a:r>
            <a:r>
              <a:rPr lang="en-US" altLang="ja-JP" sz="1600" u="sng" dirty="0">
                <a:latin typeface="+mn-ea"/>
                <a:ea typeface="+mn-ea"/>
              </a:rPr>
              <a:t>(</a:t>
            </a:r>
            <a:r>
              <a:rPr lang="ja-JP" altLang="en-US" sz="1600" u="sng" dirty="0">
                <a:latin typeface="+mn-ea"/>
                <a:ea typeface="+mn-ea"/>
              </a:rPr>
              <a:t>到達率</a:t>
            </a:r>
            <a:r>
              <a:rPr lang="en-US" altLang="ja-JP" sz="1600" u="sng" dirty="0">
                <a:latin typeface="+mn-ea"/>
                <a:ea typeface="+mn-ea"/>
              </a:rPr>
              <a:t>)</a:t>
            </a:r>
            <a:r>
              <a:rPr lang="ja-JP" altLang="en-US" sz="1600" u="sng" dirty="0">
                <a:latin typeface="+mn-ea"/>
                <a:ea typeface="+mn-ea"/>
              </a:rPr>
              <a:t>・・・</a:t>
            </a:r>
            <a:r>
              <a:rPr lang="en-US" altLang="ja-JP" sz="1600" b="1" u="sng">
                <a:latin typeface="+mn-ea"/>
                <a:ea typeface="+mn-ea"/>
              </a:rPr>
              <a:t>4.6%</a:t>
            </a:r>
            <a:endParaRPr lang="en-US" altLang="ja-JP" sz="1600" b="1" u="sng" dirty="0">
              <a:latin typeface="+mn-ea"/>
              <a:ea typeface="+mn-ea"/>
            </a:endParaRPr>
          </a:p>
        </p:txBody>
      </p:sp>
      <p:sp>
        <p:nvSpPr>
          <p:cNvPr id="93" name="テキスト ボックス 19"/>
          <p:cNvSpPr txBox="1">
            <a:spLocks noChangeArrowheads="1"/>
          </p:cNvSpPr>
          <p:nvPr/>
        </p:nvSpPr>
        <p:spPr bwMode="auto">
          <a:xfrm>
            <a:off x="3751675" y="6007583"/>
            <a:ext cx="35044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sz="1200" dirty="0">
                <a:latin typeface="+mn-ea"/>
                <a:ea typeface="+mn-ea"/>
              </a:rPr>
              <a:t>重複を除く正味到達人数</a:t>
            </a:r>
            <a:endParaRPr lang="en-US" altLang="ja-JP" sz="1200" dirty="0">
              <a:latin typeface="+mn-ea"/>
              <a:ea typeface="+mn-ea"/>
            </a:endParaRPr>
          </a:p>
          <a:p>
            <a:r>
              <a:rPr lang="ja-JP" altLang="en-US" sz="1200" dirty="0">
                <a:latin typeface="+mn-ea"/>
                <a:ea typeface="+mn-ea"/>
              </a:rPr>
              <a:t>中京圏の</a:t>
            </a:r>
            <a:r>
              <a:rPr lang="en-US" altLang="ja-JP" sz="1200" dirty="0">
                <a:latin typeface="+mn-ea"/>
                <a:ea typeface="+mn-ea"/>
              </a:rPr>
              <a:t>ZIP-FM</a:t>
            </a:r>
            <a:r>
              <a:rPr lang="ja-JP" altLang="en-US" sz="1200" dirty="0">
                <a:latin typeface="+mn-ea"/>
                <a:ea typeface="+mn-ea"/>
              </a:rPr>
              <a:t>良好聴取エリア内の男女</a:t>
            </a:r>
            <a:r>
              <a:rPr lang="en-US" altLang="ja-JP" sz="1200" dirty="0">
                <a:latin typeface="+mn-ea"/>
                <a:ea typeface="+mn-ea"/>
              </a:rPr>
              <a:t>12</a:t>
            </a:r>
            <a:r>
              <a:rPr lang="ja-JP" altLang="en-US" sz="1200" dirty="0">
                <a:latin typeface="+mn-ea"/>
                <a:ea typeface="+mn-ea"/>
              </a:rPr>
              <a:t>～</a:t>
            </a:r>
            <a:r>
              <a:rPr lang="en-US" altLang="ja-JP" sz="1200" dirty="0">
                <a:latin typeface="+mn-ea"/>
                <a:ea typeface="+mn-ea"/>
              </a:rPr>
              <a:t>69</a:t>
            </a:r>
            <a:r>
              <a:rPr lang="ja-JP" altLang="en-US" sz="1200" dirty="0">
                <a:latin typeface="+mn-ea"/>
                <a:ea typeface="+mn-ea"/>
              </a:rPr>
              <a:t>才</a:t>
            </a:r>
            <a:endParaRPr lang="en-US" altLang="ja-JP" sz="1200" dirty="0">
              <a:latin typeface="+mn-ea"/>
              <a:ea typeface="+mn-ea"/>
            </a:endParaRPr>
          </a:p>
        </p:txBody>
      </p:sp>
      <p:sp>
        <p:nvSpPr>
          <p:cNvPr id="94" name="テキスト ボックス 18"/>
          <p:cNvSpPr txBox="1">
            <a:spLocks noChangeArrowheads="1"/>
          </p:cNvSpPr>
          <p:nvPr/>
        </p:nvSpPr>
        <p:spPr bwMode="auto">
          <a:xfrm>
            <a:off x="3749946" y="5238142"/>
            <a:ext cx="43123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sz="4400" b="1" dirty="0">
                <a:solidFill>
                  <a:srgbClr val="EA6431"/>
                </a:solidFill>
                <a:latin typeface="+mn-ea"/>
                <a:ea typeface="+mn-ea"/>
              </a:rPr>
              <a:t>46</a:t>
            </a:r>
            <a:r>
              <a:rPr lang="ja-JP" altLang="en-US" sz="4400" b="1" dirty="0">
                <a:solidFill>
                  <a:srgbClr val="EA6431"/>
                </a:solidFill>
                <a:latin typeface="+mn-ea"/>
                <a:ea typeface="+mn-ea"/>
              </a:rPr>
              <a:t>万人／</a:t>
            </a:r>
            <a:r>
              <a:rPr lang="en-US" altLang="ja-JP" sz="3200" b="1" dirty="0">
                <a:solidFill>
                  <a:srgbClr val="EA6431"/>
                </a:solidFill>
                <a:latin typeface="+mn-ea"/>
                <a:ea typeface="+mn-ea"/>
              </a:rPr>
              <a:t>1,000</a:t>
            </a:r>
            <a:r>
              <a:rPr lang="ja-JP" altLang="en-US" sz="3200" b="1" dirty="0">
                <a:solidFill>
                  <a:srgbClr val="EA6431"/>
                </a:solidFill>
                <a:latin typeface="+mn-ea"/>
                <a:ea typeface="+mn-ea"/>
              </a:rPr>
              <a:t>万人</a:t>
            </a:r>
            <a:endParaRPr lang="en-US" altLang="ja-JP" sz="3200" b="1" dirty="0">
              <a:solidFill>
                <a:srgbClr val="EA6431"/>
              </a:solidFill>
              <a:latin typeface="+mn-ea"/>
              <a:ea typeface="+mn-ea"/>
            </a:endParaRPr>
          </a:p>
        </p:txBody>
      </p:sp>
      <p:sp>
        <p:nvSpPr>
          <p:cNvPr id="95" name="テキスト ボックス 17"/>
          <p:cNvSpPr txBox="1">
            <a:spLocks noChangeArrowheads="1"/>
          </p:cNvSpPr>
          <p:nvPr/>
        </p:nvSpPr>
        <p:spPr bwMode="auto">
          <a:xfrm>
            <a:off x="1638444" y="5307503"/>
            <a:ext cx="19415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dirty="0">
                <a:latin typeface="+mn-ea"/>
                <a:ea typeface="+mn-ea"/>
              </a:rPr>
              <a:t>人口換算すると</a:t>
            </a:r>
            <a:r>
              <a:rPr lang="en-US" altLang="ja-JP" dirty="0">
                <a:latin typeface="+mn-ea"/>
                <a:ea typeface="+mn-ea"/>
              </a:rPr>
              <a:t>…</a:t>
            </a: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C220D258-9AFE-78D4-4296-9628C160E883}"/>
              </a:ext>
            </a:extLst>
          </p:cNvPr>
          <p:cNvSpPr txBox="1"/>
          <p:nvPr/>
        </p:nvSpPr>
        <p:spPr>
          <a:xfrm>
            <a:off x="726306" y="6596789"/>
            <a:ext cx="83066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株式会社ビデオリサーチ調べ　中京圏ラジオ調査 </a:t>
            </a:r>
            <a:r>
              <a:rPr kumimoji="1" lang="en-US" altLang="ja-JP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2025</a:t>
            </a:r>
            <a:r>
              <a:rPr kumimoji="1" lang="ja-JP" altLang="en-US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</a:t>
            </a:r>
            <a:r>
              <a:rPr lang="en-US" altLang="ja-JP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6</a:t>
            </a:r>
            <a:r>
              <a:rPr lang="ja-JP" altLang="en-US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月度 </a:t>
            </a:r>
            <a:endParaRPr kumimoji="1" lang="ja-JP" altLang="en-US" sz="7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73762202-2D81-4B29-B51B-FE9B59887F0F}"/>
              </a:ext>
            </a:extLst>
          </p:cNvPr>
          <p:cNvSpPr txBox="1"/>
          <p:nvPr/>
        </p:nvSpPr>
        <p:spPr>
          <a:xfrm>
            <a:off x="3034635" y="3671390"/>
            <a:ext cx="368761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＜月～金＞ </a:t>
            </a:r>
            <a:r>
              <a:rPr lang="en-US" altLang="ja-JP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6:00</a:t>
            </a:r>
            <a:r>
              <a:rPr lang="ja-JP" altLang="en-US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～</a:t>
            </a:r>
            <a:r>
              <a:rPr lang="en-US" altLang="ja-JP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9:00</a:t>
            </a:r>
            <a:r>
              <a:rPr lang="ja-JP" altLang="en-US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</a:t>
            </a:r>
            <a:r>
              <a:rPr lang="en-US" altLang="ja-JP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【 16</a:t>
            </a:r>
            <a:r>
              <a:rPr lang="ja-JP" altLang="en-US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才</a:t>
            </a:r>
            <a:r>
              <a:rPr lang="en-US" altLang="ja-JP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〜49</a:t>
            </a:r>
            <a:r>
              <a:rPr lang="ja-JP" altLang="en-US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才 </a:t>
            </a:r>
            <a:r>
              <a:rPr lang="en-US" altLang="ja-JP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】</a:t>
            </a:r>
            <a:endParaRPr kumimoji="1" lang="ja-JP" altLang="en-US" sz="7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4015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B3209-E3BF-F721-FB6C-173B920010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>
            <a:extLst>
              <a:ext uri="{FF2B5EF4-FFF2-40B4-BE49-F238E27FC236}">
                <a16:creationId xmlns:a16="http://schemas.microsoft.com/office/drawing/2014/main" id="{BDB2BB2C-89DE-B736-26B3-7BACE0BC6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Ｓｐａｒｋｌｉｎｇ</a:t>
            </a:r>
            <a:r>
              <a:rPr lang="ja-JP" altLang="en-US" sz="2000" b="1" dirty="0">
                <a:latin typeface="+mn-lt"/>
                <a:ea typeface="+mj-ea"/>
              </a:rPr>
              <a:t>　＜聴取者構成＞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F067A62-A5B5-64C9-E78D-14BD1A52F7D7}"/>
              </a:ext>
            </a:extLst>
          </p:cNvPr>
          <p:cNvSpPr/>
          <p:nvPr/>
        </p:nvSpPr>
        <p:spPr>
          <a:xfrm>
            <a:off x="5025008" y="1966705"/>
            <a:ext cx="4536504" cy="4328326"/>
          </a:xfrm>
          <a:prstGeom prst="rect">
            <a:avLst/>
          </a:prstGeom>
          <a:solidFill>
            <a:srgbClr val="FFFF9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四角形: 角を丸くする 50">
            <a:extLst>
              <a:ext uri="{FF2B5EF4-FFF2-40B4-BE49-F238E27FC236}">
                <a16:creationId xmlns:a16="http://schemas.microsoft.com/office/drawing/2014/main" id="{057CA13F-902C-5B45-1D54-3A98176E6267}"/>
              </a:ext>
            </a:extLst>
          </p:cNvPr>
          <p:cNvSpPr/>
          <p:nvPr/>
        </p:nvSpPr>
        <p:spPr>
          <a:xfrm>
            <a:off x="5853742" y="1518193"/>
            <a:ext cx="2735019" cy="448511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男女年代別構成</a:t>
            </a:r>
          </a:p>
        </p:txBody>
      </p:sp>
      <p:graphicFrame>
        <p:nvGraphicFramePr>
          <p:cNvPr id="7" name="グラフ 6">
            <a:extLst>
              <a:ext uri="{FF2B5EF4-FFF2-40B4-BE49-F238E27FC236}">
                <a16:creationId xmlns:a16="http://schemas.microsoft.com/office/drawing/2014/main" id="{9CAF59B3-7B79-F856-1D1A-7977C95780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476731"/>
              </p:ext>
            </p:extLst>
          </p:nvPr>
        </p:nvGraphicFramePr>
        <p:xfrm>
          <a:off x="5021830" y="2046558"/>
          <a:ext cx="453650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表 13">
            <a:extLst>
              <a:ext uri="{FF2B5EF4-FFF2-40B4-BE49-F238E27FC236}">
                <a16:creationId xmlns:a16="http://schemas.microsoft.com/office/drawing/2014/main" id="{A9B40275-E912-0998-2106-7E9B972395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58872"/>
              </p:ext>
            </p:extLst>
          </p:nvPr>
        </p:nvGraphicFramePr>
        <p:xfrm>
          <a:off x="5156482" y="5164413"/>
          <a:ext cx="4267200" cy="90678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7122651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98295788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8931478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162444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84845223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42884389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301916377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12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20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30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39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40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49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男性 </a:t>
                      </a:r>
                      <a:endParaRPr lang="en-US" altLang="ja-JP" sz="900" b="0" i="0" u="none" strike="noStrike" dirty="0">
                        <a:solidFill>
                          <a:srgbClr val="FFFFFF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50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59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男性 </a:t>
                      </a:r>
                      <a:endParaRPr lang="en-US" altLang="ja-JP" sz="900" b="0" i="0" u="none" strike="noStrike" dirty="0">
                        <a:solidFill>
                          <a:srgbClr val="FFFFFF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60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69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355263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13:00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3.9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2.1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9.4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16.7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16.9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11.3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73918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12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20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30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39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40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49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女性 </a:t>
                      </a:r>
                      <a:endParaRPr lang="en-US" altLang="ja-JP" sz="900" b="0" i="0" u="none" strike="noStrike" dirty="0">
                        <a:solidFill>
                          <a:srgbClr val="FFFFFF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50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59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女性</a:t>
                      </a:r>
                      <a:endParaRPr lang="en-US" altLang="ja-JP" sz="900" b="0" i="0" u="none" strike="noStrike" dirty="0">
                        <a:solidFill>
                          <a:srgbClr val="FFFFFF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 </a:t>
                      </a: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60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69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801994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13:00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1.6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1.8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4.5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8.5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16.2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7.0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851049"/>
                  </a:ext>
                </a:extLst>
              </a:tr>
            </a:tbl>
          </a:graphicData>
        </a:graphic>
      </p:graphicFrame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12A4A6F-67D6-16CC-E94C-337E9107F378}"/>
              </a:ext>
            </a:extLst>
          </p:cNvPr>
          <p:cNvSpPr/>
          <p:nvPr/>
        </p:nvSpPr>
        <p:spPr>
          <a:xfrm>
            <a:off x="347496" y="1966705"/>
            <a:ext cx="4536504" cy="4328326"/>
          </a:xfrm>
          <a:prstGeom prst="rect">
            <a:avLst/>
          </a:prstGeom>
          <a:solidFill>
            <a:srgbClr val="FFFF9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四角形: 角を丸くする 50">
            <a:extLst>
              <a:ext uri="{FF2B5EF4-FFF2-40B4-BE49-F238E27FC236}">
                <a16:creationId xmlns:a16="http://schemas.microsoft.com/office/drawing/2014/main" id="{893C2775-9A32-DFE1-4685-D07EF85935EE}"/>
              </a:ext>
            </a:extLst>
          </p:cNvPr>
          <p:cNvSpPr/>
          <p:nvPr/>
        </p:nvSpPr>
        <p:spPr>
          <a:xfrm>
            <a:off x="1162978" y="1536651"/>
            <a:ext cx="2735019" cy="448511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男女比</a:t>
            </a:r>
          </a:p>
        </p:txBody>
      </p:sp>
      <p:sp>
        <p:nvSpPr>
          <p:cNvPr id="18" name="Text Box 2">
            <a:extLst>
              <a:ext uri="{FF2B5EF4-FFF2-40B4-BE49-F238E27FC236}">
                <a16:creationId xmlns:a16="http://schemas.microsoft.com/office/drawing/2014/main" id="{8EA14D40-520B-CD6B-56E6-BBCA45047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318" y="5263860"/>
            <a:ext cx="42672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000" dirty="0">
                <a:latin typeface="+mn-lt"/>
                <a:ea typeface="+mj-ea"/>
              </a:rPr>
              <a:t>「</a:t>
            </a:r>
            <a:r>
              <a:rPr lang="en-US" altLang="ja-JP" sz="2000" dirty="0">
                <a:latin typeface="+mn-lt"/>
                <a:ea typeface="+mj-ea"/>
              </a:rPr>
              <a:t>Sparkling</a:t>
            </a:r>
            <a:r>
              <a:rPr lang="ja-JP" altLang="en-US" sz="2000" dirty="0">
                <a:latin typeface="+mn-lt"/>
                <a:ea typeface="+mj-ea"/>
              </a:rPr>
              <a:t>」リスナーの</a:t>
            </a:r>
            <a:endParaRPr lang="en-US" altLang="ja-JP" sz="2000" dirty="0">
              <a:latin typeface="+mn-lt"/>
              <a:ea typeface="+mj-ea"/>
            </a:endParaRPr>
          </a:p>
          <a:p>
            <a:pPr algn="ctr" eaLnBrk="1" hangingPunct="1"/>
            <a:r>
              <a:rPr lang="ja-JP" altLang="en-US" sz="2000" dirty="0">
                <a:solidFill>
                  <a:srgbClr val="0070C0"/>
                </a:solidFill>
                <a:latin typeface="+mn-lt"/>
                <a:ea typeface="+mj-ea"/>
              </a:rPr>
              <a:t>約</a:t>
            </a:r>
            <a:r>
              <a:rPr lang="en-US" altLang="ja-JP" sz="2000" dirty="0">
                <a:solidFill>
                  <a:srgbClr val="0070C0"/>
                </a:solidFill>
                <a:latin typeface="+mn-lt"/>
                <a:ea typeface="+mj-ea"/>
              </a:rPr>
              <a:t>6</a:t>
            </a:r>
            <a:r>
              <a:rPr lang="ja-JP" altLang="en-US" sz="2000" dirty="0">
                <a:solidFill>
                  <a:srgbClr val="0070C0"/>
                </a:solidFill>
                <a:latin typeface="+mn-lt"/>
                <a:ea typeface="+mj-ea"/>
              </a:rPr>
              <a:t>割が男性</a:t>
            </a:r>
            <a:r>
              <a:rPr lang="en-US" altLang="ja-JP" sz="2000" dirty="0">
                <a:solidFill>
                  <a:srgbClr val="0070C0"/>
                </a:solidFill>
                <a:latin typeface="+mn-lt"/>
                <a:ea typeface="+mj-ea"/>
              </a:rPr>
              <a:t> </a:t>
            </a:r>
            <a:r>
              <a:rPr lang="ja-JP" altLang="en-US" sz="2000" dirty="0">
                <a:solidFill>
                  <a:srgbClr val="FF0000"/>
                </a:solidFill>
                <a:latin typeface="+mn-lt"/>
                <a:ea typeface="+mj-ea"/>
              </a:rPr>
              <a:t>約</a:t>
            </a:r>
            <a:r>
              <a:rPr lang="en-US" altLang="ja-JP" sz="2000" dirty="0">
                <a:solidFill>
                  <a:srgbClr val="FF0000"/>
                </a:solidFill>
                <a:latin typeface="+mn-lt"/>
                <a:ea typeface="+mj-ea"/>
              </a:rPr>
              <a:t>4</a:t>
            </a:r>
            <a:r>
              <a:rPr lang="ja-JP" altLang="en-US" sz="2000" dirty="0">
                <a:solidFill>
                  <a:srgbClr val="FF0000"/>
                </a:solidFill>
                <a:latin typeface="+mn-lt"/>
                <a:ea typeface="+mj-ea"/>
              </a:rPr>
              <a:t>割が女性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BBEA6EC-A328-7A9D-C673-C6F07EB071D7}"/>
              </a:ext>
            </a:extLst>
          </p:cNvPr>
          <p:cNvSpPr txBox="1"/>
          <p:nvPr/>
        </p:nvSpPr>
        <p:spPr>
          <a:xfrm>
            <a:off x="726306" y="6497324"/>
            <a:ext cx="83066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株式会社ビデオリサーチ調べ　中京圏ラジオ調査 </a:t>
            </a:r>
            <a:r>
              <a:rPr kumimoji="1" lang="en-US" altLang="ja-JP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2025</a:t>
            </a:r>
            <a:r>
              <a:rPr kumimoji="1" lang="ja-JP" altLang="en-US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</a:t>
            </a:r>
            <a:r>
              <a:rPr lang="en-US" altLang="ja-JP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6</a:t>
            </a:r>
            <a:r>
              <a:rPr lang="ja-JP" altLang="en-US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月度 </a:t>
            </a:r>
            <a:endParaRPr kumimoji="1" lang="ja-JP" altLang="en-US" sz="7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4" name="Text Box 2">
            <a:extLst>
              <a:ext uri="{FF2B5EF4-FFF2-40B4-BE49-F238E27FC236}">
                <a16:creationId xmlns:a16="http://schemas.microsoft.com/office/drawing/2014/main" id="{C147054E-9187-B291-0850-8FC9F9D90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961941"/>
            <a:ext cx="75613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●（土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</a:rPr>
              <a:t>)13:00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～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</a:rPr>
              <a:t>16:00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における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</a:rPr>
              <a:t>12-69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歳男女のリスナー層</a:t>
            </a:r>
          </a:p>
        </p:txBody>
      </p:sp>
      <p:graphicFrame>
        <p:nvGraphicFramePr>
          <p:cNvPr id="2" name="グラフ 1">
            <a:extLst>
              <a:ext uri="{FF2B5EF4-FFF2-40B4-BE49-F238E27FC236}">
                <a16:creationId xmlns:a16="http://schemas.microsoft.com/office/drawing/2014/main" id="{9397391F-12F9-2E48-CFD2-7A68706C3A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2237289"/>
              </p:ext>
            </p:extLst>
          </p:nvPr>
        </p:nvGraphicFramePr>
        <p:xfrm>
          <a:off x="5041945" y="202416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グラフ 2">
            <a:extLst>
              <a:ext uri="{FF2B5EF4-FFF2-40B4-BE49-F238E27FC236}">
                <a16:creationId xmlns:a16="http://schemas.microsoft.com/office/drawing/2014/main" id="{77EAEDBA-948E-677A-82B6-71B0BB6EA8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5126481"/>
              </p:ext>
            </p:extLst>
          </p:nvPr>
        </p:nvGraphicFramePr>
        <p:xfrm>
          <a:off x="330152" y="20605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グラフ 4">
            <a:extLst>
              <a:ext uri="{FF2B5EF4-FFF2-40B4-BE49-F238E27FC236}">
                <a16:creationId xmlns:a16="http://schemas.microsoft.com/office/drawing/2014/main" id="{EF52985B-9328-B9F6-5C0C-0C33641EFA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5116500"/>
              </p:ext>
            </p:extLst>
          </p:nvPr>
        </p:nvGraphicFramePr>
        <p:xfrm>
          <a:off x="292055" y="20605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42440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80" y="1484784"/>
            <a:ext cx="2585739" cy="1880910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Ｓｐａｒｋｌｉｎｇ</a:t>
            </a:r>
            <a:r>
              <a:rPr lang="ja-JP" altLang="en-US" sz="2000" b="1" dirty="0">
                <a:latin typeface="+mn-lt"/>
                <a:ea typeface="+mj-ea"/>
              </a:rPr>
              <a:t>　＜番組ＳＮＳ＞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A54E4F6-1FB7-06FA-415F-67C42C400C4A}"/>
              </a:ext>
            </a:extLst>
          </p:cNvPr>
          <p:cNvSpPr txBox="1"/>
          <p:nvPr/>
        </p:nvSpPr>
        <p:spPr>
          <a:xfrm>
            <a:off x="200472" y="993512"/>
            <a:ext cx="90804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●番組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X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：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@</a:t>
            </a:r>
            <a:r>
              <a:rPr lang="en-US" altLang="ja-JP" sz="1600" u="sng" dirty="0" err="1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zip_sparkling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／約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11,000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人</a:t>
            </a:r>
            <a:r>
              <a:rPr lang="en-US" altLang="ja-JP" sz="1600" dirty="0">
                <a:latin typeface="+mj-ea"/>
                <a:ea typeface="+mj-ea"/>
                <a:cs typeface="Meiryo UI" panose="020B0604030504040204" pitchFamily="50" charset="-128"/>
              </a:rPr>
              <a:t>			 </a:t>
            </a:r>
            <a:r>
              <a:rPr lang="ja-JP" altLang="en-US" sz="1600" dirty="0">
                <a:latin typeface="+mj-ea"/>
                <a:ea typeface="+mj-ea"/>
                <a:cs typeface="Meiryo UI" panose="020B0604030504040204" pitchFamily="50" charset="-128"/>
              </a:rPr>
              <a:t>　</a:t>
            </a:r>
            <a:endParaRPr kumimoji="1" lang="ja-JP" altLang="en-US" sz="1600" i="0" dirty="0">
              <a:latin typeface="+mj-ea"/>
              <a:ea typeface="+mj-ea"/>
              <a:cs typeface="Meiryo UI" panose="020B0604030504040204" pitchFamily="50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6776" y="1464305"/>
            <a:ext cx="1592925" cy="290080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981" y="3518412"/>
            <a:ext cx="1872208" cy="3094070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0" y="1413550"/>
            <a:ext cx="2088232" cy="3121495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6776" y="4548207"/>
            <a:ext cx="1825536" cy="2190046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06455" y="4616530"/>
            <a:ext cx="1781322" cy="2134642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29264" y="1459520"/>
            <a:ext cx="1808961" cy="2257512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57343" y="3876051"/>
            <a:ext cx="1959298" cy="275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6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039" y="5828162"/>
            <a:ext cx="8548700" cy="73414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931" y="4946252"/>
            <a:ext cx="8577906" cy="70891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172" y="4099120"/>
            <a:ext cx="8594665" cy="732159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288" y="3236434"/>
            <a:ext cx="8578549" cy="725793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286" y="2338522"/>
            <a:ext cx="8562453" cy="718527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7190" y="1436163"/>
            <a:ext cx="8624496" cy="740182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352279" y="935432"/>
            <a:ext cx="9586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●</a:t>
            </a:r>
            <a:r>
              <a:rPr lang="en-US" altLang="ja-JP" sz="1600" u="sng" dirty="0" err="1">
                <a:solidFill>
                  <a:srgbClr val="FF0000"/>
                </a:solidFill>
                <a:latin typeface="+mj-ea"/>
                <a:ea typeface="+mj-ea"/>
              </a:rPr>
              <a:t>radiko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全体のリスナーと比較して、「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</a:rPr>
              <a:t>Sparkling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」のリスナーのポイントが高いプロフィール</a:t>
            </a:r>
            <a:endParaRPr lang="en-US" altLang="ja-JP" sz="1600" u="sng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Ｓｐａｒｋｌｉｎｇ</a:t>
            </a:r>
            <a:r>
              <a:rPr lang="ja-JP" altLang="en-US" sz="2000" b="1" dirty="0">
                <a:latin typeface="+mn-lt"/>
                <a:ea typeface="+mj-ea"/>
              </a:rPr>
              <a:t>　＜リスナー・プロフィール＞</a:t>
            </a:r>
          </a:p>
        </p:txBody>
      </p:sp>
    </p:spTree>
    <p:extLst>
      <p:ext uri="{BB962C8B-B14F-4D97-AF65-F5344CB8AC3E}">
        <p14:creationId xmlns:p14="http://schemas.microsoft.com/office/powerpoint/2010/main" val="4246473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2E3F44E5-4C69-1295-3282-B170C86F4E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478784"/>
              </p:ext>
            </p:extLst>
          </p:nvPr>
        </p:nvGraphicFramePr>
        <p:xfrm>
          <a:off x="830541" y="1052736"/>
          <a:ext cx="8244917" cy="3376520"/>
        </p:xfrm>
        <a:graphic>
          <a:graphicData uri="http://schemas.openxmlformats.org/drawingml/2006/table">
            <a:tbl>
              <a:tblPr bandRow="1">
                <a:tableStyleId>{5DA37D80-6434-44D0-A028-1B22A696006F}</a:tableStyleId>
              </a:tblPr>
              <a:tblGrid>
                <a:gridCol w="1300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2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22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START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END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コーナー・タイトル</a:t>
                      </a:r>
                      <a:endParaRPr lang="ja-JP" alt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917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12:58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13:00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TIME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SIGNAL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8523257"/>
                  </a:ext>
                </a:extLst>
              </a:tr>
              <a:tr h="24304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13:01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OPENER〜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01060703"/>
                  </a:ext>
                </a:extLst>
              </a:tr>
              <a:tr h="265917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13:16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13:18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WEATHER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INFORMATION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57538282"/>
                  </a:ext>
                </a:extLst>
              </a:tr>
              <a:tr h="265917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13:18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13:20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TRAFFIC INFORMATION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56546660"/>
                  </a:ext>
                </a:extLst>
              </a:tr>
              <a:tr h="265917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13:20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13:30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SPARKLINGRAMMER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2952394"/>
                  </a:ext>
                </a:extLst>
              </a:tr>
              <a:tr h="265917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13:40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13:50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BUZZLING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96402856"/>
                  </a:ext>
                </a:extLst>
              </a:tr>
              <a:tr h="210361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14:45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14:50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GO! GOOD DAY!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8711370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15:01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15:03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 dirty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100" u="none" strike="noStrike" dirty="0">
                          <a:effectLst/>
                          <a:latin typeface="+mn-ea"/>
                          <a:ea typeface="+mn-ea"/>
                        </a:rPr>
                        <a:t>HEADLINE NEWS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54755062"/>
                  </a:ext>
                </a:extLst>
              </a:tr>
              <a:tr h="238139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15:03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15:05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TRAFFIC INFORMATION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39383524"/>
                  </a:ext>
                </a:extLst>
              </a:tr>
              <a:tr h="247829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15:25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15:40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 dirty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100" u="none" strike="noStrike" dirty="0">
                          <a:effectLst/>
                          <a:latin typeface="+mn-ea"/>
                          <a:ea typeface="+mn-ea"/>
                        </a:rPr>
                        <a:t>SPARKLING GROOVE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9119828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15:57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CLOSER〜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25600239"/>
                  </a:ext>
                </a:extLst>
              </a:tr>
              <a:tr h="24346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15:58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16:00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 dirty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100" u="none" strike="noStrike" dirty="0">
                          <a:effectLst/>
                          <a:latin typeface="+mn-ea"/>
                          <a:ea typeface="+mn-ea"/>
                        </a:rPr>
                        <a:t>TIME</a:t>
                      </a:r>
                      <a:r>
                        <a:rPr lang="ja-JP" altLang="en-US" sz="1100" u="none" strike="noStrike" dirty="0"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ja-JP" sz="1100" u="none" strike="noStrike" dirty="0">
                          <a:effectLst/>
                          <a:latin typeface="+mn-ea"/>
                          <a:ea typeface="+mn-ea"/>
                        </a:rPr>
                        <a:t>SIGNAL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23253930"/>
                  </a:ext>
                </a:extLst>
              </a:tr>
            </a:tbl>
          </a:graphicData>
        </a:graphic>
      </p:graphicFrame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EBB8839-507D-D505-0304-799619A81B0E}"/>
              </a:ext>
            </a:extLst>
          </p:cNvPr>
          <p:cNvSpPr txBox="1"/>
          <p:nvPr/>
        </p:nvSpPr>
        <p:spPr>
          <a:xfrm>
            <a:off x="6465168" y="322204"/>
            <a:ext cx="17281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dirty="0"/>
              <a:t>2025</a:t>
            </a:r>
            <a:r>
              <a:rPr lang="ja-JP" altLang="en-US" sz="1600" dirty="0"/>
              <a:t>年</a:t>
            </a:r>
            <a:r>
              <a:rPr lang="en-US" altLang="ja-JP" sz="1600" dirty="0"/>
              <a:t>10</a:t>
            </a:r>
            <a:r>
              <a:rPr lang="ja-JP" altLang="en-US" sz="1600" dirty="0"/>
              <a:t>月現在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82FDA10D-2DA0-E045-5DF2-B6104CB1F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Ｓｐａｒｋｌｉｎｇ</a:t>
            </a:r>
            <a:r>
              <a:rPr lang="ja-JP" altLang="en-US" sz="2000" b="1" dirty="0">
                <a:latin typeface="+mn-lt"/>
                <a:ea typeface="+mj-ea"/>
              </a:rPr>
              <a:t>　＜タイムテーブル＞</a:t>
            </a:r>
          </a:p>
        </p:txBody>
      </p:sp>
    </p:spTree>
    <p:extLst>
      <p:ext uri="{BB962C8B-B14F-4D97-AF65-F5344CB8AC3E}">
        <p14:creationId xmlns:p14="http://schemas.microsoft.com/office/powerpoint/2010/main" val="2991528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805"/>
          <p:cNvSpPr txBox="1">
            <a:spLocks noChangeArrowheads="1"/>
          </p:cNvSpPr>
          <p:nvPr/>
        </p:nvSpPr>
        <p:spPr bwMode="auto">
          <a:xfrm>
            <a:off x="200472" y="6229614"/>
            <a:ext cx="885115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100" dirty="0">
                <a:latin typeface="+mn-ea"/>
                <a:ea typeface="+mn-ea"/>
              </a:rPr>
              <a:t>※</a:t>
            </a:r>
            <a:r>
              <a:rPr lang="ja-JP" altLang="en-US" sz="1100" dirty="0">
                <a:latin typeface="+mn-ea"/>
                <a:ea typeface="+mn-ea"/>
              </a:rPr>
              <a:t>特別番組などのため、放送時刻変更または放送休止になる場合があります。　</a:t>
            </a:r>
          </a:p>
          <a:p>
            <a:pPr eaLnBrk="1" hangingPunct="1"/>
            <a:r>
              <a:rPr lang="en-US" altLang="ja-JP" sz="1100" dirty="0">
                <a:latin typeface="+mn-ea"/>
                <a:ea typeface="+mn-ea"/>
              </a:rPr>
              <a:t>※</a:t>
            </a:r>
            <a:r>
              <a:rPr lang="ja-JP" altLang="en-US" sz="1100" dirty="0">
                <a:latin typeface="+mn-ea"/>
                <a:ea typeface="+mn-ea"/>
              </a:rPr>
              <a:t>セールスの際は事前に営業部員までご確認をお願いいたします。</a:t>
            </a:r>
          </a:p>
        </p:txBody>
      </p:sp>
      <p:graphicFrame>
        <p:nvGraphicFramePr>
          <p:cNvPr id="2" name="表 8">
            <a:extLst>
              <a:ext uri="{FF2B5EF4-FFF2-40B4-BE49-F238E27FC236}">
                <a16:creationId xmlns:a16="http://schemas.microsoft.com/office/drawing/2014/main" id="{A242C15B-1D18-1C78-AC8A-F9E37D93A0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901168"/>
              </p:ext>
            </p:extLst>
          </p:nvPr>
        </p:nvGraphicFramePr>
        <p:xfrm>
          <a:off x="200473" y="1772816"/>
          <a:ext cx="9446976" cy="300033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880866">
                  <a:extLst>
                    <a:ext uri="{9D8B030D-6E8A-4147-A177-3AD203B41FA5}">
                      <a16:colId xmlns:a16="http://schemas.microsoft.com/office/drawing/2014/main" val="1324083320"/>
                    </a:ext>
                  </a:extLst>
                </a:gridCol>
                <a:gridCol w="1647526">
                  <a:extLst>
                    <a:ext uri="{9D8B030D-6E8A-4147-A177-3AD203B41FA5}">
                      <a16:colId xmlns:a16="http://schemas.microsoft.com/office/drawing/2014/main" val="2588230107"/>
                    </a:ext>
                  </a:extLst>
                </a:gridCol>
                <a:gridCol w="504055">
                  <a:extLst>
                    <a:ext uri="{9D8B030D-6E8A-4147-A177-3AD203B41FA5}">
                      <a16:colId xmlns:a16="http://schemas.microsoft.com/office/drawing/2014/main" val="3762226072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825621154"/>
                    </a:ext>
                  </a:extLst>
                </a:gridCol>
                <a:gridCol w="619033">
                  <a:extLst>
                    <a:ext uri="{9D8B030D-6E8A-4147-A177-3AD203B41FA5}">
                      <a16:colId xmlns:a16="http://schemas.microsoft.com/office/drawing/2014/main" val="3663100710"/>
                    </a:ext>
                  </a:extLst>
                </a:gridCol>
                <a:gridCol w="1699152">
                  <a:extLst>
                    <a:ext uri="{9D8B030D-6E8A-4147-A177-3AD203B41FA5}">
                      <a16:colId xmlns:a16="http://schemas.microsoft.com/office/drawing/2014/main" val="3077981478"/>
                    </a:ext>
                  </a:extLst>
                </a:gridCol>
              </a:tblGrid>
              <a:tr h="60006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bg1"/>
                          </a:solidFill>
                        </a:rPr>
                        <a:t>番組タイトル</a:t>
                      </a:r>
                      <a:endParaRPr kumimoji="1" lang="ja-JP" alt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bg1"/>
                          </a:solidFill>
                        </a:rPr>
                        <a:t>放送時間</a:t>
                      </a:r>
                      <a:endParaRPr kumimoji="1" lang="ja-JP" alt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bg1"/>
                          </a:solidFill>
                        </a:rPr>
                        <a:t>尺</a:t>
                      </a:r>
                      <a:endParaRPr kumimoji="1" lang="ja-JP" alt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bg1"/>
                          </a:solidFill>
                        </a:rPr>
                        <a:t>番組内容</a:t>
                      </a:r>
                      <a:endParaRPr kumimoji="1" lang="ja-JP" alt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bg1"/>
                          </a:solidFill>
                        </a:rPr>
                        <a:t>ＣＭ総量</a:t>
                      </a:r>
                      <a:endParaRPr kumimoji="1" lang="ja-JP" alt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bg1"/>
                          </a:solidFill>
                        </a:rPr>
                        <a:t>月額料金</a:t>
                      </a:r>
                      <a:endParaRPr kumimoji="1" lang="ja-JP" alt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/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SPARKLINGRAMMER</a:t>
                      </a:r>
                      <a:endParaRPr kumimoji="1" lang="en-US" altLang="ja-JP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＜土曜日＞</a:t>
                      </a:r>
                      <a:br>
                        <a:rPr lang="ja-JP" alt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altLang="ja-JP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13:20</a:t>
                      </a:r>
                      <a:r>
                        <a:rPr lang="ja-JP" alt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～</a:t>
                      </a:r>
                      <a:r>
                        <a:rPr lang="en-US" altLang="ja-JP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13:30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r>
                        <a:rPr lang="ja-JP" alt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分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東海エリアで話題のインフルエンサー</a:t>
                      </a:r>
                      <a:endParaRPr lang="en-US" altLang="ja-JP" sz="1000" b="0" u="none" strike="noStrike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rtl="0" fontAlgn="ctr"/>
                      <a:r>
                        <a:rPr lang="ja-JP" alt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・インスタグラマーが最新の話題を紹介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40</a:t>
                      </a:r>
                      <a:r>
                        <a:rPr lang="ja-JP" alt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秒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u="sng" strike="noStrike" dirty="0">
                          <a:solidFill>
                            <a:srgbClr val="000000"/>
                          </a:solidFill>
                          <a:effectLst/>
                        </a:rPr>
                        <a:t>\850,000</a:t>
                      </a:r>
                      <a:br>
                        <a:rPr lang="pl-PL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pl-PL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（W:\550,000/P：\300,000）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597444309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BUZZLING</a:t>
                      </a:r>
                      <a:endParaRPr kumimoji="1" lang="en-US" altLang="ja-JP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＜土曜日＞</a:t>
                      </a:r>
                      <a:br>
                        <a:rPr lang="ja-JP" alt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altLang="ja-JP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13:40</a:t>
                      </a:r>
                      <a:r>
                        <a:rPr lang="ja-JP" alt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～</a:t>
                      </a:r>
                      <a:r>
                        <a:rPr lang="en-US" altLang="ja-JP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13:50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r>
                        <a:rPr lang="ja-JP" alt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分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いまバズっているバイラルチャートを紹介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40</a:t>
                      </a:r>
                      <a:r>
                        <a:rPr lang="ja-JP" alt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秒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u="sng" strike="noStrike" dirty="0">
                          <a:solidFill>
                            <a:srgbClr val="000000"/>
                          </a:solidFill>
                          <a:effectLst/>
                        </a:rPr>
                        <a:t>\850,000</a:t>
                      </a:r>
                      <a:br>
                        <a:rPr lang="pl-PL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pl-PL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（W:\550,000/P：\300,000）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225877693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/>
                        <a:t>KIDS ON THE RADIO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  <a:t>＜土曜日＞</a:t>
                      </a:r>
                      <a:br>
                        <a:rPr kumimoji="1" lang="ja-JP" altLang="en-US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</a:br>
                      <a:r>
                        <a:rPr kumimoji="1" lang="en-US" altLang="ja-JP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  <a:t>14:45</a:t>
                      </a:r>
                      <a:r>
                        <a:rPr kumimoji="1" lang="ja-JP" altLang="en-US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  <a:t>～</a:t>
                      </a:r>
                      <a:r>
                        <a:rPr kumimoji="1" lang="en-US" altLang="ja-JP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  <a:t>14:50</a:t>
                      </a:r>
                      <a:endParaRPr kumimoji="1" lang="ja-JP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r>
                        <a:rPr lang="ja-JP" alt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分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東海エリア在住のこども達に今はやっていることを</a:t>
                      </a:r>
                      <a:endParaRPr lang="en-US" altLang="ja-JP" sz="1000" b="0" u="none" strike="noStrike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rtl="0" fontAlgn="ctr"/>
                      <a:r>
                        <a:rPr lang="ja-JP" alt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インタビュー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</a:t>
                      </a:r>
                      <a:r>
                        <a:rPr lang="ja-JP" alt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秒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pl-PL" altLang="ja-JP" sz="1200" b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  <a:t>\500,000</a:t>
                      </a:r>
                      <a:br>
                        <a:rPr kumimoji="1" lang="pl-PL" altLang="ja-JP" sz="1600" b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</a:br>
                      <a:r>
                        <a:rPr kumimoji="1" lang="pl-PL" altLang="ja-JP" sz="9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  <a:t>（W:\300,000/P：\200,000）</a:t>
                      </a:r>
                      <a:endParaRPr kumimoji="1" lang="pl-PL" altLang="ja-JP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44231916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100" u="none" strike="noStrike" dirty="0">
                          <a:effectLst/>
                          <a:latin typeface="+mn-ea"/>
                          <a:ea typeface="+mn-ea"/>
                        </a:rPr>
                        <a:t>SPARKLING GROOVE</a:t>
                      </a:r>
                      <a:endParaRPr kumimoji="1" lang="en-US" altLang="ja-JP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＜土曜日＞</a:t>
                      </a:r>
                      <a:br>
                        <a:rPr lang="ja-JP" alt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altLang="ja-JP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15:25</a:t>
                      </a:r>
                      <a:r>
                        <a:rPr lang="ja-JP" alt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～</a:t>
                      </a:r>
                      <a:r>
                        <a:rPr lang="en-US" altLang="ja-JP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15:40</a:t>
                      </a:r>
                      <a:endParaRPr kumimoji="1" lang="ja-JP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15</a:t>
                      </a:r>
                      <a:r>
                        <a:rPr lang="ja-JP" alt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分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ドライブにぴったりの</a:t>
                      </a:r>
                      <a:r>
                        <a:rPr lang="en-US" altLang="ja-JP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MIX</a:t>
                      </a:r>
                      <a:r>
                        <a:rPr lang="ja-JP" alt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をオンエア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90</a:t>
                      </a:r>
                      <a:r>
                        <a:rPr lang="ja-JP" alt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秒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u="sng" strike="noStrike" dirty="0">
                          <a:solidFill>
                            <a:srgbClr val="000000"/>
                          </a:solidFill>
                          <a:effectLst/>
                        </a:rPr>
                        <a:t>\1,050,000</a:t>
                      </a:r>
                      <a:br>
                        <a:rPr lang="pl-PL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pl-PL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（W:\700,000/P：\350,000）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50198629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EEB9818-0293-1CB7-8394-8C9254006345}"/>
              </a:ext>
            </a:extLst>
          </p:cNvPr>
          <p:cNvSpPr txBox="1"/>
          <p:nvPr/>
        </p:nvSpPr>
        <p:spPr>
          <a:xfrm>
            <a:off x="7185248" y="6221968"/>
            <a:ext cx="19442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2025</a:t>
            </a:r>
            <a:r>
              <a:rPr lang="ja-JP" altLang="en-US" dirty="0"/>
              <a:t>年</a:t>
            </a:r>
            <a:r>
              <a:rPr lang="en-US" altLang="ja-JP" dirty="0"/>
              <a:t>10</a:t>
            </a:r>
            <a:r>
              <a:rPr lang="ja-JP" altLang="en-US" dirty="0"/>
              <a:t>月現在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AD0DBD38-E180-48F3-1E1E-B111134FB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Ｓｐａｒｋｌｉｎｇ</a:t>
            </a:r>
            <a:r>
              <a:rPr lang="ja-JP" altLang="en-US" sz="2000" b="1" dirty="0">
                <a:latin typeface="+mn-lt"/>
                <a:ea typeface="+mj-ea"/>
              </a:rPr>
              <a:t>　＜レギュラー番組ご提供企画＞</a:t>
            </a:r>
          </a:p>
        </p:txBody>
      </p:sp>
    </p:spTree>
    <p:extLst>
      <p:ext uri="{BB962C8B-B14F-4D97-AF65-F5344CB8AC3E}">
        <p14:creationId xmlns:p14="http://schemas.microsoft.com/office/powerpoint/2010/main" val="96108677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ZIP COLOR1">
      <a:dk1>
        <a:sysClr val="windowText" lastClr="000000"/>
      </a:dk1>
      <a:lt1>
        <a:sysClr val="window" lastClr="FFFFFF"/>
      </a:lt1>
      <a:dk2>
        <a:srgbClr val="797B84"/>
      </a:dk2>
      <a:lt2>
        <a:srgbClr val="D8D8D8"/>
      </a:lt2>
      <a:accent1>
        <a:srgbClr val="EB6432"/>
      </a:accent1>
      <a:accent2>
        <a:srgbClr val="797B84"/>
      </a:accent2>
      <a:accent3>
        <a:srgbClr val="43AC77"/>
      </a:accent3>
      <a:accent4>
        <a:srgbClr val="B13483"/>
      </a:accent4>
      <a:accent5>
        <a:srgbClr val="79C6E7"/>
      </a:accent5>
      <a:accent6>
        <a:srgbClr val="F28B84"/>
      </a:accent6>
      <a:hlink>
        <a:srgbClr val="0070C0"/>
      </a:hlink>
      <a:folHlink>
        <a:srgbClr val="954F72"/>
      </a:folHlink>
    </a:clrScheme>
    <a:fontScheme name="固定フォント">
      <a:majorFont>
        <a:latin typeface="HGPｺﾞｼｯｸE"/>
        <a:ea typeface="HGPｺﾞｼｯｸE"/>
        <a:cs typeface=""/>
      </a:majorFont>
      <a:minorFont>
        <a:latin typeface="HGPｺﾞｼｯｸE"/>
        <a:ea typeface="HGPｺﾞｼｯｸ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47753</TotalTime>
  <Words>1467</Words>
  <Application>Microsoft Office PowerPoint</Application>
  <PresentationFormat>A4 210 x 297 mm</PresentationFormat>
  <Paragraphs>322</Paragraphs>
  <Slides>10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7" baseType="lpstr">
      <vt:lpstr>HGPｺﾞｼｯｸE</vt:lpstr>
      <vt:lpstr>HGP創英角ｺﾞｼｯｸUB</vt:lpstr>
      <vt:lpstr>HGｺﾞｼｯｸM</vt:lpstr>
      <vt:lpstr>Meiryo UI</vt:lpstr>
      <vt:lpstr>ＭＳ Ｐゴシック</vt:lpstr>
      <vt:lpstr>Arial</vt:lpstr>
      <vt:lpstr>標準デザイン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ZIP-FM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 DAY</dc:title>
  <dc:subject>hiroyuki</dc:subject>
  <dc:creator>hiroyuki</dc:creator>
  <cp:lastModifiedBy>菅原 雅斗</cp:lastModifiedBy>
  <cp:revision>2544</cp:revision>
  <cp:lastPrinted>2022-02-09T08:53:13Z</cp:lastPrinted>
  <dcterms:created xsi:type="dcterms:W3CDTF">2002-09-26T02:44:22Z</dcterms:created>
  <dcterms:modified xsi:type="dcterms:W3CDTF">2025-11-12T15:35:42Z</dcterms:modified>
  <cp:contentStatus/>
</cp:coreProperties>
</file>