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1" r:id="rId2"/>
    <p:sldId id="484" r:id="rId3"/>
    <p:sldId id="482" r:id="rId4"/>
    <p:sldId id="498" r:id="rId5"/>
    <p:sldId id="503" r:id="rId6"/>
    <p:sldId id="483" r:id="rId7"/>
    <p:sldId id="499" r:id="rId8"/>
    <p:sldId id="485" r:id="rId9"/>
    <p:sldId id="491" r:id="rId10"/>
    <p:sldId id="495" r:id="rId11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499"/>
            <p14:sldId id="485"/>
            <p14:sldId id="49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9" d="100"/>
          <a:sy n="119" d="100"/>
        </p:scale>
        <p:origin x="1128" y="7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G:\&#12510;&#12452;&#12489;&#12521;&#12452;&#12502;\&#33733;&#21407;&#12373;&#12435;&#26696;&#20214;\&#12466;&#12483;&#12488;&#12524;&#12487;&#12540;&#1247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G:\&#12510;&#12452;&#12489;&#12521;&#12452;&#12502;\&#33733;&#21407;&#12373;&#12435;&#26696;&#20214;\&#12466;&#12483;&#12488;&#12524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1.8</c:v>
                </c:pt>
                <c:pt idx="1">
                  <c:v>1.7</c:v>
                </c:pt>
                <c:pt idx="2">
                  <c:v>1.8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1.6</c:v>
                </c:pt>
                <c:pt idx="8">
                  <c:v>1.8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0.6</c:v>
                </c:pt>
                <c:pt idx="8">
                  <c:v>0.7</c:v>
                </c:pt>
                <c:pt idx="9">
                  <c:v>0.8</c:v>
                </c:pt>
                <c:pt idx="10">
                  <c:v>0.7</c:v>
                </c:pt>
                <c:pt idx="11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D1-4FB7-8F66-33C1D4F321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0.8</c:v>
                </c:pt>
                <c:pt idx="1">
                  <c:v>0.7</c:v>
                </c:pt>
                <c:pt idx="2">
                  <c:v>0.6</c:v>
                </c:pt>
                <c:pt idx="3">
                  <c:v>0.6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12:00</c:v>
                </c:pt>
                <c:pt idx="1">
                  <c:v>12:15</c:v>
                </c:pt>
                <c:pt idx="2">
                  <c:v>12:30</c:v>
                </c:pt>
                <c:pt idx="3">
                  <c:v>12:45</c:v>
                </c:pt>
                <c:pt idx="4">
                  <c:v>13:00</c:v>
                </c:pt>
                <c:pt idx="5">
                  <c:v>13:15</c:v>
                </c:pt>
                <c:pt idx="6">
                  <c:v>13:30</c:v>
                </c:pt>
                <c:pt idx="7">
                  <c:v>13:45</c:v>
                </c:pt>
                <c:pt idx="8">
                  <c:v>14:00</c:v>
                </c:pt>
                <c:pt idx="9">
                  <c:v>14:15</c:v>
                </c:pt>
                <c:pt idx="10">
                  <c:v>14:30</c:v>
                </c:pt>
                <c:pt idx="11">
                  <c:v>14:45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39856"/>
        <c:axId val="2025943664"/>
      </c:lineChart>
      <c:catAx>
        <c:axId val="2025939856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3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3664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39856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38</c:v>
                </c:pt>
                <c:pt idx="1">
                  <c:v>14.6</c:v>
                </c:pt>
                <c:pt idx="2">
                  <c:v>13.6</c:v>
                </c:pt>
                <c:pt idx="3">
                  <c:v>16</c:v>
                </c:pt>
                <c:pt idx="4">
                  <c:v>0.8</c:v>
                </c:pt>
                <c:pt idx="5">
                  <c:v>5.0999999999999996</c:v>
                </c:pt>
                <c:pt idx="6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F-4BC3-B66B-EBB48BC8E3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EF-4BC3-B66B-EBB48BC8E363}"/>
                </c:ex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38</c:v>
                </c:pt>
                <c:pt idx="1">
                  <c:v>14.6</c:v>
                </c:pt>
                <c:pt idx="2">
                  <c:v>13.6</c:v>
                </c:pt>
                <c:pt idx="3">
                  <c:v>16</c:v>
                </c:pt>
                <c:pt idx="4">
                  <c:v>0.8</c:v>
                </c:pt>
                <c:pt idx="5">
                  <c:v>5.0999999999999996</c:v>
                </c:pt>
                <c:pt idx="6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34-4478-9424-1F8F177923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34-4478-9424-1F8F1779230A}"/>
              </c:ext>
            </c:extLst>
          </c:dPt>
          <c:cat>
            <c:strRef>
              <c:f>Sheet1!$W$2:$W$3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Sheet1!$X$2:$X$3</c:f>
              <c:numCache>
                <c:formatCode>0.0;\-0.0;"*"</c:formatCode>
                <c:ptCount val="2"/>
                <c:pt idx="0">
                  <c:v>54.1</c:v>
                </c:pt>
                <c:pt idx="1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34-4478-9424-1F8F17792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指定時間平均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C1-49CB-AF9D-9D998ABE9EA1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C1-49CB-AF9D-9D998ABE9EA1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C1-49CB-AF9D-9D998ABE9EA1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C1-49CB-AF9D-9D998ABE9EA1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C1-49CB-AF9D-9D998ABE9EA1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C1-49CB-AF9D-9D998ABE9EA1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C1-49CB-AF9D-9D998ABE9EA1}"/>
              </c:ext>
            </c:extLst>
          </c:dPt>
          <c:dPt>
            <c:idx val="7"/>
            <c:bubble3D val="0"/>
            <c:spPr>
              <a:solidFill>
                <a:srgbClr val="FFAD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C1-49CB-AF9D-9D998ABE9EA1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C1-49CB-AF9D-9D998ABE9EA1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C1-49CB-AF9D-9D998ABE9EA1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C1-49CB-AF9D-9D998ABE9EA1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C1-49CB-AF9D-9D998ABE9EA1}"/>
              </c:ext>
            </c:extLst>
          </c:dPt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0.0;\-0.0;"*"</c:formatCode>
                <c:ptCount val="12"/>
                <c:pt idx="0">
                  <c:v>0.6</c:v>
                </c:pt>
                <c:pt idx="1">
                  <c:v>10.7</c:v>
                </c:pt>
                <c:pt idx="2">
                  <c:v>7.8</c:v>
                </c:pt>
                <c:pt idx="3">
                  <c:v>16.2</c:v>
                </c:pt>
                <c:pt idx="4">
                  <c:v>12.1</c:v>
                </c:pt>
                <c:pt idx="5">
                  <c:v>6.7</c:v>
                </c:pt>
                <c:pt idx="6">
                  <c:v>0.4</c:v>
                </c:pt>
                <c:pt idx="7">
                  <c:v>2.2999999999999998</c:v>
                </c:pt>
                <c:pt idx="8">
                  <c:v>11.8</c:v>
                </c:pt>
                <c:pt idx="9">
                  <c:v>9.1999999999999993</c:v>
                </c:pt>
                <c:pt idx="10">
                  <c:v>13.2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EC1-49CB-AF9D-9D998ABE9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ip-fm.co.jp/system/storage/programs/6ef38403-0d6d-492d-b714-59c0affd9990.png?v=881475bf1ac83ab427ba2a818170f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0" y="247070"/>
            <a:ext cx="3412786" cy="21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=""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ｇｅｔ ｒｅａｄｙ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＜オリジナル番組ご提供企画＞</a:t>
            </a:r>
          </a:p>
        </p:txBody>
      </p:sp>
      <p:sp>
        <p:nvSpPr>
          <p:cNvPr id="9" name="Text Box 1797">
            <a:extLst>
              <a:ext uri="{FF2B5EF4-FFF2-40B4-BE49-F238E27FC236}">
                <a16:creationId xmlns="" xmlns:a16="http://schemas.microsoft.com/office/drawing/2014/main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6088443"/>
            <a:ext cx="94330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="" xmlns:a16="http://schemas.microsoft.com/office/drawing/2014/main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44653"/>
              </p:ext>
            </p:extLst>
          </p:nvPr>
        </p:nvGraphicFramePr>
        <p:xfrm>
          <a:off x="344488" y="1052736"/>
          <a:ext cx="9109014" cy="4779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="" xmlns:a16="http://schemas.microsoft.com/office/drawing/2014/main" val="4152128472"/>
                    </a:ext>
                  </a:extLst>
                </a:gridCol>
              </a:tblGrid>
              <a:tr h="2441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13:30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13:35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13:30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13:40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月ー木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14:45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14:50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1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710769"/>
                  </a:ext>
                </a:extLst>
              </a:tr>
              <a:tr h="1368369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●月</a:t>
                      </a:r>
                      <a:r>
                        <a:rPr kumimoji="1" lang="ja-JP" altLang="en-US" sz="1100" u="sng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木ベルト（週</a:t>
                      </a:r>
                      <a:r>
                        <a:rPr kumimoji="1" lang="en-US" altLang="ja-JP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回）</a:t>
                      </a:r>
                      <a:endParaRPr kumimoji="1" lang="en-US" altLang="ja-JP" sz="11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＜月額＞ </a:t>
                      </a:r>
                      <a:r>
                        <a:rPr kumimoji="1" lang="en-US" altLang="ja-JP" sz="14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\2,000,000</a:t>
                      </a:r>
                    </a:p>
                    <a:p>
                      <a:pPr algn="l"/>
                      <a:r>
                        <a:rPr kumimoji="1" lang="ja-JP" altLang="en-US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\1,200,000/P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\800,000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\3,400,000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\2,800,000/P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\4,800,000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\1,600,000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A4B9DD3E-864B-A62B-7EA5-617D930B1016}"/>
              </a:ext>
            </a:extLst>
          </p:cNvPr>
          <p:cNvSpPr txBox="1"/>
          <p:nvPr/>
        </p:nvSpPr>
        <p:spPr>
          <a:xfrm>
            <a:off x="7113240" y="6228020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8954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zip-fm.co.jp/system/storage/programs/6ef38403-0d6d-492d-b714-59c0affd9990.png?v=881475bf1ac83ab427ba2a818170f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708920"/>
            <a:ext cx="25346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37405" y="1008220"/>
            <a:ext cx="9361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ZIPPIE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の生活に寄り添う情報を詰め込んで、未来をより充実させる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準備”をお手伝い！</a:t>
            </a:r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毎日の暮らしにベストな情報をお届けするプログラム！</a:t>
            </a:r>
          </a:p>
          <a:p>
            <a:r>
              <a:rPr lang="ja-JP" altLang="en-US" sz="1400" dirty="0">
                <a:latin typeface="+mn-ea"/>
                <a:ea typeface="+mn-ea"/>
              </a:rPr>
              <a:t>東海エリアで生活する</a:t>
            </a:r>
            <a:r>
              <a:rPr lang="en-US" altLang="ja-JP" sz="1400" dirty="0">
                <a:latin typeface="+mn-ea"/>
                <a:ea typeface="+mn-ea"/>
              </a:rPr>
              <a:t>30</a:t>
            </a:r>
            <a:r>
              <a:rPr lang="ja-JP" altLang="en-US" sz="1400" dirty="0">
                <a:latin typeface="+mn-ea"/>
                <a:ea typeface="+mn-ea"/>
              </a:rPr>
              <a:t>～</a:t>
            </a:r>
            <a:r>
              <a:rPr lang="en-US" altLang="ja-JP" sz="1400" dirty="0">
                <a:latin typeface="+mn-ea"/>
                <a:ea typeface="+mn-ea"/>
              </a:rPr>
              <a:t>40</a:t>
            </a:r>
            <a:r>
              <a:rPr lang="ja-JP" altLang="en-US" sz="1400" dirty="0">
                <a:latin typeface="+mn-ea"/>
                <a:ea typeface="+mn-ea"/>
              </a:rPr>
              <a:t>代に向けて、いま話題のヒトへのインタビュー・地元情報を中心に、好奇心をくすぐるトピックスを提供。</a:t>
            </a:r>
            <a:r>
              <a:rPr lang="en-US" altLang="ja-JP" sz="1400" dirty="0">
                <a:latin typeface="+mn-ea"/>
                <a:ea typeface="+mn-ea"/>
              </a:rPr>
              <a:t>ZIPPIE</a:t>
            </a:r>
            <a:r>
              <a:rPr lang="ja-JP" altLang="en-US" sz="1400" dirty="0">
                <a:latin typeface="+mn-ea"/>
                <a:ea typeface="+mn-ea"/>
              </a:rPr>
              <a:t>の生活に寄り添う情報を詰め込んで、未来をより充実させる</a:t>
            </a:r>
            <a:r>
              <a:rPr lang="en-US" altLang="ja-JP" sz="1400" dirty="0">
                <a:latin typeface="+mn-ea"/>
                <a:ea typeface="+mn-ea"/>
              </a:rPr>
              <a:t>“</a:t>
            </a:r>
            <a:r>
              <a:rPr lang="ja-JP" altLang="en-US" sz="1400" dirty="0">
                <a:latin typeface="+mn-ea"/>
                <a:ea typeface="+mn-ea"/>
              </a:rPr>
              <a:t>準備”をお手伝いします。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新旧ヒットナンバーとコバタクのポジティブなエネルギーで午後の始まりを賑やかに演出します</a:t>
            </a:r>
            <a:r>
              <a:rPr lang="en-US" altLang="ja-JP" sz="1400" dirty="0">
                <a:latin typeface="+mn-ea"/>
                <a:ea typeface="+mn-ea"/>
              </a:rPr>
              <a:t>!!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18027" y="4437111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ｇｅｔ ｒｅａｄｙ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毎週月曜日～木曜日　１２：００～</a:t>
            </a:r>
            <a:r>
              <a:rPr lang="ja-JP" altLang="en-US" sz="1400">
                <a:latin typeface="+mj-ea"/>
                <a:ea typeface="+mj-ea"/>
                <a:cs typeface="Meiryo UI" panose="020B0604030504040204" pitchFamily="50" charset="-128"/>
              </a:rPr>
              <a:t>１５：００ ＜３時間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小林拓一郎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会社員・主婦・商工自営業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get_ready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6,000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84" y="1556793"/>
            <a:ext cx="2955043" cy="221628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小林拓一郎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TAKUICHIRO KOBAYASHI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21142"/>
              </p:ext>
            </p:extLst>
          </p:nvPr>
        </p:nvGraphicFramePr>
        <p:xfrm>
          <a:off x="416496" y="1556793"/>
          <a:ext cx="6120680" cy="5192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1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1979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愛知県豊川市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2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バスケットボール、ポートランド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オレゴン観光、古着収集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読書、映画鑑賞、各地のコーヒーショップ巡り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51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バスケットボールを語る、古着を集める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語る、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旅先で素敵なコーヒーショップを見つける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ポートランド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オレゴンガイドができる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3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年アメリカ・オレゴン州立大学エスニックスタディーズ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民族学部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在学中にキャンパスラジオ・ステーションで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を始める。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年、第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回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ミュージック・ナビゲーター・コンテストでグランプリを受賞。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月から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B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リーグ</a:t>
                      </a:r>
                      <a:r>
                        <a:rPr kumimoji="1" lang="ja-JP" altLang="en-US" sz="11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シーホース三河</a:t>
                      </a:r>
                      <a:r>
                        <a:rPr kumimoji="1" lang="ja-JP" altLang="en-US" sz="11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ホームコート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を務める。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月「豊川観光大使」に任命。その他、各種イベント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 err="1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CM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ナレーションなど担当。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CROSSXOVER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SUNDAY COASTER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RADIMO FREAK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SATURDAY GO AROUND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DOTHEROCK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MORNING CHARGE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tTime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Mirror Park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Blissful Time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get ready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@kobataku33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kobataku33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22,000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11.000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726306" y="1328842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=""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=""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30988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=""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get ready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</a:t>
            </a:r>
            <a:r>
              <a:rPr lang="ja-JP" altLang="en-US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ターゲット聴取シェア</a:t>
            </a:r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=""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517874" y="1574127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=""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=""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=""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=""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=""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=""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=""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=""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=""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8104727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=""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59915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=""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=""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38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0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=""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=""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=""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get ready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81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0898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get ready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8.1%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81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=""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=""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=""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=""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22185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12:00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=""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=""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57889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get ready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5.4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4.6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=""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</a:t>
            </a:r>
            <a:r>
              <a:rPr lang="ja-JP" altLang="en-US" sz="1600" u="sng" dirty="0" err="1">
                <a:solidFill>
                  <a:srgbClr val="FF0000"/>
                </a:solidFill>
                <a:latin typeface="+mj-ea"/>
                <a:ea typeface="+mj-ea"/>
              </a:rPr>
              <a:t>ー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15:00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="" xmlns:a16="http://schemas.microsoft.com/office/drawing/2014/main" id="{58C799D5-1563-C5F9-B3CB-B8B711A6B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18899"/>
              </p:ext>
            </p:extLst>
          </p:nvPr>
        </p:nvGraphicFramePr>
        <p:xfrm>
          <a:off x="379326" y="2111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="" xmlns:a16="http://schemas.microsoft.com/office/drawing/2014/main" id="{A0E353BC-A96A-3B0A-8ED1-7A7E4F92D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607665"/>
              </p:ext>
            </p:extLst>
          </p:nvPr>
        </p:nvGraphicFramePr>
        <p:xfrm>
          <a:off x="5019059" y="2111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1" y="1487937"/>
            <a:ext cx="2523430" cy="2108838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zip_getready</a:t>
            </a:r>
            <a:r>
              <a:rPr lang="ja-JP" altLang="en-US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6,000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1" y="3717032"/>
            <a:ext cx="2045443" cy="292494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84" y="1469288"/>
            <a:ext cx="1695632" cy="31021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800" y="4591974"/>
            <a:ext cx="1805757" cy="212595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486" y="1475561"/>
            <a:ext cx="2396767" cy="244510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377" y="4055432"/>
            <a:ext cx="2214983" cy="272126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272" y="1487937"/>
            <a:ext cx="2344489" cy="234448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1312" y="4055432"/>
            <a:ext cx="23468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get ready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2" y="1417929"/>
            <a:ext cx="8634628" cy="7708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1" y="2279332"/>
            <a:ext cx="8627432" cy="7239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52" y="3103991"/>
            <a:ext cx="8634628" cy="72961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55" y="3961727"/>
            <a:ext cx="8634628" cy="7310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54" y="4792015"/>
            <a:ext cx="8621288" cy="7188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351" y="5651144"/>
            <a:ext cx="8621288" cy="7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　</a:t>
            </a:r>
            <a:r>
              <a:rPr lang="en-US" altLang="ja-JP" sz="1400" b="1" dirty="0">
                <a:latin typeface="+mn-lt"/>
                <a:ea typeface="+mj-ea"/>
              </a:rPr>
              <a:t>2025</a:t>
            </a:r>
            <a:r>
              <a:rPr lang="ja-JP" altLang="en-US" sz="1400" b="1" dirty="0">
                <a:latin typeface="+mn-lt"/>
                <a:ea typeface="+mj-ea"/>
              </a:rPr>
              <a:t>年</a:t>
            </a:r>
            <a:r>
              <a:rPr lang="en-US" altLang="ja-JP" sz="1400" b="1" dirty="0">
                <a:latin typeface="+mn-lt"/>
                <a:ea typeface="+mj-ea"/>
              </a:rPr>
              <a:t>10</a:t>
            </a:r>
            <a:r>
              <a:rPr lang="ja-JP" altLang="en-US" sz="1400" b="1" dirty="0">
                <a:latin typeface="+mn-lt"/>
                <a:ea typeface="+mj-ea"/>
              </a:rPr>
              <a:t>月現在</a:t>
            </a:r>
            <a:endParaRPr lang="ja-JP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="" xmlns:a16="http://schemas.microsoft.com/office/drawing/2014/main" id="{9568B761-A49C-00C6-E92F-C84C00C43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62182"/>
              </p:ext>
            </p:extLst>
          </p:nvPr>
        </p:nvGraphicFramePr>
        <p:xfrm>
          <a:off x="1064568" y="1484784"/>
          <a:ext cx="7776864" cy="4086936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26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97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23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8523257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01060703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HEADLINE NEWS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12:18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96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12:20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MUSIC</a:t>
                      </a:r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BOX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12:40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12:50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DUNK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THE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SPORT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13:10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RADIO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SHOPPING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WEATHER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13:24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</a:rPr>
                        <a:t>　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TRAFFIC INFORMATION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079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13:30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（月）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Dream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shift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　　 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（火）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WATCH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STYLE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（水）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get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ready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for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success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84750585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14:15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84607179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14:17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14:19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5600239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>
                          <a:effectLst/>
                        </a:rPr>
                        <a:t>14:58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4" name="Text Box 1797">
            <a:extLst>
              <a:ext uri="{FF2B5EF4-FFF2-40B4-BE49-F238E27FC236}">
                <a16:creationId xmlns="" xmlns:a16="http://schemas.microsoft.com/office/drawing/2014/main" id="{A5D01842-A086-4CB0-F44D-A0D31A3F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39" y="5949280"/>
            <a:ext cx="788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>
                <a:latin typeface="+mn-ea"/>
                <a:ea typeface="+mn-ea"/>
              </a:rPr>
              <a:t>※</a:t>
            </a:r>
            <a:r>
              <a:rPr lang="ja-JP" altLang="en-US" sz="1050" dirty="0">
                <a:latin typeface="+mn-ea"/>
                <a:ea typeface="+mn-ea"/>
              </a:rPr>
              <a:t>特別番組などのため、放送時刻変更または放送休止になる場合があります。　　　　　　 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ｇｅｔ ｒｅａｄｙ</a:t>
            </a:r>
            <a:r>
              <a:rPr lang="ja-JP" altLang="en-US" sz="2000" b="1" dirty="0">
                <a:latin typeface="+mn-lt"/>
                <a:ea typeface="+mj-ea"/>
              </a:rPr>
              <a:t>　＜レギュラー番組ご提供企画＞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="" xmlns:a16="http://schemas.microsoft.com/office/drawing/2014/main" id="{3070BC16-E8E7-404E-8B1D-07FF0E3F1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73893"/>
              </p:ext>
            </p:extLst>
          </p:nvPr>
        </p:nvGraphicFramePr>
        <p:xfrm>
          <a:off x="229512" y="1628800"/>
          <a:ext cx="9446976" cy="15471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80866">
                  <a:extLst>
                    <a:ext uri="{9D8B030D-6E8A-4147-A177-3AD203B41FA5}">
                      <a16:colId xmlns="" xmlns:a16="http://schemas.microsoft.com/office/drawing/2014/main" val="1324083320"/>
                    </a:ext>
                  </a:extLst>
                </a:gridCol>
                <a:gridCol w="1647526">
                  <a:extLst>
                    <a:ext uri="{9D8B030D-6E8A-4147-A177-3AD203B41FA5}">
                      <a16:colId xmlns="" xmlns:a16="http://schemas.microsoft.com/office/drawing/2014/main" val="25882301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762226072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82562115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663100710"/>
                    </a:ext>
                  </a:extLst>
                </a:gridCol>
                <a:gridCol w="1598104">
                  <a:extLst>
                    <a:ext uri="{9D8B030D-6E8A-4147-A177-3AD203B41FA5}">
                      <a16:colId xmlns="" xmlns:a16="http://schemas.microsoft.com/office/drawing/2014/main" val="3077981478"/>
                    </a:ext>
                  </a:extLst>
                </a:gridCol>
              </a:tblGrid>
              <a:tr h="5157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7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get ready to go </a:t>
                      </a:r>
                      <a:r>
                        <a:rPr kumimoji="1" lang="en-US" altLang="ja-JP" sz="1100" dirty="0" err="1"/>
                        <a:t>go</a:t>
                      </a:r>
                      <a:endParaRPr kumimoji="1" lang="en-US" altLang="ja-JP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＜月曜日～木曜日＞</a:t>
                      </a:r>
                      <a:endParaRPr kumimoji="1" lang="en-US" altLang="ja-JP" sz="1000" dirty="0"/>
                    </a:p>
                    <a:p>
                      <a:pPr algn="ctr"/>
                      <a:r>
                        <a:rPr kumimoji="1" lang="en-US" altLang="ja-JP" sz="1000" dirty="0"/>
                        <a:t>12:08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12:13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今日の午後の予定を紹介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l-PL" altLang="ja-JP" sz="1100" u="sng" dirty="0"/>
                        <a:t>\</a:t>
                      </a:r>
                      <a:r>
                        <a:rPr kumimoji="1" lang="en-US" altLang="ja-JP" sz="1100" u="sng" dirty="0"/>
                        <a:t>2,000,000</a:t>
                      </a:r>
                      <a:r>
                        <a:rPr kumimoji="1" lang="ja-JP" altLang="pl-PL" sz="900" dirty="0"/>
                        <a:t>（</a:t>
                      </a:r>
                      <a:r>
                        <a:rPr kumimoji="1" lang="pl-PL" altLang="ja-JP" sz="900" dirty="0"/>
                        <a:t>W:\1,</a:t>
                      </a:r>
                      <a:r>
                        <a:rPr kumimoji="1" lang="en-US" altLang="ja-JP" sz="900" dirty="0"/>
                        <a:t>2</a:t>
                      </a:r>
                      <a:r>
                        <a:rPr kumimoji="1" lang="pl-PL" altLang="ja-JP" sz="900" dirty="0"/>
                        <a:t>00,000/P\</a:t>
                      </a:r>
                      <a:r>
                        <a:rPr kumimoji="1" lang="en-US" altLang="ja-JP" sz="900" dirty="0"/>
                        <a:t>8</a:t>
                      </a:r>
                      <a:r>
                        <a:rPr kumimoji="1" lang="pl-PL" altLang="ja-JP" sz="900" dirty="0"/>
                        <a:t>00,000</a:t>
                      </a:r>
                      <a:r>
                        <a:rPr kumimoji="1" lang="ja-JP" altLang="pl-PL" sz="900" dirty="0"/>
                        <a:t>）</a:t>
                      </a:r>
                      <a:endParaRPr kumimoji="1" lang="ja-JP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7444309"/>
                  </a:ext>
                </a:extLst>
              </a:tr>
              <a:tr h="5157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AFTERNOON</a:t>
                      </a:r>
                      <a:r>
                        <a:rPr kumimoji="1" lang="ja-JP" altLang="en-US" sz="1100" dirty="0"/>
                        <a:t> </a:t>
                      </a:r>
                      <a:r>
                        <a:rPr kumimoji="1" lang="en-US" altLang="ja-JP" sz="1100" dirty="0"/>
                        <a:t>FOR</a:t>
                      </a:r>
                      <a:r>
                        <a:rPr kumimoji="1" lang="ja-JP" altLang="en-US" sz="1100" dirty="0"/>
                        <a:t> </a:t>
                      </a:r>
                      <a:r>
                        <a:rPr kumimoji="1" lang="en-US" altLang="ja-JP" sz="1100" dirty="0"/>
                        <a:t>TUNE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＜月曜日～木曜日＞</a:t>
                      </a:r>
                    </a:p>
                    <a:p>
                      <a:pPr algn="ctr"/>
                      <a:r>
                        <a:rPr kumimoji="1" lang="en-US" altLang="ja-JP" sz="1000" dirty="0"/>
                        <a:t>14:52</a:t>
                      </a:r>
                      <a:r>
                        <a:rPr kumimoji="1" lang="ja-JP" altLang="en-US" sz="1000" dirty="0"/>
                        <a:t>～</a:t>
                      </a:r>
                      <a:r>
                        <a:rPr kumimoji="1" lang="en-US" altLang="ja-JP" sz="1000" dirty="0"/>
                        <a:t>14:57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分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今日の午後の運勢を血液型別に紹介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20</a:t>
                      </a:r>
                      <a:r>
                        <a:rPr kumimoji="1" lang="ja-JP" altLang="en-US" sz="1200" dirty="0"/>
                        <a:t>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100" u="sng" dirty="0"/>
                        <a:t>\2,000,000</a:t>
                      </a:r>
                      <a:r>
                        <a:rPr kumimoji="1" lang="ja-JP" altLang="pl-PL" sz="900" u="none" dirty="0"/>
                        <a:t>（</a:t>
                      </a:r>
                      <a:r>
                        <a:rPr kumimoji="1" lang="pl-PL" altLang="ja-JP" sz="900" u="none" dirty="0"/>
                        <a:t>W:\1,200,000/P\800,000</a:t>
                      </a:r>
                      <a:r>
                        <a:rPr kumimoji="1" lang="ja-JP" altLang="pl-PL" sz="900" u="none" dirty="0"/>
                        <a:t>）</a:t>
                      </a:r>
                      <a:endParaRPr kumimoji="1" lang="ja-JP" altLang="pl-PL" sz="11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19889817"/>
                  </a:ext>
                </a:extLst>
              </a:tr>
            </a:tbl>
          </a:graphicData>
        </a:graphic>
      </p:graphicFrame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245164" y="4077072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セールスの際は事前に営業部員までご確認をお願いいたします。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CA72997E-C577-E15B-4623-94D4DDC2F942}"/>
              </a:ext>
            </a:extLst>
          </p:cNvPr>
          <p:cNvSpPr txBox="1"/>
          <p:nvPr/>
        </p:nvSpPr>
        <p:spPr>
          <a:xfrm>
            <a:off x="7113240" y="6228020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</p:spTree>
    <p:extLst>
      <p:ext uri="{BB962C8B-B14F-4D97-AF65-F5344CB8AC3E}">
        <p14:creationId xmlns:p14="http://schemas.microsoft.com/office/powerpoint/2010/main" val="118754898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47701</TotalTime>
  <Words>1047</Words>
  <Application>Microsoft Office PowerPoint</Application>
  <PresentationFormat>A4 210 x 297 mm</PresentationFormat>
  <Paragraphs>319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HGPｺﾞｼｯｸE</vt:lpstr>
      <vt:lpstr>HGP創英角ｺﾞｼｯｸUB</vt:lpstr>
      <vt:lpstr>HGｺﾞｼｯｸM</vt:lpstr>
      <vt:lpstr>Meiryo UI</vt:lpstr>
      <vt:lpstr>ＭＳ Ｐゴシック</vt:lpstr>
      <vt:lpstr>ＭＳ Ｐ明朝</vt:lpstr>
      <vt:lpstr>MS UI Gothic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Microsoft アカウント</cp:lastModifiedBy>
  <cp:revision>2541</cp:revision>
  <cp:lastPrinted>2022-02-09T08:53:13Z</cp:lastPrinted>
  <dcterms:created xsi:type="dcterms:W3CDTF">2002-09-26T02:44:22Z</dcterms:created>
  <dcterms:modified xsi:type="dcterms:W3CDTF">2025-11-10T02:58:12Z</dcterms:modified>
  <cp:contentStatus/>
</cp:coreProperties>
</file>