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499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499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kitani\Downloads\&#20870;&#12464;&#12521;&#12501;_&#26178;&#38291;&#21306;&#20998;&#38598;&#35336;&#65308;&#29305;&#24615;&#215;&#26178;&#38291;&#21306;&#20998;&#65310;_20260206_16072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G:\&#12510;&#12452;&#12489;&#12521;&#12452;&#12502;\&#33733;&#21407;&#12373;&#12435;&#26696;&#20214;\&#12466;&#12483;&#12488;&#12524;&#12487;&#12540;&#12479;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G:\&#12510;&#12452;&#12489;&#12521;&#12452;&#12502;\&#33733;&#21407;&#12373;&#12435;&#26696;&#20214;\&#12466;&#12483;&#12488;&#12524;&#12487;&#12540;&#12479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kitani\Downloads\&#20870;&#12464;&#12521;&#12501;_&#26178;&#38291;&#21306;&#20998;&#38598;&#35336;&#65308;&#29305;&#24615;&#215;&#26178;&#38291;&#21306;&#20998;&#65310;_20260206_16072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explosion val="1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845-4329-A03F-77830B9A7422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845-4329-A03F-77830B9A7422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845-4329-A03F-77830B9A7422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1845-4329-A03F-77830B9A7422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1845-4329-A03F-77830B9A7422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1845-4329-A03F-77830B9A7422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1845-4329-A03F-77830B9A7422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1845-4329-A03F-77830B9A7422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1845-4329-A03F-77830B9A7422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1845-4329-A03F-77830B9A7422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1845-4329-A03F-77830B9A7422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1845-4329-A03F-77830B9A74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0</c:v>
                </c:pt>
                <c:pt idx="1">
                  <c:v>3.8</c:v>
                </c:pt>
                <c:pt idx="2">
                  <c:v>9.3000000000000007</c:v>
                </c:pt>
                <c:pt idx="3">
                  <c:v>20.2</c:v>
                </c:pt>
                <c:pt idx="4">
                  <c:v>16.3</c:v>
                </c:pt>
                <c:pt idx="5">
                  <c:v>8.3000000000000007</c:v>
                </c:pt>
                <c:pt idx="6">
                  <c:v>0.1</c:v>
                </c:pt>
                <c:pt idx="7">
                  <c:v>2.6</c:v>
                </c:pt>
                <c:pt idx="8">
                  <c:v>8.5</c:v>
                </c:pt>
                <c:pt idx="9">
                  <c:v>9.6</c:v>
                </c:pt>
                <c:pt idx="10">
                  <c:v>15.3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845-4329-A03F-77830B9A7422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1.8</c:v>
                </c:pt>
                <c:pt idx="1">
                  <c:v>1.7</c:v>
                </c:pt>
                <c:pt idx="2">
                  <c:v>1.6</c:v>
                </c:pt>
                <c:pt idx="3">
                  <c:v>1.5</c:v>
                </c:pt>
                <c:pt idx="4">
                  <c:v>1.6</c:v>
                </c:pt>
                <c:pt idx="5">
                  <c:v>1.4</c:v>
                </c:pt>
                <c:pt idx="6">
                  <c:v>1.5</c:v>
                </c:pt>
                <c:pt idx="7">
                  <c:v>1.4</c:v>
                </c:pt>
                <c:pt idx="8">
                  <c:v>1.7</c:v>
                </c:pt>
                <c:pt idx="9">
                  <c:v>1.6</c:v>
                </c:pt>
                <c:pt idx="10">
                  <c:v>1.5</c:v>
                </c:pt>
                <c:pt idx="11">
                  <c:v>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1.2</c:v>
                </c:pt>
                <c:pt idx="1">
                  <c:v>1.1000000000000001</c:v>
                </c:pt>
                <c:pt idx="2">
                  <c:v>0.8</c:v>
                </c:pt>
                <c:pt idx="3">
                  <c:v>0.8</c:v>
                </c:pt>
                <c:pt idx="4">
                  <c:v>0.9</c:v>
                </c:pt>
                <c:pt idx="5">
                  <c:v>0.9</c:v>
                </c:pt>
                <c:pt idx="6">
                  <c:v>0.9</c:v>
                </c:pt>
                <c:pt idx="7">
                  <c:v>0.9</c:v>
                </c:pt>
                <c:pt idx="8">
                  <c:v>0.9</c:v>
                </c:pt>
                <c:pt idx="9">
                  <c:v>0.8</c:v>
                </c:pt>
                <c:pt idx="10">
                  <c:v>0.8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0.7</c:v>
                </c:pt>
                <c:pt idx="1">
                  <c:v>0.6</c:v>
                </c:pt>
                <c:pt idx="2">
                  <c:v>0.5</c:v>
                </c:pt>
                <c:pt idx="3">
                  <c:v>0.5</c:v>
                </c:pt>
                <c:pt idx="4">
                  <c:v>1</c:v>
                </c:pt>
                <c:pt idx="5">
                  <c:v>1</c:v>
                </c:pt>
                <c:pt idx="6">
                  <c:v>0.9</c:v>
                </c:pt>
                <c:pt idx="7">
                  <c:v>0.8</c:v>
                </c:pt>
                <c:pt idx="8">
                  <c:v>0.9</c:v>
                </c:pt>
                <c:pt idx="9">
                  <c:v>0.8</c:v>
                </c:pt>
                <c:pt idx="10">
                  <c:v>0.8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0.4</c:v>
                </c:pt>
                <c:pt idx="5">
                  <c:v>0.4</c:v>
                </c:pt>
                <c:pt idx="6">
                  <c:v>0.4</c:v>
                </c:pt>
                <c:pt idx="7">
                  <c:v>0.4</c:v>
                </c:pt>
                <c:pt idx="8">
                  <c:v>0.5</c:v>
                </c:pt>
                <c:pt idx="9">
                  <c:v>0.4</c:v>
                </c:pt>
                <c:pt idx="10">
                  <c:v>0.4</c:v>
                </c:pt>
                <c:pt idx="11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39856"/>
        <c:axId val="2025943664"/>
      </c:lineChart>
      <c:catAx>
        <c:axId val="2025939856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3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3664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39856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12:00 -15:00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32.9</c:v>
                </c:pt>
                <c:pt idx="1">
                  <c:v>16.100000000000001</c:v>
                </c:pt>
                <c:pt idx="2">
                  <c:v>9</c:v>
                </c:pt>
                <c:pt idx="3">
                  <c:v>18.5</c:v>
                </c:pt>
                <c:pt idx="4">
                  <c:v>1</c:v>
                </c:pt>
                <c:pt idx="5">
                  <c:v>8.4</c:v>
                </c:pt>
                <c:pt idx="6">
                  <c:v>14.099999999999994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12:00 -15:00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4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32.9</c:v>
                </c:pt>
                <c:pt idx="1">
                  <c:v>16.100000000000001</c:v>
                </c:pt>
                <c:pt idx="2">
                  <c:v>9</c:v>
                </c:pt>
                <c:pt idx="3">
                  <c:v>18.5</c:v>
                </c:pt>
                <c:pt idx="4">
                  <c:v>1</c:v>
                </c:pt>
                <c:pt idx="5">
                  <c:v>8.4</c:v>
                </c:pt>
                <c:pt idx="6">
                  <c:v>14.099999999999994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AE3-4EC1-AB78-6FB53126AB3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AE3-4EC1-AB78-6FB53126AB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57.9</c:v>
                </c:pt>
                <c:pt idx="1">
                  <c:v>42.1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E3-4EC1-AB78-6FB53126AB3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99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zip-fm.co.jp/system/storage/programs/6ef38403-0d6d-492d-b714-59c0affd9990.png?v=881475bf1ac83ab427ba2a818170ff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510" y="247070"/>
            <a:ext cx="3412786" cy="213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ｇｅｔ ｒｅａｄｙ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zip-fm.co.jp/system/storage/programs/6ef38403-0d6d-492d-b714-59c0affd9990.png?v=881475bf1ac83ab427ba2a818170ff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2708920"/>
            <a:ext cx="253468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ｇｅｔ ｒｅａｄｙ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37405" y="1008220"/>
            <a:ext cx="936104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ZIPPIE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の生活に寄り添う情報を詰め込んで、未来をより充実させる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“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準備”をお手伝い！</a:t>
            </a:r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毎日の暮らしにベストな情報をお届けするプログラム！</a:t>
            </a:r>
          </a:p>
          <a:p>
            <a:r>
              <a:rPr lang="ja-JP" altLang="en-US" sz="1400" dirty="0">
                <a:latin typeface="+mn-ea"/>
                <a:ea typeface="+mn-ea"/>
              </a:rPr>
              <a:t>東海エリアで生活する</a:t>
            </a:r>
            <a:r>
              <a:rPr lang="en-US" altLang="ja-JP" sz="1400" dirty="0">
                <a:latin typeface="+mn-ea"/>
                <a:ea typeface="+mn-ea"/>
              </a:rPr>
              <a:t>30</a:t>
            </a:r>
            <a:r>
              <a:rPr lang="ja-JP" altLang="en-US" sz="1400" dirty="0">
                <a:latin typeface="+mn-ea"/>
                <a:ea typeface="+mn-ea"/>
              </a:rPr>
              <a:t>～</a:t>
            </a:r>
            <a:r>
              <a:rPr lang="en-US" altLang="ja-JP" sz="1400" dirty="0">
                <a:latin typeface="+mn-ea"/>
                <a:ea typeface="+mn-ea"/>
              </a:rPr>
              <a:t>40</a:t>
            </a:r>
            <a:r>
              <a:rPr lang="ja-JP" altLang="en-US" sz="1400" dirty="0">
                <a:latin typeface="+mn-ea"/>
                <a:ea typeface="+mn-ea"/>
              </a:rPr>
              <a:t>代に向けて、いま話題のヒトへのインタビュー・地元情報を中心に、好奇心をくすぐるトピックスを提供。</a:t>
            </a:r>
            <a:r>
              <a:rPr lang="en-US" altLang="ja-JP" sz="1400" dirty="0">
                <a:latin typeface="+mn-ea"/>
                <a:ea typeface="+mn-ea"/>
              </a:rPr>
              <a:t>ZIPPIE</a:t>
            </a:r>
            <a:r>
              <a:rPr lang="ja-JP" altLang="en-US" sz="1400" dirty="0">
                <a:latin typeface="+mn-ea"/>
                <a:ea typeface="+mn-ea"/>
              </a:rPr>
              <a:t>の生活に寄り添う情報を詰め込んで、未来をより充実させる</a:t>
            </a:r>
            <a:r>
              <a:rPr lang="en-US" altLang="ja-JP" sz="1400" dirty="0">
                <a:latin typeface="+mn-ea"/>
                <a:ea typeface="+mn-ea"/>
              </a:rPr>
              <a:t>“</a:t>
            </a:r>
            <a:r>
              <a:rPr lang="ja-JP" altLang="en-US" sz="1400" dirty="0">
                <a:latin typeface="+mn-ea"/>
                <a:ea typeface="+mn-ea"/>
              </a:rPr>
              <a:t>準備”をお手伝いします。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新旧ヒットナンバーとコバタクのポジティブなエネルギーで午後の始まりを賑やかに演出します</a:t>
            </a:r>
            <a:r>
              <a:rPr lang="en-US" altLang="ja-JP" sz="1400" dirty="0">
                <a:latin typeface="+mn-ea"/>
                <a:ea typeface="+mn-ea"/>
              </a:rPr>
              <a:t>!!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18027" y="4437111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ｇｅｔ ｒｅａｄｙ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毎週月曜日～木曜日　１２：００～１５：００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小林拓一郎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会社員・主婦・商工自営業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400" dirty="0" err="1">
                <a:latin typeface="+mj-ea"/>
                <a:ea typeface="+mj-ea"/>
                <a:cs typeface="Meiryo UI" panose="020B0604030504040204" pitchFamily="50" charset="-128"/>
              </a:rPr>
              <a:t>get_ready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5,732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184" y="1556793"/>
            <a:ext cx="2955043" cy="221628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7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小林拓一郎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TAKUICHIRO KOBAYASHI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ｇｅｔ ｒｅａｄｙ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454971"/>
              </p:ext>
            </p:extLst>
          </p:nvPr>
        </p:nvGraphicFramePr>
        <p:xfrm>
          <a:off x="416496" y="1556793"/>
          <a:ext cx="6120680" cy="5192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9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1979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1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愛知県豊川市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27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バスケットボール、ポートランド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オレゴン観光、古着収集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読書、映画鑑賞、各地のコーヒーショップ巡り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10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バスケットボールを語る、古着を集める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語る、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旅先で素敵なコーヒーショップを見つける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ポートランド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オレゴンガイドができる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39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年アメリカ・オレゴン州立大学エスニックスタディーズ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民族学部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在学中にキャンパスラジオ・ステーションで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を始める。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年、第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回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ミュージック・ナビゲーター・コンテストでグランプリを受賞。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月から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B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リーグ</a:t>
                      </a:r>
                      <a:r>
                        <a:rPr kumimoji="1" lang="ja-JP" altLang="en-US" sz="1100" b="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シーホース三河</a:t>
                      </a:r>
                      <a:r>
                        <a:rPr kumimoji="1" lang="ja-JP" altLang="en-US" sz="1100" b="0" baseline="0" dirty="0"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ホームコート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を務める。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月「豊川観光大使」に任命。その他、各種イベント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 err="1">
                          <a:latin typeface="+mn-ea"/>
                          <a:ea typeface="+mn-ea"/>
                        </a:rPr>
                        <a:t>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CM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ナレーションなど担当。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9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CROSSXOVER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COASTER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RADIMO FREAK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SATURDAY GO AROUND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DOTHEROCK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MORNING CHARGE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tTime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Mirror Park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Blissful Time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get ready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94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@kobataku33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kobataku33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約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2,3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万人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約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1.3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ｇｅｔ ｒｅａｄｙ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726306" y="1328842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02381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get ready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517874" y="1574127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659996" y="1558187"/>
            <a:ext cx="2686609" cy="2410357"/>
            <a:chOff x="1729891" y="1806330"/>
            <a:chExt cx="2340216" cy="2027113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42130515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29547350"/>
                </p:ext>
              </p:extLst>
            </p:nvPr>
          </p:nvGraphicFramePr>
          <p:xfrm>
            <a:off x="1729891" y="1806330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32.9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get ready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83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0898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get ready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8.3%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21894" y="5238142"/>
            <a:ext cx="43685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83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ｇｅｔ ｒｅａｄｙ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76731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022861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12:00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D4BFE384-41BD-BAE7-15FD-D2607ADDCD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457889"/>
              </p:ext>
            </p:extLst>
          </p:nvPr>
        </p:nvGraphicFramePr>
        <p:xfrm>
          <a:off x="190228" y="2065016"/>
          <a:ext cx="468051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get ready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58%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42%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●（月</a:t>
            </a:r>
            <a:r>
              <a:rPr lang="ja-JP" altLang="en-US" sz="1600" u="sng" dirty="0" err="1">
                <a:solidFill>
                  <a:srgbClr val="FF0000"/>
                </a:solidFill>
                <a:latin typeface="+mj-ea"/>
                <a:ea typeface="+mj-ea"/>
              </a:rPr>
              <a:t>ー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木）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>
                <a:solidFill>
                  <a:srgbClr val="FF0000"/>
                </a:solidFill>
                <a:latin typeface="+mj-ea"/>
                <a:ea typeface="+mj-ea"/>
              </a:rPr>
              <a:t>15:00</a:t>
            </a:r>
            <a:r>
              <a:rPr lang="ja-JP" altLang="en-US" sz="1600" u="sng">
                <a:solidFill>
                  <a:srgbClr val="FF0000"/>
                </a:solidFill>
                <a:latin typeface="+mj-ea"/>
                <a:ea typeface="+mj-ea"/>
              </a:rPr>
              <a:t>に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58C799D5-1563-C5F9-B3CB-B8B711A6B2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8918899"/>
              </p:ext>
            </p:extLst>
          </p:nvPr>
        </p:nvGraphicFramePr>
        <p:xfrm>
          <a:off x="379326" y="211119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A0E353BC-A96A-3B0A-8ED1-7A7E4F92D0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8607665"/>
              </p:ext>
            </p:extLst>
          </p:nvPr>
        </p:nvGraphicFramePr>
        <p:xfrm>
          <a:off x="5019059" y="211119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757402"/>
              </p:ext>
            </p:extLst>
          </p:nvPr>
        </p:nvGraphicFramePr>
        <p:xfrm>
          <a:off x="564281" y="207554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733847"/>
              </p:ext>
            </p:extLst>
          </p:nvPr>
        </p:nvGraphicFramePr>
        <p:xfrm>
          <a:off x="5130082" y="2219777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1" y="1487937"/>
            <a:ext cx="2523430" cy="2108838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ｇｅｔ ｒｅａｄｙ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zip_getready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6,000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81" y="3717032"/>
            <a:ext cx="2045443" cy="2924944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8784" y="1469288"/>
            <a:ext cx="1695632" cy="3102186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2800" y="4591974"/>
            <a:ext cx="1805757" cy="2125953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0486" y="1475561"/>
            <a:ext cx="2396767" cy="2445105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1377" y="4055432"/>
            <a:ext cx="2214983" cy="2721265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1272" y="1487937"/>
            <a:ext cx="2344489" cy="2344489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1312" y="4055432"/>
            <a:ext cx="234681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ｇｅｔ ｒｅａｄｙ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get ready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72" y="1417929"/>
            <a:ext cx="8634628" cy="7708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51" y="2279332"/>
            <a:ext cx="8627432" cy="723981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52" y="3103991"/>
            <a:ext cx="8634628" cy="72961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55" y="3961727"/>
            <a:ext cx="8634628" cy="731003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154" y="4792015"/>
            <a:ext cx="8621288" cy="718898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351" y="5651144"/>
            <a:ext cx="8621288" cy="71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45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56886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ｇｅｔ ｒｅａｄｙ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　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9568B761-A49C-00C6-E92F-C84C00C43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362182"/>
              </p:ext>
            </p:extLst>
          </p:nvPr>
        </p:nvGraphicFramePr>
        <p:xfrm>
          <a:off x="1064568" y="1484784"/>
          <a:ext cx="7776864" cy="4086936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226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7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33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12:14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HEADLINE NEWS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96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12:20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12:35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MUSIC</a:t>
                      </a:r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BOX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12:40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12:50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DUNK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THE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SPORT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13:10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RADIO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SHOPPING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13:20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13:22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WEATHER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990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13:22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13:24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</a:rPr>
                        <a:t>　</a:t>
                      </a:r>
                      <a:r>
                        <a:rPr kumimoji="1" lang="en-US" altLang="ja-JP" sz="1100" u="none" strike="noStrike" kern="1200" dirty="0">
                          <a:effectLst/>
                        </a:rPr>
                        <a:t>TRAFFIC INFORMATION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8079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13:30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13:40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（月）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Dream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shift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　　　　　　 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分番組）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（火）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WATCH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STYLE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　　　　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分番組）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（水）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get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ready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for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success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分番組）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4750585"/>
                  </a:ext>
                </a:extLst>
              </a:tr>
              <a:tr h="36569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14:15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14:17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HEADLINE NEWS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4607179"/>
                  </a:ext>
                </a:extLst>
              </a:tr>
              <a:tr h="27605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14:17</a:t>
                      </a:r>
                      <a:endParaRPr lang="en-US" altLang="ja-JP" sz="1100" b="1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14:19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726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14:57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0726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>
                          <a:effectLst/>
                        </a:rPr>
                        <a:t>14:58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  <p:sp>
        <p:nvSpPr>
          <p:cNvPr id="4" name="Text Box 1797">
            <a:extLst>
              <a:ext uri="{FF2B5EF4-FFF2-40B4-BE49-F238E27FC236}">
                <a16:creationId xmlns:a16="http://schemas.microsoft.com/office/drawing/2014/main" id="{A5D01842-A086-4CB0-F44D-A0D31A3FF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439" y="5949280"/>
            <a:ext cx="788487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latin typeface="+mn-ea"/>
                <a:ea typeface="+mn-ea"/>
              </a:rPr>
              <a:t>※</a:t>
            </a:r>
            <a:r>
              <a:rPr lang="ja-JP" altLang="en-US" sz="1050" dirty="0">
                <a:latin typeface="+mn-ea"/>
                <a:ea typeface="+mn-ea"/>
              </a:rPr>
              <a:t>特別番組などのため、放送時刻変更または放送休止になる場合があります。　　　　　　 </a:t>
            </a:r>
          </a:p>
        </p:txBody>
      </p:sp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ZIP COLOR1">
    <a:dk1>
      <a:sysClr val="windowText" lastClr="000000"/>
    </a:dk1>
    <a:lt1>
      <a:sysClr val="window" lastClr="FFFFFF"/>
    </a:lt1>
    <a:dk2>
      <a:srgbClr val="797B84"/>
    </a:dk2>
    <a:lt2>
      <a:srgbClr val="D8D8D8"/>
    </a:lt2>
    <a:accent1>
      <a:srgbClr val="EB6432"/>
    </a:accent1>
    <a:accent2>
      <a:srgbClr val="797B84"/>
    </a:accent2>
    <a:accent3>
      <a:srgbClr val="43AC77"/>
    </a:accent3>
    <a:accent4>
      <a:srgbClr val="B13483"/>
    </a:accent4>
    <a:accent5>
      <a:srgbClr val="79C6E7"/>
    </a:accent5>
    <a:accent6>
      <a:srgbClr val="F28B84"/>
    </a:accent6>
    <a:hlink>
      <a:srgbClr val="0070C0"/>
    </a:hlink>
    <a:folHlink>
      <a:srgbClr val="954F72"/>
    </a:folHlink>
  </a:clrScheme>
  <a:fontScheme name="固定フォント">
    <a:majorFont>
      <a:latin typeface="HGPｺﾞｼｯｸE"/>
      <a:ea typeface="HGPｺﾞｼｯｸE"/>
      <a:cs typeface=""/>
    </a:majorFont>
    <a:minorFont>
      <a:latin typeface="HGPｺﾞｼｯｸE"/>
      <a:ea typeface="HGPｺﾞｼｯｸE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ZIP COLOR1">
    <a:dk1>
      <a:sysClr val="windowText" lastClr="000000"/>
    </a:dk1>
    <a:lt1>
      <a:sysClr val="window" lastClr="FFFFFF"/>
    </a:lt1>
    <a:dk2>
      <a:srgbClr val="797B84"/>
    </a:dk2>
    <a:lt2>
      <a:srgbClr val="D8D8D8"/>
    </a:lt2>
    <a:accent1>
      <a:srgbClr val="EB6432"/>
    </a:accent1>
    <a:accent2>
      <a:srgbClr val="797B84"/>
    </a:accent2>
    <a:accent3>
      <a:srgbClr val="43AC77"/>
    </a:accent3>
    <a:accent4>
      <a:srgbClr val="B13483"/>
    </a:accent4>
    <a:accent5>
      <a:srgbClr val="79C6E7"/>
    </a:accent5>
    <a:accent6>
      <a:srgbClr val="F28B84"/>
    </a:accent6>
    <a:hlink>
      <a:srgbClr val="0070C0"/>
    </a:hlink>
    <a:folHlink>
      <a:srgbClr val="954F72"/>
    </a:folHlink>
  </a:clrScheme>
  <a:fontScheme name="固定フォント">
    <a:majorFont>
      <a:latin typeface="HGPｺﾞｼｯｸE"/>
      <a:ea typeface="HGPｺﾞｼｯｸE"/>
      <a:cs typeface=""/>
    </a:majorFont>
    <a:minorFont>
      <a:latin typeface="HGPｺﾞｼｯｸE"/>
      <a:ea typeface="HGPｺﾞｼｯｸE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47724</TotalTime>
  <Words>931</Words>
  <Application>Microsoft Office PowerPoint</Application>
  <PresentationFormat>A4 210 x 297 mm</PresentationFormat>
  <Paragraphs>188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2549</cp:revision>
  <cp:lastPrinted>2022-02-09T08:53:13Z</cp:lastPrinted>
  <dcterms:created xsi:type="dcterms:W3CDTF">2002-09-26T02:44:22Z</dcterms:created>
  <dcterms:modified xsi:type="dcterms:W3CDTF">2026-03-18T02:36:57Z</dcterms:modified>
  <cp:contentStatus/>
</cp:coreProperties>
</file>