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505" r:id="rId4"/>
    <p:sldId id="498" r:id="rId5"/>
    <p:sldId id="503" r:id="rId6"/>
    <p:sldId id="483" r:id="rId7"/>
    <p:sldId id="504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5"/>
            <p14:sldId id="498"/>
            <p14:sldId id="503"/>
            <p14:sldId id="483"/>
            <p14:sldId id="50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660066"/>
    <a:srgbClr val="DDC7DD"/>
    <a:srgbClr val="CC00CC"/>
    <a:srgbClr val="FF00FF"/>
    <a:srgbClr val="FF66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0" d="100"/>
          <a:sy n="110" d="100"/>
        </p:scale>
        <p:origin x="1416" y="114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esktop\&#26178;&#38291;&#21306;&#20998;&#38598;&#35336;&#65308;&#29305;&#24615;&#215;&#26178;&#38291;&#21306;&#20998;&#65310;_20251112_1058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esktop\&#26178;&#38291;&#21306;&#20998;&#38598;&#35336;&#65308;&#29305;&#24615;&#215;&#26178;&#38291;&#21306;&#20998;&#65310;_20251112_10582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2638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2638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22:00</c:v>
                </c:pt>
                <c:pt idx="1">
                  <c:v>22:15</c:v>
                </c:pt>
                <c:pt idx="2">
                  <c:v>22:30</c:v>
                </c:pt>
                <c:pt idx="3">
                  <c:v>22:45</c:v>
                </c:pt>
                <c:pt idx="4">
                  <c:v>23:00</c:v>
                </c:pt>
                <c:pt idx="5">
                  <c:v>23:15</c:v>
                </c:pt>
                <c:pt idx="6">
                  <c:v>23:30</c:v>
                </c:pt>
                <c:pt idx="7">
                  <c:v>23:45</c:v>
                </c:pt>
              </c:strCache>
            </c:strRef>
          </c:cat>
          <c:val>
            <c:numRef>
              <c:f>Sheet1!$B$2:$B$9</c:f>
              <c:numCache>
                <c:formatCode>0.0;\-0.0;"*"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0.3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22:00</c:v>
                </c:pt>
                <c:pt idx="1">
                  <c:v>22:15</c:v>
                </c:pt>
                <c:pt idx="2">
                  <c:v>22:30</c:v>
                </c:pt>
                <c:pt idx="3">
                  <c:v>22:45</c:v>
                </c:pt>
                <c:pt idx="4">
                  <c:v>23:00</c:v>
                </c:pt>
                <c:pt idx="5">
                  <c:v>23:15</c:v>
                </c:pt>
                <c:pt idx="6">
                  <c:v>23:30</c:v>
                </c:pt>
                <c:pt idx="7">
                  <c:v>23:45</c:v>
                </c:pt>
              </c:strCache>
            </c:strRef>
          </c:cat>
          <c:val>
            <c:numRef>
              <c:f>Sheet1!$C$2:$C$9</c:f>
              <c:numCache>
                <c:formatCode>0.0;\-0.0;"*"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</c:v>
                </c:pt>
                <c:pt idx="7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22:00</c:v>
                </c:pt>
                <c:pt idx="1">
                  <c:v>22:15</c:v>
                </c:pt>
                <c:pt idx="2">
                  <c:v>22:30</c:v>
                </c:pt>
                <c:pt idx="3">
                  <c:v>22:45</c:v>
                </c:pt>
                <c:pt idx="4">
                  <c:v>23:00</c:v>
                </c:pt>
                <c:pt idx="5">
                  <c:v>23:15</c:v>
                </c:pt>
                <c:pt idx="6">
                  <c:v>23:30</c:v>
                </c:pt>
                <c:pt idx="7">
                  <c:v>23:45</c:v>
                </c:pt>
              </c:strCache>
            </c:strRef>
          </c:cat>
          <c:val>
            <c:numRef>
              <c:f>Sheet1!$D$2:$D$9</c:f>
              <c:numCache>
                <c:formatCode>0.0;\-0.0;"*"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22:00</c:v>
                </c:pt>
                <c:pt idx="1">
                  <c:v>22:15</c:v>
                </c:pt>
                <c:pt idx="2">
                  <c:v>22:30</c:v>
                </c:pt>
                <c:pt idx="3">
                  <c:v>22:45</c:v>
                </c:pt>
                <c:pt idx="4">
                  <c:v>23:00</c:v>
                </c:pt>
                <c:pt idx="5">
                  <c:v>23:15</c:v>
                </c:pt>
                <c:pt idx="6">
                  <c:v>23:30</c:v>
                </c:pt>
                <c:pt idx="7">
                  <c:v>23:45</c:v>
                </c:pt>
              </c:strCache>
            </c:strRef>
          </c:cat>
          <c:val>
            <c:numRef>
              <c:f>Sheet1!$E$2:$E$9</c:f>
              <c:numCache>
                <c:formatCode>0.0;\-0.0;"*"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4119328"/>
        <c:axId val="2044116064"/>
      </c:lineChart>
      <c:catAx>
        <c:axId val="2044119328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4411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4116064"/>
        <c:scaling>
          <c:orientation val="minMax"/>
          <c:max val="1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44119328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22:00-24:00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42.2</c:v>
                </c:pt>
                <c:pt idx="1">
                  <c:v>15.6</c:v>
                </c:pt>
                <c:pt idx="2">
                  <c:v>0</c:v>
                </c:pt>
                <c:pt idx="3">
                  <c:v>23.4</c:v>
                </c:pt>
                <c:pt idx="4">
                  <c:v>0</c:v>
                </c:pt>
                <c:pt idx="5">
                  <c:v>0</c:v>
                </c:pt>
                <c:pt idx="6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22:00-24:00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7.4295748899460751E-2"/>
                  <c:y val="-5.5392824338388125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4.0966176307745662E-2"/>
                  <c:y val="0.1008033387909836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1.8341554732371E-2"/>
                  <c:y val="1.4737400373167179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2.089300899026177E-7"/>
                  <c:y val="0.1440156733714060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0.44423405184391251"/>
                  <c:y val="6.6468990398664343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42.2</c:v>
                </c:pt>
                <c:pt idx="1">
                  <c:v>15.6</c:v>
                </c:pt>
                <c:pt idx="2">
                  <c:v>0</c:v>
                </c:pt>
                <c:pt idx="3">
                  <c:v>23.4</c:v>
                </c:pt>
                <c:pt idx="4">
                  <c:v>0</c:v>
                </c:pt>
                <c:pt idx="5">
                  <c:v>0</c:v>
                </c:pt>
                <c:pt idx="6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75-4033-A66F-A8D48A50873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75-4033-A66F-A8D48A5087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  <a:ea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Sheet1!$N$1:$O$1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Sheet1!$N$2:$O$2</c:f>
              <c:numCache>
                <c:formatCode>General</c:formatCode>
                <c:ptCount val="2"/>
                <c:pt idx="0">
                  <c:v>77.2</c:v>
                </c:pt>
                <c:pt idx="1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5-4033-A66F-A8D48A5087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78E-4615-8DA4-5E2CEA888334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78E-4615-8DA4-5E2CEA888334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78E-4615-8DA4-5E2CEA888334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78E-4615-8DA4-5E2CEA888334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78E-4615-8DA4-5E2CEA888334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78E-4615-8DA4-5E2CEA888334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78E-4615-8DA4-5E2CEA888334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78E-4615-8DA4-5E2CEA888334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78E-4615-8DA4-5E2CEA888334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78E-4615-8DA4-5E2CEA888334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78E-4615-8DA4-5E2CEA888334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78E-4615-8DA4-5E2CEA888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6.5</c:v>
                </c:pt>
                <c:pt idx="1">
                  <c:v>4.5999999999999996</c:v>
                </c:pt>
                <c:pt idx="2">
                  <c:v>8.8000000000000007</c:v>
                </c:pt>
                <c:pt idx="3">
                  <c:v>30.3</c:v>
                </c:pt>
                <c:pt idx="4">
                  <c:v>25.6</c:v>
                </c:pt>
                <c:pt idx="5">
                  <c:v>1.4</c:v>
                </c:pt>
                <c:pt idx="6">
                  <c:v>4.7</c:v>
                </c:pt>
                <c:pt idx="7">
                  <c:v>0.1</c:v>
                </c:pt>
                <c:pt idx="8">
                  <c:v>4.9000000000000004</c:v>
                </c:pt>
                <c:pt idx="9">
                  <c:v>3.9</c:v>
                </c:pt>
                <c:pt idx="10">
                  <c:v>5</c:v>
                </c:pt>
                <c:pt idx="1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78E-4615-8DA4-5E2CEA888334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5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92" y="345947"/>
            <a:ext cx="3458725" cy="194553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ＳＵＰＥＲ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ＣＡＳＴ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7" y="2678386"/>
            <a:ext cx="2566997" cy="144393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「みんながみんなエンターテイナー時代」、そんな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SUPER CAST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を楽しく紹介！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ea typeface="+mn-ea"/>
              </a:rPr>
              <a:t>SNS</a:t>
            </a:r>
            <a:r>
              <a:rPr lang="ja-JP" altLang="en-US" sz="1400" dirty="0">
                <a:latin typeface="+mn-ea"/>
                <a:ea typeface="+mn-ea"/>
              </a:rPr>
              <a:t>などの発展で「みんながみんなエンターテイナー時代」が到来！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この番組ではそんなエンターテイナー達を</a:t>
            </a:r>
            <a:r>
              <a:rPr lang="en-US" altLang="ja-JP" sz="1400" dirty="0">
                <a:latin typeface="+mn-ea"/>
                <a:ea typeface="+mn-ea"/>
              </a:rPr>
              <a:t>SUPER CAST</a:t>
            </a:r>
            <a:r>
              <a:rPr lang="ja-JP" altLang="en-US" sz="1400" dirty="0">
                <a:latin typeface="+mn-ea"/>
                <a:ea typeface="+mn-ea"/>
              </a:rPr>
              <a:t>と呼ぶことにしました！ 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音楽、お笑い、ゲーム、動画、デザイン、写真、ファッション、料理などちょっとしたことからすごいことまで、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en-US" altLang="ja-JP" sz="1400" dirty="0">
                <a:latin typeface="+mn-ea"/>
                <a:ea typeface="+mn-ea"/>
              </a:rPr>
              <a:t>SUPER CAST</a:t>
            </a:r>
            <a:r>
              <a:rPr lang="ja-JP" altLang="en-US" sz="1400" dirty="0">
                <a:latin typeface="+mn-ea"/>
                <a:ea typeface="+mn-ea"/>
              </a:rPr>
              <a:t>を楽しく紹介していきます！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ＳＵＰＥＲ ＣＡＳＴ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月曜日～木曜日　２２：００～２４：００ ＜２時間プログラム＞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町田</a:t>
            </a:r>
            <a:r>
              <a:rPr lang="ja-JP" altLang="en-US" sz="1400" dirty="0" err="1">
                <a:latin typeface="+mj-ea"/>
                <a:ea typeface="+mj-ea"/>
                <a:cs typeface="Meiryo UI" panose="020B0604030504040204" pitchFamily="50" charset="-128"/>
              </a:rPr>
              <a:t>こ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ーすけ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23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高校生・大学生 メイン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@ZIP_SUPER_CAST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8,400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82628"/>
              </p:ext>
            </p:extLst>
          </p:nvPr>
        </p:nvGraphicFramePr>
        <p:xfrm>
          <a:off x="504262" y="1662935"/>
          <a:ext cx="5455151" cy="4934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1987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年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10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月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2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愛知県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漫画、雑学収集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バスケットボール、ゲラ、スノーボード、動物雑学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ZIP-FM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2022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年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4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月～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2007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年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10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月に名古屋出身同級生お笑いコンビ</a:t>
                      </a:r>
                    </a:p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「デラスキッパーズ」でデビュー。</a:t>
                      </a:r>
                    </a:p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現在はピン芸人、そして番組やイベントの構成・脚本作家としても活躍中！</a:t>
                      </a:r>
                      <a:endParaRPr kumimoji="1" lang="en-US" altLang="ja-JP" sz="1200" dirty="0">
                        <a:latin typeface="+mn-lt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クイズ作家の経験もあり、知識豊富。</a:t>
                      </a:r>
                    </a:p>
                    <a:p>
                      <a:pPr algn="l"/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そこから生み出されるトークとキレのあるツッコミが持ち味！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ナビゲーター</a:t>
                      </a:r>
                      <a:endParaRPr kumimoji="1" lang="en-US" altLang="ja-JP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2022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年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月～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「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SUPER CAST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SNS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X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：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@delasuki_match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／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6,329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人</a:t>
                      </a:r>
                      <a:endParaRPr kumimoji="1" lang="en-US" altLang="ja-JP" sz="1200" dirty="0">
                        <a:latin typeface="+mn-lt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Instagram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：</a:t>
                      </a:r>
                      <a:r>
                        <a:rPr kumimoji="1" lang="en-US" altLang="ja-JP" sz="1200" dirty="0" err="1">
                          <a:latin typeface="+mn-lt"/>
                          <a:ea typeface="+mn-ea"/>
                        </a:rPr>
                        <a:t>matchdelasuki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／</a:t>
                      </a:r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1,355</a:t>
                      </a:r>
                      <a:r>
                        <a:rPr kumimoji="1" lang="ja-JP" altLang="en-US" sz="1200" dirty="0">
                          <a:latin typeface="+mn-lt"/>
                          <a:ea typeface="+mn-ea"/>
                        </a:rPr>
                        <a:t>人</a:t>
                      </a:r>
                      <a:endParaRPr kumimoji="1" lang="en-US" altLang="ja-JP" sz="12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図 7" descr="人, 建物, 男, 若い が含まれている画像&#10;&#10;自動的に生成された説明">
            <a:extLst>
              <a:ext uri="{FF2B5EF4-FFF2-40B4-BE49-F238E27FC236}">
                <a16:creationId xmlns:a16="http://schemas.microsoft.com/office/drawing/2014/main" id="{4F83FBB8-E71A-45E5-4C9C-86705EDB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350" r="5618" b="51869"/>
          <a:stretch/>
        </p:blipFill>
        <p:spPr>
          <a:xfrm>
            <a:off x="6615772" y="1682798"/>
            <a:ext cx="2904333" cy="21782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545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町田</a:t>
            </a:r>
            <a:r>
              <a:rPr lang="ja-JP" altLang="en-US" sz="2000" u="sng" dirty="0" err="1">
                <a:solidFill>
                  <a:srgbClr val="FF0000"/>
                </a:solidFill>
                <a:latin typeface="+mn-ea"/>
                <a:ea typeface="+mn-ea"/>
              </a:rPr>
              <a:t>こ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ーすけ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KOSUKE MACHIDA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360269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3450" y="1314517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750867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SUPER CAST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23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94241" y="159040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788009" y="1466716"/>
            <a:ext cx="2722241" cy="2455910"/>
            <a:chOff x="1698853" y="1768020"/>
            <a:chExt cx="2371254" cy="2065423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180925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8617413"/>
                </p:ext>
              </p:extLst>
            </p:nvPr>
          </p:nvGraphicFramePr>
          <p:xfrm>
            <a:off x="1698853" y="1768020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４２．２％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SUPER CAST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431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SUPER CAST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1.3%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13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3EC5C0EE-CBD7-8E59-FA9E-6EF5EDF34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09474"/>
              </p:ext>
            </p:extLst>
          </p:nvPr>
        </p:nvGraphicFramePr>
        <p:xfrm>
          <a:off x="377737" y="22998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90335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22:00-24:00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22:00-24:00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07" y="5263860"/>
            <a:ext cx="4674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SUPER CAST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77%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23%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●（月～木）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22:00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24:00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925E8057-4BB1-C595-F16B-4094E4BFB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60590"/>
              </p:ext>
            </p:extLst>
          </p:nvPr>
        </p:nvGraphicFramePr>
        <p:xfrm>
          <a:off x="4935167" y="2207570"/>
          <a:ext cx="4709830" cy="281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923248"/>
              </p:ext>
            </p:extLst>
          </p:nvPr>
        </p:nvGraphicFramePr>
        <p:xfrm>
          <a:off x="374559" y="210290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13388"/>
              </p:ext>
            </p:extLst>
          </p:nvPr>
        </p:nvGraphicFramePr>
        <p:xfrm>
          <a:off x="5114892" y="217390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2" y="1467177"/>
            <a:ext cx="2566205" cy="203383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@ZIP_SUPER_CAST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8,400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776" y="1469917"/>
            <a:ext cx="1908888" cy="30392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96" y="3717032"/>
            <a:ext cx="2232735" cy="27363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774" y="4678166"/>
            <a:ext cx="1822891" cy="20340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1" y="1412776"/>
            <a:ext cx="2160240" cy="24505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907" y="4092661"/>
            <a:ext cx="1796427" cy="237972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102" y="1372287"/>
            <a:ext cx="2025061" cy="24910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288" y="4036074"/>
            <a:ext cx="160925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3" y="5859776"/>
            <a:ext cx="8534342" cy="75446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3" y="4975710"/>
            <a:ext cx="8585249" cy="74334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3" y="4092179"/>
            <a:ext cx="8614136" cy="7451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14" y="3246710"/>
            <a:ext cx="8609925" cy="7297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14" y="2338363"/>
            <a:ext cx="8581038" cy="72803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14" y="1459493"/>
            <a:ext cx="8655872" cy="72337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SUPER CAST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55961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48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ＳＵＰＥＲ ＣＡＳＴ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BA5D70-57FE-CE77-5F44-BF38D3BC2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84581"/>
              </p:ext>
            </p:extLst>
          </p:nvPr>
        </p:nvGraphicFramePr>
        <p:xfrm>
          <a:off x="749023" y="1268760"/>
          <a:ext cx="8424937" cy="192233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2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93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700441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22:0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97769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8775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77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48081</TotalTime>
  <Words>651</Words>
  <Application>Microsoft Office PowerPoint</Application>
  <PresentationFormat>A4 210 x 297 mm</PresentationFormat>
  <Paragraphs>139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伊藤 光里</cp:lastModifiedBy>
  <cp:revision>2561</cp:revision>
  <cp:lastPrinted>2022-02-09T08:53:13Z</cp:lastPrinted>
  <dcterms:created xsi:type="dcterms:W3CDTF">2002-09-26T02:44:22Z</dcterms:created>
  <dcterms:modified xsi:type="dcterms:W3CDTF">2026-02-05T07:54:23Z</dcterms:modified>
  <cp:contentStatus/>
</cp:coreProperties>
</file>