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505" r:id="rId4"/>
    <p:sldId id="498" r:id="rId5"/>
    <p:sldId id="503" r:id="rId6"/>
    <p:sldId id="483" r:id="rId7"/>
    <p:sldId id="504" r:id="rId8"/>
    <p:sldId id="48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505"/>
            <p14:sldId id="498"/>
            <p14:sldId id="503"/>
            <p14:sldId id="483"/>
            <p14:sldId id="504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0000"/>
    <a:srgbClr val="660066"/>
    <a:srgbClr val="DDC7DD"/>
    <a:srgbClr val="CC00CC"/>
    <a:srgbClr val="FF00FF"/>
    <a:srgbClr val="FF66FF"/>
    <a:srgbClr val="FFCCFF"/>
    <a:srgbClr val="33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30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esktop\&#26178;&#38291;&#21306;&#20998;&#38598;&#35336;&#65308;&#29305;&#24615;&#215;&#26178;&#38291;&#21306;&#20998;&#65310;_20251112_10582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esktop\&#26178;&#38291;&#21306;&#20998;&#38598;&#35336;&#65308;&#29305;&#24615;&#215;&#26178;&#38291;&#21306;&#20998;&#65310;_20251112_105827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.ito\Downloads\&#20870;&#12464;&#12521;&#12501;_&#26178;&#38291;&#21306;&#20998;&#38598;&#35336;&#65308;&#29305;&#24615;&#215;&#26178;&#38291;&#21306;&#20998;&#65310;_20260205_152638%20(1)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.ito\Downloads\&#20870;&#12464;&#12521;&#12501;_&#26178;&#38291;&#21306;&#20998;&#38598;&#35336;&#65308;&#29305;&#24615;&#215;&#26178;&#38291;&#21306;&#20998;&#65310;_20260205_152638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22:00</c:v>
                </c:pt>
                <c:pt idx="1">
                  <c:v>22:15</c:v>
                </c:pt>
                <c:pt idx="2">
                  <c:v>22:30</c:v>
                </c:pt>
                <c:pt idx="3">
                  <c:v>22:45</c:v>
                </c:pt>
                <c:pt idx="4">
                  <c:v>23:00</c:v>
                </c:pt>
                <c:pt idx="5">
                  <c:v>23:15</c:v>
                </c:pt>
                <c:pt idx="6">
                  <c:v>23:30</c:v>
                </c:pt>
                <c:pt idx="7">
                  <c:v>23:45</c:v>
                </c:pt>
              </c:strCache>
            </c:strRef>
          </c:cat>
          <c:val>
            <c:numRef>
              <c:f>Sheet1!$B$2:$B$9</c:f>
              <c:numCache>
                <c:formatCode>0.0;\-0.0;"*"</c:formatCode>
                <c:ptCount val="8"/>
                <c:pt idx="0">
                  <c:v>0.5</c:v>
                </c:pt>
                <c:pt idx="1">
                  <c:v>0.5</c:v>
                </c:pt>
                <c:pt idx="2">
                  <c:v>0.3</c:v>
                </c:pt>
                <c:pt idx="3">
                  <c:v>0.1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22:00</c:v>
                </c:pt>
                <c:pt idx="1">
                  <c:v>22:15</c:v>
                </c:pt>
                <c:pt idx="2">
                  <c:v>22:30</c:v>
                </c:pt>
                <c:pt idx="3">
                  <c:v>22:45</c:v>
                </c:pt>
                <c:pt idx="4">
                  <c:v>23:00</c:v>
                </c:pt>
                <c:pt idx="5">
                  <c:v>23:15</c:v>
                </c:pt>
                <c:pt idx="6">
                  <c:v>23:30</c:v>
                </c:pt>
                <c:pt idx="7">
                  <c:v>23:45</c:v>
                </c:pt>
              </c:strCache>
            </c:strRef>
          </c:cat>
          <c:val>
            <c:numRef>
              <c:f>Sheet1!$C$2:$C$9</c:f>
              <c:numCache>
                <c:formatCode>0.0;\-0.0;"*"</c:formatCode>
                <c:ptCount val="8"/>
                <c:pt idx="0">
                  <c:v>0.1</c:v>
                </c:pt>
                <c:pt idx="1">
                  <c:v>0.1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0.2</c:v>
                </c:pt>
                <c:pt idx="6">
                  <c:v>0.2</c:v>
                </c:pt>
                <c:pt idx="7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22:00</c:v>
                </c:pt>
                <c:pt idx="1">
                  <c:v>22:15</c:v>
                </c:pt>
                <c:pt idx="2">
                  <c:v>22:30</c:v>
                </c:pt>
                <c:pt idx="3">
                  <c:v>22:45</c:v>
                </c:pt>
                <c:pt idx="4">
                  <c:v>23:00</c:v>
                </c:pt>
                <c:pt idx="5">
                  <c:v>23:15</c:v>
                </c:pt>
                <c:pt idx="6">
                  <c:v>23:30</c:v>
                </c:pt>
                <c:pt idx="7">
                  <c:v>23:45</c:v>
                </c:pt>
              </c:strCache>
            </c:strRef>
          </c:cat>
          <c:val>
            <c:numRef>
              <c:f>Sheet1!$D$2:$D$9</c:f>
              <c:numCache>
                <c:formatCode>0.0;\-0.0;"*"</c:formatCode>
                <c:ptCount val="8"/>
                <c:pt idx="0">
                  <c:v>0</c:v>
                </c:pt>
                <c:pt idx="1">
                  <c:v>0.1</c:v>
                </c:pt>
                <c:pt idx="2">
                  <c:v>0.1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7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3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22:00</c:v>
                </c:pt>
                <c:pt idx="1">
                  <c:v>22:15</c:v>
                </c:pt>
                <c:pt idx="2">
                  <c:v>22:30</c:v>
                </c:pt>
                <c:pt idx="3">
                  <c:v>22:45</c:v>
                </c:pt>
                <c:pt idx="4">
                  <c:v>23:00</c:v>
                </c:pt>
                <c:pt idx="5">
                  <c:v>23:15</c:v>
                </c:pt>
                <c:pt idx="6">
                  <c:v>23:30</c:v>
                </c:pt>
                <c:pt idx="7">
                  <c:v>23:45</c:v>
                </c:pt>
              </c:strCache>
            </c:strRef>
          </c:cat>
          <c:val>
            <c:numRef>
              <c:f>Sheet1!$E$2:$E$9</c:f>
              <c:numCache>
                <c:formatCode>0.0;\-0.0;"*"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44119328"/>
        <c:axId val="2044116064"/>
      </c:lineChart>
      <c:catAx>
        <c:axId val="2044119328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441160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44116064"/>
        <c:scaling>
          <c:orientation val="minMax"/>
          <c:max val="1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44119328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22:00-24:00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42.2</c:v>
                </c:pt>
                <c:pt idx="1">
                  <c:v>15.6</c:v>
                </c:pt>
                <c:pt idx="2">
                  <c:v>0</c:v>
                </c:pt>
                <c:pt idx="3">
                  <c:v>23.4</c:v>
                </c:pt>
                <c:pt idx="4">
                  <c:v>0</c:v>
                </c:pt>
                <c:pt idx="5">
                  <c:v>0</c:v>
                </c:pt>
                <c:pt idx="6">
                  <c:v>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22:00-24:00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4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7.4295748899460751E-2"/>
                  <c:y val="-5.5392824338388125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4.0966176307745662E-2"/>
                  <c:y val="0.1008033387909836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1.8341554732371E-2"/>
                  <c:y val="1.4737400373167179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2.089300899026177E-7"/>
                  <c:y val="0.1440156733714060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0.44423405184391251"/>
                  <c:y val="6.6468990398664343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42.2</c:v>
                </c:pt>
                <c:pt idx="1">
                  <c:v>15.6</c:v>
                </c:pt>
                <c:pt idx="2">
                  <c:v>0</c:v>
                </c:pt>
                <c:pt idx="3">
                  <c:v>23.4</c:v>
                </c:pt>
                <c:pt idx="4">
                  <c:v>0</c:v>
                </c:pt>
                <c:pt idx="5">
                  <c:v>0</c:v>
                </c:pt>
                <c:pt idx="6">
                  <c:v>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D75-4033-A66F-A8D48A508731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D75-4033-A66F-A8D48A50873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  <a:ea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Sheet1!$N$1:$O$1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Sheet1!$N$2:$O$2</c:f>
              <c:numCache>
                <c:formatCode>General</c:formatCode>
                <c:ptCount val="2"/>
                <c:pt idx="0">
                  <c:v>77.2</c:v>
                </c:pt>
                <c:pt idx="1">
                  <c:v>22.7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75-4033-A66F-A8D48A50873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378E-4615-8DA4-5E2CEA888334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78E-4615-8DA4-5E2CEA888334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378E-4615-8DA4-5E2CEA888334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378E-4615-8DA4-5E2CEA888334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378E-4615-8DA4-5E2CEA888334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378E-4615-8DA4-5E2CEA888334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378E-4615-8DA4-5E2CEA888334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378E-4615-8DA4-5E2CEA888334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378E-4615-8DA4-5E2CEA888334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378E-4615-8DA4-5E2CEA888334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378E-4615-8DA4-5E2CEA888334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378E-4615-8DA4-5E2CEA88833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6.5</c:v>
                </c:pt>
                <c:pt idx="1">
                  <c:v>4.5999999999999996</c:v>
                </c:pt>
                <c:pt idx="2">
                  <c:v>8.8000000000000007</c:v>
                </c:pt>
                <c:pt idx="3">
                  <c:v>30.3</c:v>
                </c:pt>
                <c:pt idx="4">
                  <c:v>25.6</c:v>
                </c:pt>
                <c:pt idx="5">
                  <c:v>1.4</c:v>
                </c:pt>
                <c:pt idx="6">
                  <c:v>4.7</c:v>
                </c:pt>
                <c:pt idx="7">
                  <c:v>0.1</c:v>
                </c:pt>
                <c:pt idx="8">
                  <c:v>4.9000000000000004</c:v>
                </c:pt>
                <c:pt idx="9">
                  <c:v>3.9</c:v>
                </c:pt>
                <c:pt idx="10">
                  <c:v>5</c:v>
                </c:pt>
                <c:pt idx="11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378E-4615-8DA4-5E2CEA888334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01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157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092" y="345947"/>
            <a:ext cx="3458725" cy="1945533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ＳＵＰＥＲ</a:t>
            </a:r>
            <a:r>
              <a:rPr lang="en-US" altLang="ja-JP" sz="4000" b="1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ＣＡＳＴ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787" y="2678386"/>
            <a:ext cx="2566997" cy="1443936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ＳＵＰＥＲ ＣＡＳＴ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36104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「みんながみんなエンターテイナー時代」、そんな</a:t>
            </a:r>
            <a:r>
              <a:rPr lang="en-US" altLang="ja-JP" b="1" u="sng" dirty="0">
                <a:solidFill>
                  <a:srgbClr val="FF0000"/>
                </a:solidFill>
                <a:latin typeface="+mn-ea"/>
                <a:ea typeface="+mn-ea"/>
              </a:rPr>
              <a:t>SUPER CAST</a:t>
            </a:r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を楽しく紹介！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400" dirty="0">
                <a:latin typeface="+mn-ea"/>
                <a:ea typeface="+mn-ea"/>
              </a:rPr>
              <a:t>SNS</a:t>
            </a:r>
            <a:r>
              <a:rPr lang="ja-JP" altLang="en-US" sz="1400" dirty="0">
                <a:latin typeface="+mn-ea"/>
                <a:ea typeface="+mn-ea"/>
              </a:rPr>
              <a:t>などの発展で「みんながみんなエンターテイナー時代」が到来！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この番組ではそんなエンターテイナー達を</a:t>
            </a:r>
            <a:r>
              <a:rPr lang="en-US" altLang="ja-JP" sz="1400" dirty="0">
                <a:latin typeface="+mn-ea"/>
                <a:ea typeface="+mn-ea"/>
              </a:rPr>
              <a:t>SUPER CAST</a:t>
            </a:r>
            <a:r>
              <a:rPr lang="ja-JP" altLang="en-US" sz="1400" dirty="0">
                <a:latin typeface="+mn-ea"/>
                <a:ea typeface="+mn-ea"/>
              </a:rPr>
              <a:t>と呼ぶことにしました！ 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音楽、お笑い、ゲーム、動画、デザイン、写真、ファッション、料理などちょっとしたことからすごいことまで、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en-US" altLang="ja-JP" sz="1400" dirty="0">
                <a:latin typeface="+mn-ea"/>
                <a:ea typeface="+mn-ea"/>
              </a:rPr>
              <a:t>SUPER CAST</a:t>
            </a:r>
            <a:r>
              <a:rPr lang="ja-JP" altLang="en-US" sz="1400" dirty="0">
                <a:latin typeface="+mn-ea"/>
                <a:ea typeface="+mn-ea"/>
              </a:rPr>
              <a:t>を楽しく紹介していきます！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ＳＵＰＥＲ ＣＡＳＴ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月曜日～木曜日　２２：００～２４：００ ＜２時間プログラム＞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町田</a:t>
            </a:r>
            <a:r>
              <a:rPr lang="ja-JP" altLang="en-US" sz="1400" dirty="0" err="1">
                <a:latin typeface="+mj-ea"/>
                <a:ea typeface="+mj-ea"/>
                <a:cs typeface="Meiryo UI" panose="020B0604030504040204" pitchFamily="50" charset="-128"/>
              </a:rPr>
              <a:t>こ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ーすけ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16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23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　高校生・大学生 メイン</a:t>
            </a: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@ZIP_SUPER_CAST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8,497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312766"/>
              </p:ext>
            </p:extLst>
          </p:nvPr>
        </p:nvGraphicFramePr>
        <p:xfrm>
          <a:off x="504262" y="1662935"/>
          <a:ext cx="5455151" cy="49344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0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6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388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1987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10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月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2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75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愛知県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75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漫画、雑学収集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7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バスケットボール、ゲラ、スノーボード、動物雑学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37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2022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4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412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2007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10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月に名古屋出身同級生お笑いコンビ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「デラスキッパーズ」でデビュー。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現在はピン芸人、そして番組やイベントの構成・脚本作家としても活躍中！</a:t>
                      </a:r>
                      <a:endParaRPr kumimoji="1" lang="en-US" altLang="ja-JP" sz="1200" dirty="0">
                        <a:latin typeface="+mn-lt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クイズ作家の経験もあり、知識豊富。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そこから生み出されるトークとキレのあるツッコミが持ち味！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70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lt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2022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年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4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月～</a:t>
                      </a:r>
                      <a:endParaRPr kumimoji="1" lang="en-US" altLang="ja-JP" sz="120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「</a:t>
                      </a:r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SUPER CAST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70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lt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X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：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@delasuki_match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／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7,694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人</a:t>
                      </a:r>
                      <a:endParaRPr kumimoji="1" lang="en-US" altLang="ja-JP" sz="1200" dirty="0">
                        <a:latin typeface="+mn-lt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Instagram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：</a:t>
                      </a:r>
                      <a:r>
                        <a:rPr kumimoji="1" lang="en-US" altLang="ja-JP" sz="1200" dirty="0" err="1">
                          <a:latin typeface="+mn-lt"/>
                          <a:ea typeface="+mn-ea"/>
                        </a:rPr>
                        <a:t>matchdelasuki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／</a:t>
                      </a:r>
                      <a:r>
                        <a:rPr kumimoji="1" lang="en-US" altLang="ja-JP" sz="1200" dirty="0">
                          <a:latin typeface="+mn-lt"/>
                          <a:ea typeface="+mn-ea"/>
                        </a:rPr>
                        <a:t>2,157</a:t>
                      </a:r>
                      <a:r>
                        <a:rPr kumimoji="1" lang="ja-JP" altLang="en-US" sz="1200" dirty="0">
                          <a:latin typeface="+mn-lt"/>
                          <a:ea typeface="+mn-ea"/>
                        </a:rPr>
                        <a:t>人</a:t>
                      </a:r>
                      <a:endParaRPr kumimoji="1" lang="en-US" altLang="ja-JP" sz="1200" dirty="0">
                        <a:latin typeface="+mn-lt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図 7" descr="人, 建物, 男, 若い が含まれている画像&#10;&#10;自動的に生成された説明">
            <a:extLst>
              <a:ext uri="{FF2B5EF4-FFF2-40B4-BE49-F238E27FC236}">
                <a16:creationId xmlns:a16="http://schemas.microsoft.com/office/drawing/2014/main" id="{4F83FBB8-E71A-45E5-4C9C-86705EDB8A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1" t="7350" r="5618" b="51869"/>
          <a:stretch/>
        </p:blipFill>
        <p:spPr>
          <a:xfrm>
            <a:off x="6615772" y="1682798"/>
            <a:ext cx="2904333" cy="2178250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1060545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町田</a:t>
            </a:r>
            <a:r>
              <a:rPr lang="ja-JP" altLang="en-US" sz="2000" u="sng" dirty="0" err="1">
                <a:solidFill>
                  <a:srgbClr val="FF0000"/>
                </a:solidFill>
                <a:latin typeface="+mn-ea"/>
                <a:ea typeface="+mn-ea"/>
              </a:rPr>
              <a:t>こ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ーすけ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KOSUKE MACHIDA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776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ＳＵＰＥＲ ＣＡＳＴ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3602690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ＳＵＰＥＲ ＣＡＳＴ</a:t>
            </a:r>
            <a:r>
              <a:rPr lang="ja-JP" altLang="en-US" sz="2000" b="1" dirty="0">
                <a:latin typeface="+mn-lt"/>
                <a:ea typeface="+mj-ea"/>
              </a:rPr>
              <a:t>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3450" y="1314517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2750867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SUPER CAST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16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23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歳＞ターゲット聴取シェア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94241" y="1590405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788009" y="1466716"/>
            <a:ext cx="2722241" cy="2455910"/>
            <a:chOff x="1698853" y="1768020"/>
            <a:chExt cx="2371254" cy="2065423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36180925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48617413"/>
                </p:ext>
              </p:extLst>
            </p:nvPr>
          </p:nvGraphicFramePr>
          <p:xfrm>
            <a:off x="1698853" y="1768020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４２．２％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SUPER CAST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13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54312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SUPER CAST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1.3%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49946" y="5238142"/>
            <a:ext cx="431239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13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8" name="グラフ 7">
            <a:extLst>
              <a:ext uri="{FF2B5EF4-FFF2-40B4-BE49-F238E27FC236}">
                <a16:creationId xmlns:a16="http://schemas.microsoft.com/office/drawing/2014/main" id="{3EC5C0EE-CBD7-8E59-FA9E-6EF5EDF343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7909474"/>
              </p:ext>
            </p:extLst>
          </p:nvPr>
        </p:nvGraphicFramePr>
        <p:xfrm>
          <a:off x="377737" y="229983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ＳＵＰＥＲ ＣＡＳＴ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9CAF59B3-7B79-F856-1D1A-7977C95780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476731"/>
              </p:ext>
            </p:extLst>
          </p:nvPr>
        </p:nvGraphicFramePr>
        <p:xfrm>
          <a:off x="5021830" y="2046558"/>
          <a:ext cx="453650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690335"/>
              </p:ext>
            </p:extLst>
          </p:nvPr>
        </p:nvGraphicFramePr>
        <p:xfrm>
          <a:off x="5156482" y="5164413"/>
          <a:ext cx="4267200" cy="90678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22:00-24:00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25.6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22:00-24:00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107" y="5263860"/>
            <a:ext cx="46741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SUPER CAST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77%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23%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BEA6EC-A328-7A9D-C673-C6F07EB071D7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●（月～木）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22:00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24:00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925E8057-4BB1-C595-F16B-4094E4BFBC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5760590"/>
              </p:ext>
            </p:extLst>
          </p:nvPr>
        </p:nvGraphicFramePr>
        <p:xfrm>
          <a:off x="4935167" y="2207570"/>
          <a:ext cx="4709830" cy="2812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3923248"/>
              </p:ext>
            </p:extLst>
          </p:nvPr>
        </p:nvGraphicFramePr>
        <p:xfrm>
          <a:off x="374559" y="2102905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4313388"/>
              </p:ext>
            </p:extLst>
          </p:nvPr>
        </p:nvGraphicFramePr>
        <p:xfrm>
          <a:off x="5114892" y="217390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872" y="1467177"/>
            <a:ext cx="2566205" cy="2033832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ＳＵＰＥＲ ＣＡＳＴ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@ZIP_SUPER_CAST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8,400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6776" y="1469917"/>
            <a:ext cx="1908888" cy="3039203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496" y="3717032"/>
            <a:ext cx="2232735" cy="2736304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9774" y="4678166"/>
            <a:ext cx="1822891" cy="203406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1" y="1412776"/>
            <a:ext cx="2160240" cy="245057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4907" y="4092661"/>
            <a:ext cx="1796427" cy="2379723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45102" y="1372287"/>
            <a:ext cx="2025061" cy="2491065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5288" y="4036074"/>
            <a:ext cx="1609256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603" y="5859776"/>
            <a:ext cx="8534342" cy="754462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603" y="4975710"/>
            <a:ext cx="8585249" cy="743347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603" y="4092179"/>
            <a:ext cx="8614136" cy="745139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814" y="3246710"/>
            <a:ext cx="8609925" cy="729793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814" y="2338363"/>
            <a:ext cx="8581038" cy="728039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814" y="1459493"/>
            <a:ext cx="8655872" cy="723378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</a:t>
            </a:r>
            <a:r>
              <a:rPr lang="ja-JP" altLang="en-US" sz="1600" u="sng">
                <a:solidFill>
                  <a:srgbClr val="FF0000"/>
                </a:solidFill>
                <a:latin typeface="+mj-ea"/>
                <a:ea typeface="+mj-ea"/>
              </a:rPr>
              <a:t>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SUPER CAST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ＳＵＰＥＲ ＣＡＳＴ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559619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9" y="260648"/>
            <a:ext cx="64807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ＳＵＰＥＲ ＣＡＳＴ</a:t>
            </a:r>
            <a:r>
              <a:rPr lang="ja-JP" altLang="en-US" sz="2000" b="1" dirty="0">
                <a:latin typeface="+mn-lt"/>
                <a:ea typeface="+mj-ea"/>
              </a:rPr>
              <a:t>　＜タイムテーブル＞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15BA5D70-57FE-CE77-5F44-BF38D3BC2C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284581"/>
              </p:ext>
            </p:extLst>
          </p:nvPr>
        </p:nvGraphicFramePr>
        <p:xfrm>
          <a:off x="749023" y="1268760"/>
          <a:ext cx="8424937" cy="1922334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328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1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94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593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1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21:58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22:00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6700441"/>
                  </a:ext>
                </a:extLst>
              </a:tr>
              <a:tr h="3381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22:0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１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OPENER〜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397769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23:57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CLOSER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～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4387754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23:58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24:00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8773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48082</TotalTime>
  <Words>651</Words>
  <Application>Microsoft Office PowerPoint</Application>
  <PresentationFormat>A4 210 x 297 mm</PresentationFormat>
  <Paragraphs>139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2563</cp:revision>
  <cp:lastPrinted>2022-02-09T08:53:13Z</cp:lastPrinted>
  <dcterms:created xsi:type="dcterms:W3CDTF">2002-09-26T02:44:22Z</dcterms:created>
  <dcterms:modified xsi:type="dcterms:W3CDTF">2026-03-18T02:40:09Z</dcterms:modified>
  <cp:contentStatus/>
</cp:coreProperties>
</file>