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482" r:id="rId4"/>
    <p:sldId id="498" r:id="rId5"/>
    <p:sldId id="503" r:id="rId6"/>
    <p:sldId id="483" r:id="rId7"/>
    <p:sldId id="504" r:id="rId8"/>
    <p:sldId id="505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482"/>
            <p14:sldId id="498"/>
            <p14:sldId id="503"/>
            <p14:sldId id="483"/>
            <p14:sldId id="504"/>
            <p14:sldId id="5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0000"/>
    <a:srgbClr val="660066"/>
    <a:srgbClr val="CC00CC"/>
    <a:srgbClr val="FF00FF"/>
    <a:srgbClr val="FF66FF"/>
    <a:srgbClr val="FF99FF"/>
    <a:srgbClr val="FFCCFF"/>
    <a:srgbClr val="33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280" autoAdjust="0"/>
  </p:normalViewPr>
  <p:slideViewPr>
    <p:cSldViewPr>
      <p:cViewPr varScale="1">
        <p:scale>
          <a:sx n="89" d="100"/>
          <a:sy n="89" d="100"/>
        </p:scale>
        <p:origin x="78" y="240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.suenaga\Downloads\processed_WEEKEND%20SMILE&#26178;&#38291;&#21306;&#20998;&#38598;&#35336;&#65308;&#29305;&#24615;&#215;&#26178;&#38291;&#21306;&#20998;&#65310;_20260203_150536%20(1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.suenaga\Downloads\&#24180;&#40802;&#24615;&#21029;&#32884;&#21462;&#29575;&#26089;&#35211;&#34920;_&#12464;&#12521;&#12501;&#20184;&#12365;&#23436;&#25104;&#29256;%20(3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7:30-10:00 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37.299999999999997</c:v>
                </c:pt>
                <c:pt idx="1">
                  <c:v>13.6</c:v>
                </c:pt>
                <c:pt idx="2">
                  <c:v>6.9</c:v>
                </c:pt>
                <c:pt idx="3">
                  <c:v>20.5</c:v>
                </c:pt>
                <c:pt idx="4">
                  <c:v>3.5</c:v>
                </c:pt>
                <c:pt idx="5">
                  <c:v>6.7</c:v>
                </c:pt>
                <c:pt idx="6">
                  <c:v>11.5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7:30-10:00 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0"/>
                  <c:y val="1.219535906698683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37.299999999999997</c:v>
                </c:pt>
                <c:pt idx="1">
                  <c:v>13.6</c:v>
                </c:pt>
                <c:pt idx="2">
                  <c:v>6.9</c:v>
                </c:pt>
                <c:pt idx="3">
                  <c:v>20.5</c:v>
                </c:pt>
                <c:pt idx="4">
                  <c:v>3.5</c:v>
                </c:pt>
                <c:pt idx="5">
                  <c:v>6.7</c:v>
                </c:pt>
                <c:pt idx="6">
                  <c:v>11.5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numRef>
              <c:f>Sheet1!$A$2:$A$9</c:f>
              <c:numCache>
                <c:formatCode>[hh]:mm</c:formatCode>
                <c:ptCount val="8"/>
                <c:pt idx="0">
                  <c:v>0.3125</c:v>
                </c:pt>
                <c:pt idx="1">
                  <c:v>0.32291666666666669</c:v>
                </c:pt>
                <c:pt idx="2">
                  <c:v>0.33333333333333331</c:v>
                </c:pt>
                <c:pt idx="3">
                  <c:v>0.34375</c:v>
                </c:pt>
                <c:pt idx="4">
                  <c:v>0.35416666666666669</c:v>
                </c:pt>
                <c:pt idx="5">
                  <c:v>0.36458333333333331</c:v>
                </c:pt>
                <c:pt idx="6">
                  <c:v>0.375</c:v>
                </c:pt>
                <c:pt idx="7">
                  <c:v>0.38541666666666669</c:v>
                </c:pt>
              </c:numCache>
            </c:numRef>
          </c:cat>
          <c:val>
            <c:numRef>
              <c:f>Sheet1!$B$2:$B$9</c:f>
              <c:numCache>
                <c:formatCode>0.0;\-0.0;"*"</c:formatCode>
                <c:ptCount val="8"/>
                <c:pt idx="0">
                  <c:v>0.9</c:v>
                </c:pt>
                <c:pt idx="1">
                  <c:v>1</c:v>
                </c:pt>
                <c:pt idx="2">
                  <c:v>1.4</c:v>
                </c:pt>
                <c:pt idx="3">
                  <c:v>1.2</c:v>
                </c:pt>
                <c:pt idx="4">
                  <c:v>1.4</c:v>
                </c:pt>
                <c:pt idx="5">
                  <c:v>1.5</c:v>
                </c:pt>
                <c:pt idx="6">
                  <c:v>1.7</c:v>
                </c:pt>
                <c:pt idx="7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D2-478C-81B7-DC217A1430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numRef>
              <c:f>Sheet1!$A$2:$A$9</c:f>
              <c:numCache>
                <c:formatCode>[hh]:mm</c:formatCode>
                <c:ptCount val="8"/>
                <c:pt idx="0">
                  <c:v>0.3125</c:v>
                </c:pt>
                <c:pt idx="1">
                  <c:v>0.32291666666666669</c:v>
                </c:pt>
                <c:pt idx="2">
                  <c:v>0.33333333333333331</c:v>
                </c:pt>
                <c:pt idx="3">
                  <c:v>0.34375</c:v>
                </c:pt>
                <c:pt idx="4">
                  <c:v>0.35416666666666669</c:v>
                </c:pt>
                <c:pt idx="5">
                  <c:v>0.36458333333333331</c:v>
                </c:pt>
                <c:pt idx="6">
                  <c:v>0.375</c:v>
                </c:pt>
                <c:pt idx="7">
                  <c:v>0.38541666666666669</c:v>
                </c:pt>
              </c:numCache>
            </c:numRef>
          </c:cat>
          <c:val>
            <c:numRef>
              <c:f>Sheet1!$C$2:$C$9</c:f>
              <c:numCache>
                <c:formatCode>0.0;\-0.0;"*"</c:formatCode>
                <c:ptCount val="8"/>
                <c:pt idx="0">
                  <c:v>0.8</c:v>
                </c:pt>
                <c:pt idx="1">
                  <c:v>0.9</c:v>
                </c:pt>
                <c:pt idx="2">
                  <c:v>1</c:v>
                </c:pt>
                <c:pt idx="3">
                  <c:v>1</c:v>
                </c:pt>
                <c:pt idx="4">
                  <c:v>0.8</c:v>
                </c:pt>
                <c:pt idx="5">
                  <c:v>0.5</c:v>
                </c:pt>
                <c:pt idx="6">
                  <c:v>0.6</c:v>
                </c:pt>
                <c:pt idx="7">
                  <c:v>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D2-478C-81B7-DC217A14305B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BD2-478C-81B7-DC217A1430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[hh]:mm</c:formatCode>
                <c:ptCount val="8"/>
                <c:pt idx="0">
                  <c:v>0.3125</c:v>
                </c:pt>
                <c:pt idx="1">
                  <c:v>0.32291666666666669</c:v>
                </c:pt>
                <c:pt idx="2">
                  <c:v>0.33333333333333331</c:v>
                </c:pt>
                <c:pt idx="3">
                  <c:v>0.34375</c:v>
                </c:pt>
                <c:pt idx="4">
                  <c:v>0.35416666666666669</c:v>
                </c:pt>
                <c:pt idx="5">
                  <c:v>0.36458333333333331</c:v>
                </c:pt>
                <c:pt idx="6">
                  <c:v>0.375</c:v>
                </c:pt>
                <c:pt idx="7">
                  <c:v>0.38541666666666669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BD2-478C-81B7-DC217A14305B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numRef>
              <c:f>Sheet1!$A$2:$A$9</c:f>
              <c:numCache>
                <c:formatCode>[hh]:mm</c:formatCode>
                <c:ptCount val="8"/>
                <c:pt idx="0">
                  <c:v>0.3125</c:v>
                </c:pt>
                <c:pt idx="1">
                  <c:v>0.32291666666666669</c:v>
                </c:pt>
                <c:pt idx="2">
                  <c:v>0.33333333333333331</c:v>
                </c:pt>
                <c:pt idx="3">
                  <c:v>0.34375</c:v>
                </c:pt>
                <c:pt idx="4">
                  <c:v>0.35416666666666669</c:v>
                </c:pt>
                <c:pt idx="5">
                  <c:v>0.36458333333333331</c:v>
                </c:pt>
                <c:pt idx="6">
                  <c:v>0.375</c:v>
                </c:pt>
                <c:pt idx="7">
                  <c:v>0.38541666666666669</c:v>
                </c:pt>
              </c:numCache>
            </c:numRef>
          </c:cat>
          <c:val>
            <c:numRef>
              <c:f>Sheet1!$D$2:$D$9</c:f>
              <c:numCache>
                <c:formatCode>0.0;\-0.0;"*"</c:formatCode>
                <c:ptCount val="8"/>
                <c:pt idx="0">
                  <c:v>0.4</c:v>
                </c:pt>
                <c:pt idx="1">
                  <c:v>0.4</c:v>
                </c:pt>
                <c:pt idx="2">
                  <c:v>0.6</c:v>
                </c:pt>
                <c:pt idx="3">
                  <c:v>0.5</c:v>
                </c:pt>
                <c:pt idx="4">
                  <c:v>0.4</c:v>
                </c:pt>
                <c:pt idx="5">
                  <c:v>0.6</c:v>
                </c:pt>
                <c:pt idx="6">
                  <c:v>0.6</c:v>
                </c:pt>
                <c:pt idx="7">
                  <c:v>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BD2-478C-81B7-DC217A14305B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numRef>
              <c:f>Sheet1!$A$2:$A$9</c:f>
              <c:numCache>
                <c:formatCode>[hh]:mm</c:formatCode>
                <c:ptCount val="8"/>
                <c:pt idx="0">
                  <c:v>0.3125</c:v>
                </c:pt>
                <c:pt idx="1">
                  <c:v>0.32291666666666669</c:v>
                </c:pt>
                <c:pt idx="2">
                  <c:v>0.33333333333333331</c:v>
                </c:pt>
                <c:pt idx="3">
                  <c:v>0.34375</c:v>
                </c:pt>
                <c:pt idx="4">
                  <c:v>0.35416666666666669</c:v>
                </c:pt>
                <c:pt idx="5">
                  <c:v>0.36458333333333331</c:v>
                </c:pt>
                <c:pt idx="6">
                  <c:v>0.375</c:v>
                </c:pt>
                <c:pt idx="7">
                  <c:v>0.38541666666666669</c:v>
                </c:pt>
              </c:numCache>
            </c:numRef>
          </c:cat>
          <c:val>
            <c:numRef>
              <c:f>Sheet1!$E$2:$E$9</c:f>
              <c:numCache>
                <c:formatCode>0.0;\-0.0;"*"</c:formatCode>
                <c:ptCount val="8"/>
                <c:pt idx="0">
                  <c:v>0.3</c:v>
                </c:pt>
                <c:pt idx="1">
                  <c:v>0.4</c:v>
                </c:pt>
                <c:pt idx="2">
                  <c:v>0.4</c:v>
                </c:pt>
                <c:pt idx="3">
                  <c:v>0.3</c:v>
                </c:pt>
                <c:pt idx="4">
                  <c:v>0.3</c:v>
                </c:pt>
                <c:pt idx="5">
                  <c:v>0.2</c:v>
                </c:pt>
                <c:pt idx="6">
                  <c:v>0.2</c:v>
                </c:pt>
                <c:pt idx="7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BD2-478C-81B7-DC217A1430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863893360"/>
        <c:axId val="-863898256"/>
      </c:lineChart>
      <c:catAx>
        <c:axId val="-863893360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[hh]:mm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-8638982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863898256"/>
        <c:scaling>
          <c:orientation val="minMax"/>
          <c:max val="2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-863893360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82C8-43DA-9296-E378D4BF1448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82C8-43DA-9296-E378D4BF1448}"/>
              </c:ext>
            </c:extLst>
          </c:dPt>
          <c:dLbls>
            <c:dLbl>
              <c:idx val="0"/>
              <c:layout>
                <c:manualLayout>
                  <c:x val="-0.16454780092592591"/>
                  <c:y val="-8.6468402777777773E-2"/>
                </c:manualLayout>
              </c:layout>
              <c:tx>
                <c:rich>
                  <a:bodyPr/>
                  <a:lstStyle/>
                  <a:p>
                    <a:fld id="{990E889F-6251-4C51-BD55-41F99C1B6CA8}" type="CATEGORYNAME">
                      <a:rPr lang="ja-JP" altLang="en-US" smtClean="0"/>
                      <a:pPr/>
                      <a:t>[分類名]</a:t>
                    </a:fld>
                    <a:endParaRPr lang="ja-JP" altLang="en-US" baseline="0"/>
                  </a:p>
                  <a:p>
                    <a:fld id="{77A44849-B7B1-4CF8-B442-E4FB7DF0F280}" type="PERCENTAGE">
                      <a:rPr lang="en-US" altLang="ja-JP" baseline="0" smtClean="0"/>
                      <a:pPr/>
                      <a:t>[パーセンテージ]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2C8-43DA-9296-E378D4BF1448}"/>
                </c:ext>
              </c:extLst>
            </c:dLbl>
            <c:dLbl>
              <c:idx val="1"/>
              <c:layout>
                <c:manualLayout>
                  <c:x val="0.16702280092592592"/>
                  <c:y val="0.10908333333333334"/>
                </c:manualLayout>
              </c:layout>
              <c:tx>
                <c:rich>
                  <a:bodyPr/>
                  <a:lstStyle/>
                  <a:p>
                    <a:fld id="{98A06930-0E98-4D3C-A841-2E93C3A538C6}" type="CATEGORYNAME">
                      <a:rPr lang="ja-JP" altLang="en-US" smtClean="0"/>
                      <a:pPr/>
                      <a:t>[分類名]</a:t>
                    </a:fld>
                    <a:endParaRPr lang="ja-JP" altLang="en-US" baseline="0"/>
                  </a:p>
                  <a:p>
                    <a:fld id="{D59FB4BC-E8C0-4E66-9C19-2C3D8829160A}" type="PERCENTAGE">
                      <a:rPr lang="en-US" altLang="ja-JP" baseline="0" smtClean="0"/>
                      <a:pPr/>
                      <a:t>[パーセンテージ]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2C8-43DA-9296-E378D4BF14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'特性×時間区分 '!$O$21:$P$21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'特性×時間区分 '!$O$22:$P$22</c:f>
              <c:numCache>
                <c:formatCode>General</c:formatCode>
                <c:ptCount val="2"/>
                <c:pt idx="0">
                  <c:v>63.000000000000007</c:v>
                </c:pt>
                <c:pt idx="1">
                  <c:v>36.9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C8-43DA-9296-E378D4BF144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3552-4A78-84C4-F651F184D94D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552-4A78-84C4-F651F184D94D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3552-4A78-84C4-F651F184D94D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3552-4A78-84C4-F651F184D94D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3552-4A78-84C4-F651F184D94D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3552-4A78-84C4-F651F184D94D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3552-4A78-84C4-F651F184D94D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3552-4A78-84C4-F651F184D94D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3552-4A78-84C4-F651F184D94D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3552-4A78-84C4-F651F184D94D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3552-4A78-84C4-F651F184D94D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3552-4A78-84C4-F651F184D94D}"/>
              </c:ext>
            </c:extLst>
          </c:dPt>
          <c:dLbls>
            <c:dLbl>
              <c:idx val="1"/>
              <c:layout>
                <c:manualLayout>
                  <c:x val="6.6499537037037038E-2"/>
                  <c:y val="1.102430555555555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52-4A78-84C4-F651F184D94D}"/>
                </c:ext>
              </c:extLst>
            </c:dLbl>
            <c:dLbl>
              <c:idx val="2"/>
              <c:layout>
                <c:manualLayout>
                  <c:x val="9.1743055555555553E-3"/>
                  <c:y val="8.315833333333333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52-4A78-84C4-F651F184D94D}"/>
                </c:ext>
              </c:extLst>
            </c:dLbl>
            <c:dLbl>
              <c:idx val="3"/>
              <c:layout>
                <c:manualLayout>
                  <c:x val="-8.1854166666666672E-3"/>
                  <c:y val="-7.213645833333333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52-4A78-84C4-F651F184D94D}"/>
                </c:ext>
              </c:extLst>
            </c:dLbl>
            <c:dLbl>
              <c:idx val="4"/>
              <c:layout>
                <c:manualLayout>
                  <c:x val="7.2613425925925928E-2"/>
                  <c:y val="-6.43229166666666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552-4A78-84C4-F651F184D94D}"/>
                </c:ext>
              </c:extLst>
            </c:dLbl>
            <c:dLbl>
              <c:idx val="5"/>
              <c:layout>
                <c:manualLayout>
                  <c:x val="9.5543981481481438E-2"/>
                  <c:y val="2.419791666666665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1977025462962963"/>
                      <c:h val="0.146623263888888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3552-4A78-84C4-F651F184D94D}"/>
                </c:ext>
              </c:extLst>
            </c:dLbl>
            <c:dLbl>
              <c:idx val="6"/>
              <c:layout>
                <c:manualLayout>
                  <c:x val="-4.06164351851852E-2"/>
                  <c:y val="5.635624999999999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552-4A78-84C4-F651F184D94D}"/>
                </c:ext>
              </c:extLst>
            </c:dLbl>
            <c:dLbl>
              <c:idx val="7"/>
              <c:layout>
                <c:manualLayout>
                  <c:x val="-5.4487037037037035E-2"/>
                  <c:y val="-5.840763888888889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552-4A78-84C4-F651F184D94D}"/>
                </c:ext>
              </c:extLst>
            </c:dLbl>
            <c:dLbl>
              <c:idx val="8"/>
              <c:layout>
                <c:manualLayout>
                  <c:x val="-0.10685625"/>
                  <c:y val="-0.1302684027777777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552-4A78-84C4-F651F184D94D}"/>
                </c:ext>
              </c:extLst>
            </c:dLbl>
            <c:dLbl>
              <c:idx val="9"/>
              <c:layout>
                <c:manualLayout>
                  <c:x val="-5.9479398148148149E-2"/>
                  <c:y val="-0.1155927083333333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552-4A78-84C4-F651F184D94D}"/>
                </c:ext>
              </c:extLst>
            </c:dLbl>
            <c:dLbl>
              <c:idx val="10"/>
              <c:layout>
                <c:manualLayout>
                  <c:x val="4.9327777777777776E-2"/>
                  <c:y val="-3.2044097222222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552-4A78-84C4-F651F184D94D}"/>
                </c:ext>
              </c:extLst>
            </c:dLbl>
            <c:dLbl>
              <c:idx val="11"/>
              <c:layout>
                <c:manualLayout>
                  <c:x val="-3.6038194444444442E-2"/>
                  <c:y val="8.899791666666666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552-4A78-84C4-F651F184D9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2.4</c:v>
                </c:pt>
                <c:pt idx="1">
                  <c:v>2.1</c:v>
                </c:pt>
                <c:pt idx="2">
                  <c:v>12.5</c:v>
                </c:pt>
                <c:pt idx="3">
                  <c:v>19.7</c:v>
                </c:pt>
                <c:pt idx="4">
                  <c:v>18.7</c:v>
                </c:pt>
                <c:pt idx="5">
                  <c:v>7.6</c:v>
                </c:pt>
                <c:pt idx="6">
                  <c:v>0.2</c:v>
                </c:pt>
                <c:pt idx="7">
                  <c:v>0.4</c:v>
                </c:pt>
                <c:pt idx="8">
                  <c:v>5.6</c:v>
                </c:pt>
                <c:pt idx="9">
                  <c:v>4.5999999999999996</c:v>
                </c:pt>
                <c:pt idx="10">
                  <c:v>13.5</c:v>
                </c:pt>
                <c:pt idx="11">
                  <c:v>12.6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3552-4A78-84C4-F651F184D94D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3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916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85" y="260648"/>
            <a:ext cx="3473850" cy="2171156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ＷＥＥＫＥＮＤ ＳＭＩＬＥ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80" y="2691867"/>
            <a:ext cx="2529874" cy="1581171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ＷＥＥＫＥＮＤ ＳＭＩＬＥ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8416" y="1098331"/>
            <a:ext cx="9133777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家族と、友だちと、ひとりでも、週末をエンジョイしたくなる番組！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中部エリアのおでかけ情報をたっぷりお届け！イベントやアクティビティ、グルメなど、今注目のスポットを紹介します。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家族と、友だちと、ひとりでも、週末をエンジョイしたくなる番組です。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楽しい音楽と気になる情報で、一緒に週末をスタートさせましょう！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388416" y="4365104"/>
            <a:ext cx="9080406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ＷＥＥＫＥＮＤ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ＳＭＩＬＥ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毎週土曜日　７：３０～１０：００ ＜２時間３０分プログラム＞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玉置侑里子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20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</a:t>
            </a: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@weekendsmile778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4,081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Instagram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@weekendsmile778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1,267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b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</a:b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　　　　　　　　　　　　　　　　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LINE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@WEEKEND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 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AMILE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 ／ 約 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2,125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644466"/>
              </p:ext>
            </p:extLst>
          </p:nvPr>
        </p:nvGraphicFramePr>
        <p:xfrm>
          <a:off x="416496" y="1662934"/>
          <a:ext cx="6048672" cy="44529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3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2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1992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愛知県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犬山</a:t>
                      </a:r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さんぽ、温泉・社寺仏閣巡り、食べること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写真、イラスト、旅行のプランニング、エッセイを書くこと、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長距離移動を楽しむこと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岐阜県岐阜市生まれ。愛知県犬山市で育ち、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2021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年、熊野古道のある三重県南紀に移住。高校のデザイン科を卒業後、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年、ほぼ初めての海外でイタリア・フィレンツェに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年間留学。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年からは、スペイン・サンティアゴ巡礼道計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1700km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以上をバックパッカーとして歩く。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ナビゲーターオーディションに未経験ながら合格し、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年ナビゲーターデビューを果たす。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国内・海外を問わず多数の一人旅の経験や、旅行会社添乗員としての経験を活かし、旅やお出かけ情報を得意とするナビゲーター、ツアーガイド、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WEB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ライターとして活動中。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WEEKEND SMILE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X:@tamayuridesu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3,814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@tamayuri_traveler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3,088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67" b="36691"/>
          <a:stretch/>
        </p:blipFill>
        <p:spPr>
          <a:xfrm>
            <a:off x="6610721" y="1665366"/>
            <a:ext cx="3021262" cy="2264832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106540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玉置 侑里子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YURIKO TAMAOKI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776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ＷＥＥＫＥＮＤ ＳＭＩＬＥ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169734"/>
              </p:ext>
            </p:extLst>
          </p:nvPr>
        </p:nvGraphicFramePr>
        <p:xfrm>
          <a:off x="7585302" y="4219029"/>
          <a:ext cx="1260000" cy="3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ボイスサンプル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5" name="図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96" y="4725144"/>
            <a:ext cx="1318086" cy="131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1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ＷＥＥＫＥＮＤ ＳＭＩＬＥ</a:t>
            </a:r>
            <a:r>
              <a:rPr lang="ja-JP" altLang="en-US" sz="2000" b="1" dirty="0">
                <a:latin typeface="+mn-lt"/>
                <a:ea typeface="+mj-ea"/>
              </a:rPr>
              <a:t>　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726306" y="1278953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785933" y="1071370"/>
            <a:ext cx="648072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WEEKEND SMILE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</a:t>
            </a:r>
            <a:r>
              <a:rPr lang="ja-JP" altLang="en-US" sz="160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＞ターゲット聴取シェア</a:t>
            </a:r>
            <a:r>
              <a:rPr lang="en-US" altLang="ja-JP" sz="160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493359" y="1610563"/>
            <a:ext cx="3515911" cy="300389"/>
            <a:chOff x="6174242" y="2091338"/>
            <a:chExt cx="3058157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5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454592" y="1546716"/>
            <a:ext cx="2730745" cy="2386378"/>
            <a:chOff x="1691446" y="1826497"/>
            <a:chExt cx="2378661" cy="2006946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48555522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23189834"/>
                </p:ext>
              </p:extLst>
            </p:nvPr>
          </p:nvGraphicFramePr>
          <p:xfrm>
            <a:off x="1691446" y="1826497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３７．３％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WEEKEND SMILE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48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59121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WEEKEND SMILE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4.8%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693841" y="5238142"/>
            <a:ext cx="442460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48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aphicFrame>
        <p:nvGraphicFramePr>
          <p:cNvPr id="3" name="折れ線Ｇ">
            <a:extLst>
              <a:ext uri="{FF2B5EF4-FFF2-40B4-BE49-F238E27FC236}">
                <a16:creationId xmlns:a16="http://schemas.microsoft.com/office/drawing/2014/main" id="{961DFE39-9F93-25EB-F866-74D04E3B4C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005488"/>
              </p:ext>
            </p:extLst>
          </p:nvPr>
        </p:nvGraphicFramePr>
        <p:xfrm>
          <a:off x="5216746" y="196425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BDB2BB2C-89DE-B736-26B3-7BACE0BC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ＷＥＥＫＥＮＤ ＳＭＩＬＥ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/>
        </p:nvGraphicFramePr>
        <p:xfrm>
          <a:off x="5156482" y="5164413"/>
          <a:ext cx="4267200" cy="906780"/>
        </p:xfrm>
        <a:graphic>
          <a:graphicData uri="http://schemas.openxmlformats.org/drawingml/2006/table">
            <a:tbl>
              <a:tblPr/>
              <a:tblGrid>
                <a:gridCol w="660614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558586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07:30-10:00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18.7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07:30-10:00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13.5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WEEKEND SMILE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6.3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割が男性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3.7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割が女性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BEA6EC-A328-7A9D-C673-C6F07EB071D7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●（土）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7:30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>
                <a:solidFill>
                  <a:srgbClr val="FF0000"/>
                </a:solidFill>
                <a:latin typeface="+mj-ea"/>
                <a:ea typeface="+mj-ea"/>
              </a:rPr>
              <a:t>10:00</a:t>
            </a:r>
            <a:r>
              <a:rPr lang="ja-JP" altLang="en-US" sz="1600" u="sng">
                <a:solidFill>
                  <a:srgbClr val="FF0000"/>
                </a:solidFill>
                <a:latin typeface="+mj-ea"/>
                <a:ea typeface="+mj-ea"/>
              </a:rPr>
              <a:t>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/>
        </p:nvGraphicFramePr>
        <p:xfrm>
          <a:off x="488984" y="198900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/>
        </p:nvGraphicFramePr>
        <p:xfrm>
          <a:off x="5169024" y="2061168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88" y="1409997"/>
            <a:ext cx="2431684" cy="1874987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ＷＥＥＫＥＮＤ ＳＭＩＬＥ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@weekendsmile778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4,000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489" y="3645025"/>
            <a:ext cx="2431684" cy="2595158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3595" y="1409998"/>
            <a:ext cx="2429446" cy="2250392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0677" y="3738322"/>
            <a:ext cx="2258347" cy="2685298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0464" y="1409997"/>
            <a:ext cx="2172766" cy="2451051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0464" y="4077072"/>
            <a:ext cx="2125114" cy="2448272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0653" y="1409997"/>
            <a:ext cx="2016224" cy="2409791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33154" y="4077072"/>
            <a:ext cx="1919859" cy="225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56" y="5828162"/>
            <a:ext cx="8570681" cy="72420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286" y="4963631"/>
            <a:ext cx="8562453" cy="729879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718" y="4087497"/>
            <a:ext cx="8592119" cy="731942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269" y="3218153"/>
            <a:ext cx="8588568" cy="720719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286" y="2342470"/>
            <a:ext cx="8578551" cy="710779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286" y="1434188"/>
            <a:ext cx="8595231" cy="721737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WEEKEND SMILE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3286" y="4066262"/>
            <a:ext cx="8562453" cy="744917"/>
          </a:xfrm>
          <a:prstGeom prst="rect">
            <a:avLst/>
          </a:prstGeom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ＷＥＥＫＥＮＤ ＳＭＩＬＥ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1886920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2E3F44E5-4C69-1295-3282-B170C86F4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379667"/>
              </p:ext>
            </p:extLst>
          </p:nvPr>
        </p:nvGraphicFramePr>
        <p:xfrm>
          <a:off x="830541" y="1052736"/>
          <a:ext cx="8244917" cy="2741627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30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04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07:30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OPENER〜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1060703"/>
                  </a:ext>
                </a:extLst>
              </a:tr>
              <a:tr h="26100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08:05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08:20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FUN DAY TRIP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96402856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08:33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08:35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WEATHER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1265027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08:35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08:37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05034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08:58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09:00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9131719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09:10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09:30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#OPUKAN JYO-SHI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7334060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09:43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09:45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HEADLINE NEWS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63518305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09:45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09:47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TRAFFIC</a:t>
                      </a:r>
                      <a:r>
                        <a:rPr lang="en-US" altLang="ja-JP" sz="1100" u="none" strike="noStrike" baseline="0" dirty="0">
                          <a:effectLst/>
                          <a:latin typeface="+mn-ea"/>
                          <a:ea typeface="+mn-ea"/>
                        </a:rPr>
                        <a:t>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09:57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CLOSER〜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5600239"/>
                  </a:ext>
                </a:extLst>
              </a:tr>
              <a:tr h="24346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09:58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23253930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83BE8A3E-62CE-DF7B-99EA-DAB7BFCF9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ＷＥＥＫＥＮＤ ＳＭＩＬＥ</a:t>
            </a:r>
            <a:r>
              <a:rPr lang="ja-JP" altLang="en-US" sz="2000" b="1" dirty="0">
                <a:latin typeface="+mn-lt"/>
                <a:ea typeface="+mj-ea"/>
              </a:rPr>
              <a:t>　＜タイムテーブル＞</a:t>
            </a:r>
          </a:p>
        </p:txBody>
      </p:sp>
    </p:spTree>
    <p:extLst>
      <p:ext uri="{BB962C8B-B14F-4D97-AF65-F5344CB8AC3E}">
        <p14:creationId xmlns:p14="http://schemas.microsoft.com/office/powerpoint/2010/main" val="299152877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47710</TotalTime>
  <Words>787</Words>
  <Application>Microsoft Office PowerPoint</Application>
  <PresentationFormat>A4 210 x 297 mm</PresentationFormat>
  <Paragraphs>171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ZIP-FM</cp:lastModifiedBy>
  <cp:revision>2550</cp:revision>
  <cp:lastPrinted>2022-02-09T08:53:13Z</cp:lastPrinted>
  <dcterms:created xsi:type="dcterms:W3CDTF">2002-09-26T02:44:22Z</dcterms:created>
  <dcterms:modified xsi:type="dcterms:W3CDTF">2026-03-19T07:11:26Z</dcterms:modified>
  <cp:contentStatus/>
</cp:coreProperties>
</file>