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61" r:id="rId2"/>
    <p:sldId id="484" r:id="rId3"/>
    <p:sldId id="482" r:id="rId4"/>
    <p:sldId id="498" r:id="rId5"/>
    <p:sldId id="503" r:id="rId6"/>
    <p:sldId id="483" r:id="rId7"/>
    <p:sldId id="504" r:id="rId8"/>
    <p:sldId id="505" r:id="rId9"/>
  </p:sldIdLst>
  <p:sldSz cx="9906000" cy="6858000" type="A4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EBAB5F9-3ECE-49B3-BB35-F73CC38A1EAB}">
          <p14:sldIdLst>
            <p14:sldId id="461"/>
            <p14:sldId id="484"/>
            <p14:sldId id="482"/>
            <p14:sldId id="498"/>
            <p14:sldId id="503"/>
            <p14:sldId id="483"/>
            <p14:sldId id="504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660066"/>
    <a:srgbClr val="CC00CC"/>
    <a:srgbClr val="FF00FF"/>
    <a:srgbClr val="FF66FF"/>
    <a:srgbClr val="FF99FF"/>
    <a:srgbClr val="FFCCFF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>
      <p:cViewPr varScale="1">
        <p:scale>
          <a:sx n="70" d="100"/>
          <a:sy n="70" d="100"/>
        </p:scale>
        <p:origin x="60" y="378"/>
      </p:cViewPr>
      <p:guideLst>
        <p:guide orient="horz" pos="2160"/>
        <p:guide orient="horz" pos="4319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738" y="62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momiyama\Downloads\&#26178;&#38291;&#21306;&#20998;&#38598;&#35336;&#65308;&#29305;&#24615;&#215;&#26178;&#38291;&#21306;&#20998;&#65310;_20250918_11132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momiyama\Downloads\&#26178;&#38291;&#21306;&#20998;&#38598;&#35336;&#65308;&#29305;&#24615;&#215;&#26178;&#38291;&#21306;&#20998;&#65310;_20250918_11132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15445184736508E-2"/>
          <c:y val="5.8968133425296165E-2"/>
          <c:w val="0.79485593977444735"/>
          <c:h val="0.8902606310013717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1433484152369E-2"/>
          <c:y val="3.6242967074733227E-2"/>
          <c:w val="0.931258972373186"/>
          <c:h val="0.90206192008814168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FF0000"/>
              </a:solidFill>
              <a:prstDash val="solid"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07:30</c:v>
                </c:pt>
                <c:pt idx="1">
                  <c:v>07:45</c:v>
                </c:pt>
                <c:pt idx="2">
                  <c:v>08:00</c:v>
                </c:pt>
                <c:pt idx="3">
                  <c:v>08:15</c:v>
                </c:pt>
                <c:pt idx="4">
                  <c:v>08:30</c:v>
                </c:pt>
                <c:pt idx="5">
                  <c:v>08:45</c:v>
                </c:pt>
                <c:pt idx="6">
                  <c:v>09:00</c:v>
                </c:pt>
                <c:pt idx="7">
                  <c:v>09:15</c:v>
                </c:pt>
                <c:pt idx="8">
                  <c:v>09:30</c:v>
                </c:pt>
                <c:pt idx="9">
                  <c:v>09:45</c:v>
                </c:pt>
              </c:strCache>
            </c:strRef>
          </c:cat>
          <c:val>
            <c:numRef>
              <c:f>Sheet1!$B$2:$B$11</c:f>
              <c:numCache>
                <c:formatCode>0.0;\-0.0;"*"</c:formatCode>
                <c:ptCount val="10"/>
                <c:pt idx="0">
                  <c:v>0.8</c:v>
                </c:pt>
                <c:pt idx="1">
                  <c:v>0.9</c:v>
                </c:pt>
                <c:pt idx="2">
                  <c:v>1.4</c:v>
                </c:pt>
                <c:pt idx="3">
                  <c:v>1.4</c:v>
                </c:pt>
                <c:pt idx="4">
                  <c:v>1.6</c:v>
                </c:pt>
                <c:pt idx="5">
                  <c:v>1.2</c:v>
                </c:pt>
                <c:pt idx="6">
                  <c:v>1.6</c:v>
                </c:pt>
                <c:pt idx="7">
                  <c:v>1.4</c:v>
                </c:pt>
                <c:pt idx="8">
                  <c:v>1.8</c:v>
                </c:pt>
                <c:pt idx="9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1-4FB7-8F66-33C1D4F32126}"/>
            </c:ext>
          </c:extLst>
        </c:ser>
        <c:ser>
          <c:idx val="1"/>
          <c:order val="1"/>
          <c:spPr>
            <a:ln w="38100">
              <a:solidFill>
                <a:srgbClr val="3333FF"/>
              </a:solidFill>
              <a:prstDash val="sysDot"/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07:30</c:v>
                </c:pt>
                <c:pt idx="1">
                  <c:v>07:45</c:v>
                </c:pt>
                <c:pt idx="2">
                  <c:v>08:00</c:v>
                </c:pt>
                <c:pt idx="3">
                  <c:v>08:15</c:v>
                </c:pt>
                <c:pt idx="4">
                  <c:v>08:30</c:v>
                </c:pt>
                <c:pt idx="5">
                  <c:v>08:45</c:v>
                </c:pt>
                <c:pt idx="6">
                  <c:v>09:00</c:v>
                </c:pt>
                <c:pt idx="7">
                  <c:v>09:15</c:v>
                </c:pt>
                <c:pt idx="8">
                  <c:v>09:30</c:v>
                </c:pt>
                <c:pt idx="9">
                  <c:v>09:45</c:v>
                </c:pt>
              </c:strCache>
            </c:strRef>
          </c:cat>
          <c:val>
            <c:numRef>
              <c:f>Sheet1!$C$2:$C$11</c:f>
              <c:numCache>
                <c:formatCode>0.0;\-0.0;"*"</c:formatCode>
                <c:ptCount val="10"/>
                <c:pt idx="0">
                  <c:v>0.6</c:v>
                </c:pt>
                <c:pt idx="1">
                  <c:v>0.8</c:v>
                </c:pt>
                <c:pt idx="2">
                  <c:v>1.1000000000000001</c:v>
                </c:pt>
                <c:pt idx="3">
                  <c:v>0.9</c:v>
                </c:pt>
                <c:pt idx="4">
                  <c:v>0.7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0.9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1-4FB7-8F66-33C1D4F32126}"/>
            </c:ext>
          </c:extLst>
        </c:ser>
        <c:ser>
          <c:idx val="3"/>
          <c:order val="2"/>
          <c:spPr>
            <a:ln w="24895">
              <a:solidFill>
                <a:schemeClr val="bg2"/>
              </a:solidFill>
              <a:prstDash val="lgDashDot"/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5106847587423025E-2"/>
                  <c:y val="-2.3591484003543772E-2"/>
                </c:manualLayout>
              </c:layout>
              <c:spPr>
                <a:noFill/>
                <a:ln w="24895">
                  <a:noFill/>
                </a:ln>
              </c:spPr>
              <c:txPr>
                <a:bodyPr/>
                <a:lstStyle/>
                <a:p>
                  <a:pPr>
                    <a:defRPr sz="882" b="0" i="0" u="none" strike="noStrike" baseline="0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latin typeface="ＭＳ Ｐゴシック"/>
                      <a:ea typeface="ＭＳ Ｐゴシック"/>
                      <a:cs typeface="ＭＳ Ｐゴシック"/>
                    </a:defRPr>
                  </a:pPr>
                  <a:endParaRPr lang="ja-JP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D1-4FB7-8F66-33C1D4F32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>
                        <a:lumMod val="65000"/>
                        <a:lumOff val="35000"/>
                      </a:schemeClr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07:30</c:v>
                </c:pt>
                <c:pt idx="1">
                  <c:v>07:45</c:v>
                </c:pt>
                <c:pt idx="2">
                  <c:v>08:00</c:v>
                </c:pt>
                <c:pt idx="3">
                  <c:v>08:15</c:v>
                </c:pt>
                <c:pt idx="4">
                  <c:v>08:30</c:v>
                </c:pt>
                <c:pt idx="5">
                  <c:v>08:45</c:v>
                </c:pt>
                <c:pt idx="6">
                  <c:v>09:00</c:v>
                </c:pt>
                <c:pt idx="7">
                  <c:v>09:15</c:v>
                </c:pt>
                <c:pt idx="8">
                  <c:v>09:30</c:v>
                </c:pt>
                <c:pt idx="9">
                  <c:v>09:45</c:v>
                </c:pt>
              </c:strCache>
            </c:strRef>
          </c:cat>
          <c:val>
            <c:numRef>
              <c:f>Sheet1!$D$2:$D$11</c:f>
              <c:numCache>
                <c:formatCode>0.0;\-0.0;"*"</c:formatCode>
                <c:ptCount val="10"/>
                <c:pt idx="0">
                  <c:v>0.6</c:v>
                </c:pt>
                <c:pt idx="1">
                  <c:v>0.6</c:v>
                </c:pt>
                <c:pt idx="2">
                  <c:v>0.5</c:v>
                </c:pt>
                <c:pt idx="3">
                  <c:v>0.6</c:v>
                </c:pt>
                <c:pt idx="4">
                  <c:v>0.6</c:v>
                </c:pt>
                <c:pt idx="5">
                  <c:v>0.7</c:v>
                </c:pt>
                <c:pt idx="6">
                  <c:v>0.9</c:v>
                </c:pt>
                <c:pt idx="7">
                  <c:v>0.8</c:v>
                </c:pt>
                <c:pt idx="8">
                  <c:v>0.9</c:v>
                </c:pt>
                <c:pt idx="9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D1-4FB7-8F66-33C1D4F32126}"/>
            </c:ext>
          </c:extLst>
        </c:ser>
        <c:ser>
          <c:idx val="4"/>
          <c:order val="3"/>
          <c:spPr>
            <a:ln w="28575">
              <a:solidFill>
                <a:srgbClr val="FF9900"/>
              </a:solidFill>
              <a:prstDash val="sysDash"/>
            </a:ln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07:30</c:v>
                </c:pt>
                <c:pt idx="1">
                  <c:v>07:45</c:v>
                </c:pt>
                <c:pt idx="2">
                  <c:v>08:00</c:v>
                </c:pt>
                <c:pt idx="3">
                  <c:v>08:15</c:v>
                </c:pt>
                <c:pt idx="4">
                  <c:v>08:30</c:v>
                </c:pt>
                <c:pt idx="5">
                  <c:v>08:45</c:v>
                </c:pt>
                <c:pt idx="6">
                  <c:v>09:00</c:v>
                </c:pt>
                <c:pt idx="7">
                  <c:v>09:15</c:v>
                </c:pt>
                <c:pt idx="8">
                  <c:v>09:30</c:v>
                </c:pt>
                <c:pt idx="9">
                  <c:v>09:45</c:v>
                </c:pt>
              </c:strCache>
            </c:strRef>
          </c:cat>
          <c:val>
            <c:numRef>
              <c:f>Sheet1!$E$2:$E$11</c:f>
              <c:numCache>
                <c:formatCode>0.0;\-0.0;"*"</c:formatCode>
                <c:ptCount val="10"/>
                <c:pt idx="0">
                  <c:v>0.3</c:v>
                </c:pt>
                <c:pt idx="1">
                  <c:v>0.3</c:v>
                </c:pt>
                <c:pt idx="2">
                  <c:v>0.4</c:v>
                </c:pt>
                <c:pt idx="3">
                  <c:v>0.5</c:v>
                </c:pt>
                <c:pt idx="4">
                  <c:v>0.3</c:v>
                </c:pt>
                <c:pt idx="5">
                  <c:v>0.3</c:v>
                </c:pt>
                <c:pt idx="6">
                  <c:v>0.5</c:v>
                </c:pt>
                <c:pt idx="7">
                  <c:v>0.4</c:v>
                </c:pt>
                <c:pt idx="8">
                  <c:v>0.3</c:v>
                </c:pt>
                <c:pt idx="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1D1-4FB7-8F66-33C1D4F32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084080"/>
        <c:axId val="226084624"/>
      </c:lineChart>
      <c:catAx>
        <c:axId val="226084080"/>
        <c:scaling>
          <c:orientation val="minMax"/>
        </c:scaling>
        <c:delete val="0"/>
        <c:axPos val="b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9336">
            <a:noFill/>
          </a:ln>
        </c:spPr>
        <c:txPr>
          <a:bodyPr rot="240000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26084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6084624"/>
        <c:scaling>
          <c:orientation val="minMax"/>
          <c:max val="3"/>
          <c:min val="0"/>
        </c:scaling>
        <c:delete val="0"/>
        <c:axPos val="l"/>
        <c:majorGridlines>
          <c:spPr>
            <a:ln w="12447">
              <a:solidFill>
                <a:schemeClr val="accent1"/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36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S UI Gothic"/>
              </a:defRPr>
            </a:pPr>
            <a:endParaRPr lang="ja-JP"/>
          </a:p>
        </c:txPr>
        <c:crossAx val="226084080"/>
        <c:crosses val="autoZero"/>
        <c:crossBetween val="between"/>
        <c:majorUnit val="1"/>
        <c:minorUnit val="0.1"/>
      </c:valAx>
      <c:spPr>
        <a:solidFill>
          <a:schemeClr val="bg1"/>
        </a:solidFill>
        <a:ln w="24895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46784855280246"/>
          <c:y val="7.2998046023640666E-3"/>
          <c:w val="0.79485593977444735"/>
          <c:h val="0.8902606310013717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ln w="12700">
              <a:noFill/>
              <a:prstDash val="solid"/>
            </a:ln>
          </c:spPr>
          <c:explosion val="2"/>
          <c:dPt>
            <c:idx val="0"/>
            <c:bubble3D val="0"/>
            <c:spPr>
              <a:solidFill>
                <a:srgbClr val="FF5050"/>
              </a:solidFill>
              <a:ln w="1270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23E-44E9-8BCE-AA5A154A3BF3}"/>
              </c:ext>
            </c:extLst>
          </c:dPt>
          <c:dPt>
            <c:idx val="1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3-623E-44E9-8BCE-AA5A154A3BF3}"/>
              </c:ext>
            </c:extLst>
          </c:dPt>
          <c:dPt>
            <c:idx val="2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5-623E-44E9-8BCE-AA5A154A3BF3}"/>
              </c:ext>
            </c:extLst>
          </c:dPt>
          <c:dPt>
            <c:idx val="3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7-623E-44E9-8BCE-AA5A154A3BF3}"/>
              </c:ext>
            </c:extLst>
          </c:dPt>
          <c:dPt>
            <c:idx val="4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9-623E-44E9-8BCE-AA5A154A3BF3}"/>
              </c:ext>
            </c:extLst>
          </c:dPt>
          <c:dPt>
            <c:idx val="5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B-623E-44E9-8BCE-AA5A154A3BF3}"/>
              </c:ext>
            </c:extLst>
          </c:dPt>
          <c:dPt>
            <c:idx val="6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D-623E-44E9-8BCE-AA5A154A3BF3}"/>
              </c:ext>
            </c:extLst>
          </c:dPt>
          <c:dPt>
            <c:idx val="7"/>
            <c:bubble3D val="0"/>
            <c:spPr>
              <a:noFill/>
              <a:ln w="12700">
                <a:noFill/>
              </a:ln>
            </c:spPr>
            <c:extLst>
              <c:ext xmlns:c16="http://schemas.microsoft.com/office/drawing/2014/chart" uri="{C3380CC4-5D6E-409C-BE32-E72D297353CC}">
                <c16:uniqueId val="{0000000F-623E-44E9-8BCE-AA5A154A3BF3}"/>
              </c:ext>
            </c:extLst>
          </c:dPt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FM AICHI</c:v>
                </c:pt>
                <c:pt idx="2">
                  <c:v>NHK-FM</c:v>
                </c:pt>
                <c:pt idx="3">
                  <c:v>CBCラジオ</c:v>
                </c:pt>
                <c:pt idx="4">
                  <c:v>東海ラジオ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35</c:v>
                </c:pt>
                <c:pt idx="1">
                  <c:v>18</c:v>
                </c:pt>
                <c:pt idx="2">
                  <c:v>9.1</c:v>
                </c:pt>
                <c:pt idx="3">
                  <c:v>19</c:v>
                </c:pt>
                <c:pt idx="4">
                  <c:v>3</c:v>
                </c:pt>
                <c:pt idx="5">
                  <c:v>8.4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23E-44E9-8BCE-AA5A154A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495" b="1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0439929521632"/>
          <c:y val="0.16913160586750256"/>
          <c:w val="0.66438356164383561"/>
          <c:h val="0.705454545454545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07:00-24:00</c:v>
                </c:pt>
              </c:strCache>
            </c:strRef>
          </c:tx>
          <c:spPr>
            <a:solidFill>
              <a:srgbClr val="FF99FF"/>
            </a:solidFill>
            <a:ln w="12670">
              <a:solidFill>
                <a:schemeClr val="tx1"/>
              </a:solidFill>
              <a:prstDash val="solid"/>
            </a:ln>
          </c:spPr>
          <c:explosion val="2"/>
          <c:dPt>
            <c:idx val="0"/>
            <c:bubble3D val="0"/>
            <c:spPr>
              <a:noFill/>
              <a:ln w="25341">
                <a:noFill/>
              </a:ln>
            </c:spPr>
            <c:extLst>
              <c:ext xmlns:c16="http://schemas.microsoft.com/office/drawing/2014/chart" uri="{C3380CC4-5D6E-409C-BE32-E72D297353CC}">
                <c16:uniqueId val="{00000001-4EEF-4BC3-B66B-EBB48BC8E363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EEF-4BC3-B66B-EBB48BC8E363}"/>
              </c:ext>
            </c:extLst>
          </c:dPt>
          <c:dPt>
            <c:idx val="2"/>
            <c:bubble3D val="0"/>
            <c:spPr>
              <a:solidFill>
                <a:srgbClr val="33CC33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EEF-4BC3-B66B-EBB48BC8E363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EEF-4BC3-B66B-EBB48BC8E363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EEF-4BC3-B66B-EBB48BC8E363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EEF-4BC3-B66B-EBB48BC8E363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EEF-4BC3-B66B-EBB48BC8E363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267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EEF-4BC3-B66B-EBB48BC8E36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F-4BC3-B66B-EBB48BC8E363}"/>
                </c:ext>
              </c:extLst>
            </c:dLbl>
            <c:dLbl>
              <c:idx val="1"/>
              <c:layout>
                <c:manualLayout>
                  <c:x val="0"/>
                  <c:y val="1.219535906698683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068A2764-4CD6-40D0-AC93-FAC569AD73A4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C3899017-9ACB-4759-A46D-66F76F77A92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57257196014623"/>
                      <c:h val="0.189817099637035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EEF-4BC3-B66B-EBB48BC8E363}"/>
                </c:ext>
              </c:extLst>
            </c:dLbl>
            <c:dLbl>
              <c:idx val="2"/>
              <c:layout>
                <c:manualLayout>
                  <c:x val="-2.2285869125159421E-2"/>
                  <c:y val="-2.8593371942010352E-7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D7850F07-FDF4-4EEB-BAD8-068B096D7C86}" type="CATEGORYNAME">
                      <a:rPr lang="ja-JP" altLang="en-US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77A62B49-A86F-4318-86D2-7BE067AE4506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9113794717694"/>
                      <c:h val="0.153602218303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EF-4BC3-B66B-EBB48BC8E363}"/>
                </c:ext>
              </c:extLst>
            </c:dLbl>
            <c:dLbl>
              <c:idx val="3"/>
              <c:layout>
                <c:manualLayout>
                  <c:x val="-1.4432034513346558E-2"/>
                  <c:y val="-2.659526711070260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80000"/>
                      </a:lnSpc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3F5921A3-AC7D-4A8B-BE36-54A35BFDB56F}" type="CATEGORYNAME">
                      <a:rPr lang="en-US" altLang="ja-JP" sz="90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
</a:t>
                    </a:r>
                    <a:fld id="{E2F61243-F27C-4AE9-80E3-288FB5DEB21B}" type="VALUE">
                      <a:rPr lang="en-US" altLang="ja-JP" sz="900" baseline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pPr>
                        <a:lnSpc>
                          <a:spcPct val="80000"/>
                        </a:lnSpc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6957236499951"/>
                      <c:h val="0.184871590025945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EEF-4BC3-B66B-EBB48BC8E363}"/>
                </c:ext>
              </c:extLst>
            </c:dLbl>
            <c:dLbl>
              <c:idx val="4"/>
              <c:layout>
                <c:manualLayout>
                  <c:x val="-1.3499378318103772E-2"/>
                  <c:y val="2.3630134440316197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286D75C2-150B-4E10-8754-4C87366284B6}" type="CATEGORYNAME">
                      <a:rPr lang="en-US" altLang="ja-JP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en-US" altLang="ja-JP" sz="900" baseline="0" dirty="0"/>
                      <a:t>
</a:t>
                    </a:r>
                    <a:fld id="{188551CF-33D8-4511-AF09-2F879D07C518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en-US" altLang="ja-JP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21012872635308"/>
                      <c:h val="0.18788263108051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EF-4BC3-B66B-EBB48BC8E363}"/>
                </c:ext>
              </c:extLst>
            </c:dLbl>
            <c:dLbl>
              <c:idx val="5"/>
              <c:layout>
                <c:manualLayout>
                  <c:x val="-6.7742257246688024E-3"/>
                  <c:y val="-6.0705444235204506E-2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857B341A-0499-498D-A779-5250D16560ED}" type="CATEGORYNAME">
                      <a:rPr lang="en-US" altLang="ja-JP" sz="90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8AB37E80-165B-4CBC-A19D-F38C6242CFED}" type="VALUE">
                      <a:rPr lang="en-US" altLang="ja-JP" sz="900" baseline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77109144511305"/>
                      <c:h val="0.187882472091439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EEF-4BC3-B66B-EBB48BC8E363}"/>
                </c:ext>
              </c:extLst>
            </c:dLbl>
            <c:dLbl>
              <c:idx val="6"/>
              <c:layout>
                <c:manualLayout>
                  <c:x val="-3.2816274738959247E-3"/>
                  <c:y val="-7.2627609700306704E-3"/>
                </c:manualLayout>
              </c:layout>
              <c:tx>
                <c:rich>
                  <a:bodyPr/>
                  <a:lstStyle/>
                  <a:p>
                    <a:pPr>
                      <a:defRPr sz="900" b="0" i="0" u="none" strike="noStrike" baseline="0">
                        <a:solidFill>
                          <a:schemeClr val="tx1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  <a:cs typeface="MS UI Gothic"/>
                      </a:defRPr>
                    </a:pPr>
                    <a:fld id="{6D470FC2-C341-4BFA-BF26-FA5618A2472F}" type="CATEGORYNAME">
                      <a:rPr lang="ja-JP" altLang="en-US" sz="90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[分類名]</a:t>
                    </a:fld>
                    <a:r>
                      <a:rPr lang="ja-JP" altLang="en-US" sz="900" baseline="0" dirty="0"/>
                      <a:t>
</a:t>
                    </a:r>
                    <a:fld id="{0040D5A1-00E1-47E9-AEAF-2483854DF9E9}" type="VALUE">
                      <a:rPr lang="en-US" altLang="ja-JP" sz="900" baseline="0" dirty="0"/>
                      <a:pPr>
                        <a:defRPr sz="900" b="0" i="0" u="none" strike="noStrike" baseline="0">
                          <a:solidFill>
                            <a:schemeClr val="tx1"/>
                          </a:solidFill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  <a:cs typeface="MS UI Gothic"/>
                        </a:defRPr>
                      </a:pPr>
                      <a:t>[値]</a:t>
                    </a:fld>
                    <a:endParaRPr lang="ja-JP" altLang="en-US" sz="900" baseline="0" dirty="0"/>
                  </a:p>
                </c:rich>
              </c:tx>
              <c:numFmt formatCode="0.0&quot;%&quot;" sourceLinked="0"/>
              <c:spPr>
                <a:noFill/>
                <a:ln w="25341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905116033952204"/>
                      <c:h val="0.22613068200338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EEF-4BC3-B66B-EBB48BC8E363}"/>
                </c:ext>
              </c:extLst>
            </c:dLbl>
            <c:dLbl>
              <c:idx val="7"/>
              <c:layout>
                <c:manualLayout>
                  <c:x val="1.5085043676149304E-2"/>
                  <c:y val="-2.9375950751196471E-2"/>
                </c:manualLayout>
              </c:layout>
              <c:tx>
                <c:rich>
                  <a:bodyPr/>
                  <a:lstStyle/>
                  <a:p>
                    <a:fld id="{6DAD0E86-F914-4FDE-8ECC-0E3E87137B62}" type="CATEGORYNAME">
                      <a:rPr lang="ja-JP" altLang="en-US" sz="600"/>
                      <a:pPr/>
                      <a:t>[分類名]</a:t>
                    </a:fld>
                    <a:r>
                      <a:rPr lang="ja-JP" altLang="en-US" sz="700" baseline="0" dirty="0"/>
                      <a:t>
</a:t>
                    </a:r>
                    <a:fld id="{ECE990ED-8110-4C55-8592-4D508E04816D}" type="VALUE">
                      <a:rPr lang="en-US" altLang="ja-JP" sz="700" baseline="0" smtClean="0"/>
                      <a:pPr/>
                      <a:t>[値]</a:t>
                    </a:fld>
                    <a:endParaRPr lang="ja-JP" altLang="en-US" sz="7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9541363582292"/>
                      <c:h val="0.155578252338794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EEF-4BC3-B66B-EBB48BC8E363}"/>
                </c:ext>
              </c:extLst>
            </c:dLbl>
            <c:numFmt formatCode="0.0&quot;%&quot;" sourceLinked="0"/>
            <c:spPr>
              <a:noFill/>
              <a:ln w="25341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chemeClr val="tx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  <a:cs typeface="MS UI Gothic"/>
                  </a:defRPr>
                </a:pPr>
                <a:endParaRPr lang="ja-JP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ZIP-FM</c:v>
                </c:pt>
                <c:pt idx="1">
                  <c:v>CBCラジオ</c:v>
                </c:pt>
                <c:pt idx="2">
                  <c:v>東海ラジオ</c:v>
                </c:pt>
                <c:pt idx="3">
                  <c:v>FM AICHI</c:v>
                </c:pt>
                <c:pt idx="4">
                  <c:v>NHK-FM</c:v>
                </c:pt>
                <c:pt idx="5">
                  <c:v>NHK第1</c:v>
                </c:pt>
                <c:pt idx="6">
                  <c:v>その他の局</c:v>
                </c:pt>
              </c:strCache>
            </c:strRef>
          </c:cat>
          <c:val>
            <c:numRef>
              <c:f>Sheet1!$B$2:$H$2</c:f>
              <c:numCache>
                <c:formatCode>0.0;\-0.0;"*"</c:formatCode>
                <c:ptCount val="7"/>
                <c:pt idx="0">
                  <c:v>35</c:v>
                </c:pt>
                <c:pt idx="1">
                  <c:v>18</c:v>
                </c:pt>
                <c:pt idx="2">
                  <c:v>9.1</c:v>
                </c:pt>
                <c:pt idx="3">
                  <c:v>19</c:v>
                </c:pt>
                <c:pt idx="4">
                  <c:v>3</c:v>
                </c:pt>
                <c:pt idx="5">
                  <c:v>8.4</c:v>
                </c:pt>
                <c:pt idx="6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EF-4BC3-B66B-EBB48BC8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599" b="0" i="0" u="none" strike="noStrike" baseline="0">
          <a:solidFill>
            <a:schemeClr val="tx1"/>
          </a:solidFill>
          <a:latin typeface="MS UI Gothic"/>
          <a:ea typeface="MS UI Gothic"/>
          <a:cs typeface="MS UI Gothic"/>
        </a:defRPr>
      </a:pPr>
      <a:endParaRPr lang="ja-JP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EB-4C71-9760-DF75AD886E17}"/>
              </c:ext>
            </c:extLst>
          </c:dPt>
          <c:dPt>
            <c:idx val="1"/>
            <c:bubble3D val="0"/>
            <c:spPr>
              <a:solidFill>
                <a:srgbClr val="33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EB-4C71-9760-DF75AD886E17}"/>
              </c:ext>
            </c:extLst>
          </c:dPt>
          <c:dPt>
            <c:idx val="2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EB-4C71-9760-DF75AD886E17}"/>
              </c:ext>
            </c:extLst>
          </c:dPt>
          <c:dPt>
            <c:idx val="3"/>
            <c:bubble3D val="0"/>
            <c:spPr>
              <a:solidFill>
                <a:srgbClr val="33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EB-4C71-9760-DF75AD886E17}"/>
              </c:ext>
            </c:extLst>
          </c:dPt>
          <c:dPt>
            <c:idx val="4"/>
            <c:bubble3D val="0"/>
            <c:spPr>
              <a:solidFill>
                <a:srgbClr val="0033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EB-4C71-9760-DF75AD886E17}"/>
              </c:ext>
            </c:extLst>
          </c:dPt>
          <c:dPt>
            <c:idx val="5"/>
            <c:bubble3D val="0"/>
            <c:spPr>
              <a:solidFill>
                <a:srgbClr val="33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0EB-4C71-9760-DF75AD886E17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0EB-4C71-9760-DF75AD886E17}"/>
              </c:ext>
            </c:extLst>
          </c:dPt>
          <c:dPt>
            <c:idx val="7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0EB-4C71-9760-DF75AD886E17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0EB-4C71-9760-DF75AD886E17}"/>
              </c:ext>
            </c:extLst>
          </c:dPt>
          <c:dPt>
            <c:idx val="9"/>
            <c:bubble3D val="0"/>
            <c:spPr>
              <a:solidFill>
                <a:srgbClr val="FF0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0EB-4C71-9760-DF75AD886E17}"/>
              </c:ext>
            </c:extLst>
          </c:dPt>
          <c:dPt>
            <c:idx val="10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40EB-4C71-9760-DF75AD886E17}"/>
              </c:ext>
            </c:extLst>
          </c:dPt>
          <c:dPt>
            <c:idx val="11"/>
            <c:bubble3D val="0"/>
            <c:spPr>
              <a:solidFill>
                <a:srgbClr val="66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0EB-4C71-9760-DF75AD886E17}"/>
              </c:ext>
            </c:extLst>
          </c:dPt>
          <c:cat>
            <c:strRef>
              <c:f>'特性×時間区分 '!$B$17:$M$17</c:f>
              <c:strCache>
                <c:ptCount val="12"/>
                <c:pt idx="0">
                  <c:v>男性 12～19才</c:v>
                </c:pt>
                <c:pt idx="1">
                  <c:v>男性 20～29才</c:v>
                </c:pt>
                <c:pt idx="2">
                  <c:v>男性 30～39才</c:v>
                </c:pt>
                <c:pt idx="3">
                  <c:v>男性 40～49才</c:v>
                </c:pt>
                <c:pt idx="4">
                  <c:v>男性 50～59才</c:v>
                </c:pt>
                <c:pt idx="5">
                  <c:v>男性 60～69才</c:v>
                </c:pt>
                <c:pt idx="6">
                  <c:v>女性 12～19才</c:v>
                </c:pt>
                <c:pt idx="7">
                  <c:v>女性 20～29才</c:v>
                </c:pt>
                <c:pt idx="8">
                  <c:v>女性 30～39才</c:v>
                </c:pt>
                <c:pt idx="9">
                  <c:v>女性 40～49才</c:v>
                </c:pt>
                <c:pt idx="10">
                  <c:v>女性 50～59才</c:v>
                </c:pt>
                <c:pt idx="11">
                  <c:v>女性 60～69才</c:v>
                </c:pt>
              </c:strCache>
            </c:strRef>
          </c:cat>
          <c:val>
            <c:numRef>
              <c:f>'特性×時間区分 '!$B$18:$M$18</c:f>
              <c:numCache>
                <c:formatCode>0.0;\-0.0;"*"</c:formatCode>
                <c:ptCount val="12"/>
                <c:pt idx="0">
                  <c:v>2.1</c:v>
                </c:pt>
                <c:pt idx="1">
                  <c:v>7.8</c:v>
                </c:pt>
                <c:pt idx="2">
                  <c:v>7.1</c:v>
                </c:pt>
                <c:pt idx="3">
                  <c:v>14.5</c:v>
                </c:pt>
                <c:pt idx="4">
                  <c:v>17.7</c:v>
                </c:pt>
                <c:pt idx="5">
                  <c:v>8.6</c:v>
                </c:pt>
                <c:pt idx="6">
                  <c:v>1.6</c:v>
                </c:pt>
                <c:pt idx="7">
                  <c:v>1.5</c:v>
                </c:pt>
                <c:pt idx="8">
                  <c:v>6.2</c:v>
                </c:pt>
                <c:pt idx="9">
                  <c:v>10.8</c:v>
                </c:pt>
                <c:pt idx="10">
                  <c:v>11.7</c:v>
                </c:pt>
                <c:pt idx="1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0EB-4C71-9760-DF75AD886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CD-46CF-8C2A-2C785B9CE79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CD-46CF-8C2A-2C785B9CE793}"/>
              </c:ext>
            </c:extLst>
          </c:dPt>
          <c:cat>
            <c:strRef>
              <c:f>'特性×時間区分 '!$C$25:$D$25</c:f>
              <c:strCache>
                <c:ptCount val="2"/>
                <c:pt idx="0">
                  <c:v>男</c:v>
                </c:pt>
                <c:pt idx="1">
                  <c:v>女</c:v>
                </c:pt>
              </c:strCache>
            </c:strRef>
          </c:cat>
          <c:val>
            <c:numRef>
              <c:f>'特性×時間区分 '!$C$26:$D$26</c:f>
              <c:numCache>
                <c:formatCode>0.0;\-0.0;"*"</c:formatCode>
                <c:ptCount val="2"/>
                <c:pt idx="0">
                  <c:v>57.800000000000004</c:v>
                </c:pt>
                <c:pt idx="1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D-46CF-8C2A-2C785B9CE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0.52861</cdr:x>
      <cdr:y>0.36634</cdr:y>
    </cdr:from>
    <cdr:to>
      <cdr:x>0.76811</cdr:x>
      <cdr:y>0.62311</cdr:y>
    </cdr:to>
    <cdr:sp macro="" textlink="">
      <cdr:nvSpPr>
        <cdr:cNvPr id="2" name="Oval 13"/>
        <cdr:cNvSpPr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991007" y="640602"/>
          <a:ext cx="449003" cy="44900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25400" algn="ctr">
          <a:solidFill>
            <a:schemeClr val="tx1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 lIns="0" tIns="0" rIns="0" bIns="0" anchor="ctr" anchorCtr="1"/>
        <a:lstStyle xmlns:a="http://schemas.openxmlformats.org/drawingml/2006/main">
          <a:defPPr>
            <a:defRPr lang="ja-JP"/>
          </a:defPPr>
          <a:lvl1pPr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5pPr>
          <a:lvl6pPr marL="22860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6pPr>
          <a:lvl7pPr marL="27432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7pPr>
          <a:lvl8pPr marL="32004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8pPr>
          <a:lvl9pPr marL="3657600" algn="l" defTabSz="914400" rtl="0" eaLnBrk="1" latinLnBrk="0" hangingPunct="1">
            <a:defRPr kumimoji="1" sz="1200" kern="1200">
              <a:solidFill>
                <a:srgbClr val="FF0000"/>
              </a:solidFill>
              <a:latin typeface="HGSｺﾞｼｯｸE" pitchFamily="50" charset="-128"/>
              <a:ea typeface="HGSｺﾞｼｯｸE" pitchFamily="50" charset="-128"/>
              <a:cs typeface="+mn-cs"/>
            </a:defRPr>
          </a:lvl9pPr>
        </a:lstStyle>
        <a:p xmlns:a="http://schemas.openxmlformats.org/drawingml/2006/main">
          <a:pPr>
            <a:lnSpc>
              <a:spcPct val="80000"/>
            </a:lnSpc>
          </a:pPr>
          <a:r>
            <a:rPr lang="ja-JP" altLang="en-US" sz="800" dirty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rPr>
            <a:t>ラジオ全局シェア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t" anchorCtr="0" compatLnSpc="1">
            <a:prstTxWarp prst="textNoShape">
              <a:avLst/>
            </a:prstTxWarp>
          </a:bodyPr>
          <a:lstStyle>
            <a:lvl1pPr algn="r"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defTabSz="90400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09" tIns="45203" rIns="90409" bIns="45203" numCol="1" anchor="b" anchorCtr="0" compatLnSpc="1">
            <a:prstTxWarp prst="textNoShape">
              <a:avLst/>
            </a:prstTxWarp>
          </a:bodyPr>
          <a:lstStyle>
            <a:lvl1pPr algn="r" defTabSz="903964" eaLnBrk="1" hangingPunct="1">
              <a:defRPr sz="1200"/>
            </a:lvl1pPr>
          </a:lstStyle>
          <a:p>
            <a:pPr>
              <a:defRPr/>
            </a:pPr>
            <a:fld id="{779D47F1-08B5-45BA-BD50-DA0DE3406A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14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007" y="1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>
            <a:lvl1pPr algn="r"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8075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20" y="3198813"/>
            <a:ext cx="7888287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defTabSz="9055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007" y="6397625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7" tIns="45253" rIns="90507" bIns="45253" numCol="1" anchor="b" anchorCtr="0" compatLnSpc="1">
            <a:prstTxWarp prst="textNoShape">
              <a:avLst/>
            </a:prstTxWarp>
          </a:bodyPr>
          <a:lstStyle>
            <a:lvl1pPr algn="r" defTabSz="905481" eaLnBrk="1" hangingPunct="1">
              <a:defRPr sz="1200"/>
            </a:lvl1pPr>
          </a:lstStyle>
          <a:p>
            <a:pPr>
              <a:defRPr/>
            </a:pPr>
            <a:fld id="{087A2C61-9F62-4143-968E-E7C7F7FF1C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142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6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1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00903" indent="-263236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083068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20736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58403" indent="-207734" defTabSz="89277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15101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871796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28493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785190" indent="-207734" defTabSz="89277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949F6A9-A3E1-46FD-A3FD-8B620CA0CC37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6709029"/>
            <a:ext cx="9921552" cy="1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グラフィックス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35799"/>
            <a:ext cx="2133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7041232" y="6669940"/>
            <a:ext cx="20842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Copyright  ZIP-FM </a:t>
            </a:r>
            <a:r>
              <a:rPr lang="en-US" altLang="ja-JP" sz="750" dirty="0" err="1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inc</a:t>
            </a:r>
            <a:r>
              <a:rPr lang="en-US" altLang="ja-JP" sz="750" dirty="0">
                <a:solidFill>
                  <a:schemeClr val="bg1"/>
                </a:solidFill>
                <a:latin typeface="+mn-lt"/>
                <a:ea typeface="HGP創英角ｺﾞｼｯｸUB" panose="020B0900000000000000" pitchFamily="50" charset="-128"/>
              </a:rPr>
              <a:t> All Rights Reserved</a:t>
            </a:r>
            <a:endParaRPr lang="ja-JP" altLang="en-US" sz="750" dirty="0">
              <a:solidFill>
                <a:schemeClr val="bg1"/>
              </a:solidFill>
              <a:latin typeface="+mn-lt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69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0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057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68655" y="2556512"/>
            <a:ext cx="7578090" cy="176403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7310" y="4663440"/>
            <a:ext cx="624078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2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33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4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6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8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460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580F-DBF0-42FB-A548-F3D5BBF22973}" type="datetime1">
              <a:rPr lang="zh-CN" altLang="en-US"/>
              <a:pPr>
                <a:defRPr/>
              </a:pPr>
              <a:t>2025/12/2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46413" y="7627938"/>
            <a:ext cx="282257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389688" y="7627938"/>
            <a:ext cx="20796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E678-B0B0-4A08-898C-631A70CFDF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6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9342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9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693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268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815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19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06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05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9292121" y="6418263"/>
            <a:ext cx="613879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fld id="{9AA62517-8880-42A2-9A11-C0CBEF8DCAD5}" type="slidenum">
              <a:rPr lang="en-US" altLang="ja-JP" sz="1000" smtClean="0">
                <a:effectLst/>
                <a:latin typeface="+mn-lt"/>
                <a:ea typeface="HGP創英角ｺﾞｼｯｸUB" panose="020B0900000000000000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dirty="0">
              <a:effectLst/>
              <a:latin typeface="+mn-lt"/>
              <a:ea typeface="HGP創英角ｺﾞｼｯｸUB" panose="020B0900000000000000" pitchFamily="50" charset="-128"/>
            </a:endParaRPr>
          </a:p>
        </p:txBody>
      </p:sp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66688"/>
            <a:ext cx="1573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図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822657"/>
            <a:ext cx="9906000" cy="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76200">
            <a:solidFill>
              <a:srgbClr val="EB64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5" r:id="rId1"/>
    <p:sldLayoutId id="2147486625" r:id="rId2"/>
    <p:sldLayoutId id="2147486626" r:id="rId3"/>
    <p:sldLayoutId id="2147486627" r:id="rId4"/>
    <p:sldLayoutId id="2147486628" r:id="rId5"/>
    <p:sldLayoutId id="2147486629" r:id="rId6"/>
    <p:sldLayoutId id="2147486630" r:id="rId7"/>
    <p:sldLayoutId id="2147486631" r:id="rId8"/>
    <p:sldLayoutId id="2147486632" r:id="rId9"/>
    <p:sldLayoutId id="2147486633" r:id="rId10"/>
    <p:sldLayoutId id="2147486634" r:id="rId11"/>
    <p:sldLayoutId id="21474866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85" y="260648"/>
            <a:ext cx="3473850" cy="217115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7119" y="2612821"/>
            <a:ext cx="9906000" cy="128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15" tIns="31107" rIns="62215" bIns="31107" anchor="ctr"/>
          <a:lstStyle/>
          <a:p>
            <a:pPr algn="ctr">
              <a:defRPr/>
            </a:pPr>
            <a:endParaRPr lang="ja-JP" altLang="en-US" sz="1225" dirty="0">
              <a:cs typeface="Arial" panose="020B0604020202020204" pitchFamily="34" charset="0"/>
            </a:endParaRPr>
          </a:p>
        </p:txBody>
      </p:sp>
      <p:sp>
        <p:nvSpPr>
          <p:cNvPr id="4" name="Text Box 1804">
            <a:extLst>
              <a:ext uri="{FF2B5EF4-FFF2-40B4-BE49-F238E27FC236}">
                <a16:creationId xmlns:a16="http://schemas.microsoft.com/office/drawing/2014/main" id="{84BDA507-F692-4381-BDB4-D18A4AFFC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" y="4148275"/>
            <a:ext cx="9904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400" dirty="0">
                <a:latin typeface="+mj-ea"/>
                <a:ea typeface="+mj-ea"/>
              </a:rPr>
              <a:t>＜番組プロフィール </a:t>
            </a:r>
            <a:r>
              <a:rPr lang="en-US" altLang="ja-JP" sz="2400" dirty="0">
                <a:latin typeface="+mj-ea"/>
                <a:ea typeface="+mj-ea"/>
              </a:rPr>
              <a:t>&amp; </a:t>
            </a:r>
            <a:r>
              <a:rPr lang="ja-JP" altLang="en-US" sz="2400" dirty="0">
                <a:latin typeface="+mj-ea"/>
                <a:ea typeface="+mj-ea"/>
              </a:rPr>
              <a:t>ご提供企画＞</a:t>
            </a:r>
            <a:endParaRPr lang="en-US" altLang="ja-JP" sz="1400" dirty="0"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21" y="2865935"/>
            <a:ext cx="990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+mj-ea"/>
                <a:ea typeface="+mj-ea"/>
              </a:rPr>
              <a:t>ＷＥＥＫＥＮＤ ＳＭＩＬＥ</a:t>
            </a:r>
            <a:endParaRPr lang="en-US" altLang="ja-JP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647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0" y="2691867"/>
            <a:ext cx="2529874" cy="1581171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ＷＥＥＫＥＮＤ ＳＭＩＬＥ</a:t>
            </a:r>
            <a:r>
              <a:rPr lang="ja-JP" altLang="en-US" sz="2000" b="1" dirty="0">
                <a:latin typeface="+mn-lt"/>
                <a:ea typeface="+mj-ea"/>
              </a:rPr>
              <a:t>　＜番組概要＞</a:t>
            </a:r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388416" y="1098331"/>
            <a:ext cx="91337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/>
            <a:r>
              <a:rPr lang="ja-JP" altLang="en-US" b="1" u="sng" dirty="0">
                <a:solidFill>
                  <a:srgbClr val="FF0000"/>
                </a:solidFill>
                <a:latin typeface="+mn-ea"/>
                <a:ea typeface="+mn-ea"/>
              </a:rPr>
              <a:t>家族と、友だちと、ひとりでも、週末をエンジョイしたくなる番組！</a:t>
            </a:r>
            <a:endParaRPr lang="en-US" altLang="ja-JP" b="1" u="sng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0" eaLnBrk="1" hangingPunct="1"/>
            <a:endParaRPr kumimoji="1" lang="en-US" altLang="ja-JP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中部エリアのおでかけ情報をたっぷりお届け！イベントやアクティビティ、グルメなど、今注目のスポットを紹介します。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家族と、友だちと、ひとりでも、週末をエンジョイしたくなる番組です。</a:t>
            </a:r>
            <a:endParaRPr lang="en-US" altLang="ja-JP" sz="1400" dirty="0">
              <a:latin typeface="+mn-ea"/>
              <a:ea typeface="+mn-ea"/>
            </a:endParaRPr>
          </a:p>
          <a:p>
            <a:r>
              <a:rPr lang="ja-JP" altLang="en-US" sz="1400" dirty="0">
                <a:latin typeface="+mn-ea"/>
                <a:ea typeface="+mn-ea"/>
              </a:rPr>
              <a:t>楽しい音楽と気になる情報で、一緒に週末をスタートさせましょう！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441787" y="4437112"/>
            <a:ext cx="908040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●番組タイトル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ＷＥＥＫＥＮＤ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 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ＳＭＩＬＥ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●放送時間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毎週土曜日　７：３０～１０：００ ＜２時間３０分プログラム＞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NAVIGATOR	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玉置侑里子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TARGET		20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歳～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49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歳　男・女</a:t>
            </a: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SNS		X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@weekendsmile778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4,000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		Instagram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+mj-ea"/>
                <a:ea typeface="+mj-ea"/>
                <a:cs typeface="Meiryo UI" panose="020B0604030504040204" pitchFamily="50" charset="-128"/>
              </a:rPr>
              <a:t>@weekendsmile778</a:t>
            </a:r>
            <a:r>
              <a:rPr lang="ja-JP" altLang="en-US" sz="1400" dirty="0"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400">
                <a:latin typeface="+mj-ea"/>
                <a:ea typeface="+mj-ea"/>
                <a:cs typeface="Meiryo UI" panose="020B0604030504040204" pitchFamily="50" charset="-128"/>
              </a:rPr>
              <a:t>1,000</a:t>
            </a:r>
            <a:r>
              <a:rPr lang="ja-JP" altLang="en-US" sz="1400"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endParaRPr lang="ja-JP" altLang="en-US" sz="1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</a:t>
            </a:r>
            <a:endParaRPr lang="ja-JP" altLang="en-US" sz="16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7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466082"/>
              </p:ext>
            </p:extLst>
          </p:nvPr>
        </p:nvGraphicFramePr>
        <p:xfrm>
          <a:off x="416496" y="1662934"/>
          <a:ext cx="6048672" cy="4452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3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生年月日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1992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23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出身地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愛知県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犬山</a:t>
                      </a:r>
                      <a:r>
                        <a:rPr kumimoji="1" lang="zh-TW" altLang="en-US" sz="1100" b="0" dirty="0">
                          <a:latin typeface="+mn-ea"/>
                          <a:ea typeface="+mn-ea"/>
                        </a:rPr>
                        <a:t>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趣味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さんぽ、温泉・社寺仏閣巡り、食べること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特技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写真、イラスト、旅行のプランニング、エッセイを書くこと、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長距離移動を楽しむこと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0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経歴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岐阜県岐阜市生まれ。愛知県犬山市で育ち、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年、熊野古道のある三重県南紀に移住。高校のデザイン科を卒業後、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年、ほぼ初めての海外でイタリア・フィレンツェに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年間留学。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2016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年からは、スペイン・サンティアゴ巡礼道計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1700km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以上をバックパッカーとして歩く。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ナビゲーターオーディションに未経験ながら合格し、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年ナビゲーターデビューを果たす。</a:t>
                      </a:r>
                    </a:p>
                    <a:p>
                      <a:pPr algn="l"/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国内・海外を問わず多数の一人旅の経験や、旅行会社添乗員としての経験を活かし、旅やお出かけ情報を得意とするナビゲーター、ツアーガイド、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WEB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ライターとして活動中。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ナビゲーター</a:t>
                      </a:r>
                      <a:endParaRPr kumimoji="1" lang="en-US" altLang="ja-JP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キャリア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r>
                        <a:rPr kumimoji="1"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月～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「</a:t>
                      </a:r>
                      <a:r>
                        <a:rPr lang="en-US" altLang="ja-JP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WEEKEND SMILE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」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8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SNS</a:t>
                      </a:r>
                      <a:endParaRPr kumimoji="1" lang="ja-JP" altLang="en-US" sz="11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X:@tamayuridesu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2,980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100" b="0" dirty="0">
                        <a:latin typeface="+mn-ea"/>
                        <a:ea typeface="+mn-ea"/>
                      </a:endParaRPr>
                    </a:p>
                    <a:p>
                      <a:pPr algn="l"/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Instagram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@</a:t>
                      </a:r>
                      <a:r>
                        <a:rPr kumimoji="1" lang="en-US" altLang="ja-JP" sz="1100" b="0" dirty="0" err="1">
                          <a:latin typeface="+mn-ea"/>
                          <a:ea typeface="+mn-ea"/>
                        </a:rPr>
                        <a:t>tamayuri_traveler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／</a:t>
                      </a:r>
                      <a:r>
                        <a:rPr kumimoji="1" lang="en-US" altLang="ja-JP" sz="1100" b="0" dirty="0">
                          <a:latin typeface="+mn-ea"/>
                          <a:ea typeface="+mn-ea"/>
                        </a:rPr>
                        <a:t>1,870</a:t>
                      </a:r>
                      <a:r>
                        <a:rPr kumimoji="1" lang="ja-JP" altLang="en-US" sz="1100" b="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7" b="36691"/>
          <a:stretch/>
        </p:blipFill>
        <p:spPr>
          <a:xfrm>
            <a:off x="6610721" y="1665366"/>
            <a:ext cx="3021262" cy="2264832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90975E78-F2DF-4D32-BBE1-BD2678889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065406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玉置 侑里子　＜</a:t>
            </a:r>
            <a:r>
              <a:rPr lang="en-US" altLang="ja-JP" sz="2000" u="sng" dirty="0">
                <a:solidFill>
                  <a:srgbClr val="FF0000"/>
                </a:solidFill>
                <a:latin typeface="+mn-ea"/>
                <a:ea typeface="+mn-ea"/>
              </a:rPr>
              <a:t>YURIKO TAMAOKI</a:t>
            </a:r>
            <a:r>
              <a:rPr lang="ja-JP" altLang="en-US" sz="2000" u="sng" dirty="0">
                <a:solidFill>
                  <a:srgbClr val="FF0000"/>
                </a:solidFill>
                <a:latin typeface="+mn-ea"/>
                <a:ea typeface="+mn-ea"/>
              </a:rPr>
              <a:t>＞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776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ＷＥＥＫＥＮＤ ＳＭＩＬＥ</a:t>
            </a:r>
            <a:r>
              <a:rPr lang="ja-JP" altLang="en-US" sz="2000" b="1" dirty="0">
                <a:latin typeface="+mn-lt"/>
                <a:ea typeface="+mj-ea"/>
              </a:rPr>
              <a:t>　＜ナビゲーター・プロフィール＞</a:t>
            </a: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169734"/>
              </p:ext>
            </p:extLst>
          </p:nvPr>
        </p:nvGraphicFramePr>
        <p:xfrm>
          <a:off x="7585302" y="4219029"/>
          <a:ext cx="1260000" cy="36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ボイスサンプル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96" y="4725144"/>
            <a:ext cx="1318086" cy="13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1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ＷＥＥＫＥＮＤ ＳＭＩＬＥ</a:t>
            </a:r>
            <a:r>
              <a:rPr lang="ja-JP" altLang="en-US" sz="2000" b="1" dirty="0">
                <a:latin typeface="+mn-lt"/>
                <a:ea typeface="+mj-ea"/>
              </a:rPr>
              <a:t>　＜聴取率データ＞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E388C63-4378-4E41-AF6C-B9849C0C3A05}"/>
              </a:ext>
            </a:extLst>
          </p:cNvPr>
          <p:cNvSpPr/>
          <p:nvPr/>
        </p:nvSpPr>
        <p:spPr>
          <a:xfrm>
            <a:off x="739210" y="1328842"/>
            <a:ext cx="8723118" cy="2546359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7" name="FMGＺ右">
            <a:extLst>
              <a:ext uri="{FF2B5EF4-FFF2-40B4-BE49-F238E27FC236}">
                <a16:creationId xmlns:a16="http://schemas.microsoft.com/office/drawing/2014/main" id="{26BA8FD9-F48F-4835-8BBA-C50F8BD07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05213"/>
              </p:ext>
            </p:extLst>
          </p:nvPr>
        </p:nvGraphicFramePr>
        <p:xfrm>
          <a:off x="5494241" y="1647994"/>
          <a:ext cx="2339176" cy="18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四角形: 角を丸くする 50">
            <a:extLst>
              <a:ext uri="{FF2B5EF4-FFF2-40B4-BE49-F238E27FC236}">
                <a16:creationId xmlns:a16="http://schemas.microsoft.com/office/drawing/2014/main" id="{9E91FE78-C287-41BF-8096-8F604C7B1697}"/>
              </a:ext>
            </a:extLst>
          </p:cNvPr>
          <p:cNvSpPr/>
          <p:nvPr/>
        </p:nvSpPr>
        <p:spPr>
          <a:xfrm>
            <a:off x="1785933" y="1071370"/>
            <a:ext cx="6480720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1" name="折れ線Ｇ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561372"/>
              </p:ext>
            </p:extLst>
          </p:nvPr>
        </p:nvGraphicFramePr>
        <p:xfrm>
          <a:off x="5235503" y="1914534"/>
          <a:ext cx="3782159" cy="17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F54C4F7-F523-4453-820C-5CB300F1005A}"/>
              </a:ext>
            </a:extLst>
          </p:cNvPr>
          <p:cNvSpPr txBox="1"/>
          <p:nvPr/>
        </p:nvSpPr>
        <p:spPr>
          <a:xfrm>
            <a:off x="1376679" y="1109676"/>
            <a:ext cx="7324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WEEKEND SMILE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」は、＜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歳～</a:t>
            </a:r>
            <a:r>
              <a: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49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歳</a:t>
            </a:r>
            <a:r>
              <a:rPr lang="ja-JP" altLang="en-US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＞ターゲット聴取シェア</a:t>
            </a:r>
            <a:r>
              <a:rPr lang="en-US" altLang="ja-JP" sz="160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No.1</a:t>
            </a:r>
            <a:r>
              <a:rPr lang="ja-JP" altLang="en-US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050AB78-A415-4AAC-A48E-E1CEBBF08282}"/>
              </a:ext>
            </a:extLst>
          </p:cNvPr>
          <p:cNvSpPr txBox="1"/>
          <p:nvPr/>
        </p:nvSpPr>
        <p:spPr>
          <a:xfrm>
            <a:off x="7644984" y="2050239"/>
            <a:ext cx="1107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solidFill>
                  <a:schemeClr val="bg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＜時間帯別聴取率＞</a:t>
            </a:r>
            <a:endParaRPr kumimoji="1" lang="ja-JP" altLang="en-US" sz="800" dirty="0">
              <a:solidFill>
                <a:schemeClr val="bg2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6ED86225-032B-4C1C-ACF8-E33994A001D8}"/>
              </a:ext>
            </a:extLst>
          </p:cNvPr>
          <p:cNvGrpSpPr/>
          <p:nvPr/>
        </p:nvGrpSpPr>
        <p:grpSpPr>
          <a:xfrm>
            <a:off x="5493359" y="1610563"/>
            <a:ext cx="3515911" cy="300389"/>
            <a:chOff x="6174242" y="2091338"/>
            <a:chExt cx="3058157" cy="300389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EA51902D-47B3-4CAE-BDD8-1197F1E57BBC}"/>
                </a:ext>
              </a:extLst>
            </p:cNvPr>
            <p:cNvSpPr txBox="1"/>
            <p:nvPr/>
          </p:nvSpPr>
          <p:spPr>
            <a:xfrm>
              <a:off x="6174242" y="2096440"/>
              <a:ext cx="729003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ＺＩＰ</a:t>
              </a:r>
              <a:r>
                <a:rPr kumimoji="1" lang="en-US" altLang="ja-JP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-</a:t>
              </a:r>
              <a:r>
                <a:rPr kumimoji="1"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</a:t>
              </a: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B4B59604-ABF2-4F3A-B55A-1460FD1D5ADB}"/>
                </a:ext>
              </a:extLst>
            </p:cNvPr>
            <p:cNvCxnSpPr>
              <a:cxnSpLocks/>
            </p:cNvCxnSpPr>
            <p:nvPr/>
          </p:nvCxnSpPr>
          <p:spPr>
            <a:xfrm>
              <a:off x="6925762" y="2335462"/>
              <a:ext cx="611457" cy="1107"/>
            </a:xfrm>
            <a:prstGeom prst="line">
              <a:avLst/>
            </a:prstGeom>
            <a:ln w="28575" cap="rnd">
              <a:solidFill>
                <a:srgbClr val="FF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7C0C8F4-4A1C-439D-AF91-989257879DE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403" y="2328142"/>
              <a:ext cx="611457" cy="1107"/>
            </a:xfrm>
            <a:prstGeom prst="line">
              <a:avLst/>
            </a:prstGeom>
            <a:ln w="38100" cap="rnd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7199FE59-BE82-4ADC-9BDD-9C79B6B61B05}"/>
                </a:ext>
              </a:extLst>
            </p:cNvPr>
            <p:cNvCxnSpPr>
              <a:cxnSpLocks/>
            </p:cNvCxnSpPr>
            <p:nvPr/>
          </p:nvCxnSpPr>
          <p:spPr>
            <a:xfrm>
              <a:off x="7667573" y="2338223"/>
              <a:ext cx="611457" cy="1107"/>
            </a:xfrm>
            <a:prstGeom prst="line">
              <a:avLst/>
            </a:prstGeom>
            <a:ln w="28575" cap="rnd">
              <a:solidFill>
                <a:srgbClr val="00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AAA1F4D4-E43E-4B5F-8AEC-68F619E4FE21}"/>
                </a:ext>
              </a:extLst>
            </p:cNvPr>
            <p:cNvCxnSpPr>
              <a:cxnSpLocks/>
            </p:cNvCxnSpPr>
            <p:nvPr/>
          </p:nvCxnSpPr>
          <p:spPr>
            <a:xfrm>
              <a:off x="8496643" y="2338577"/>
              <a:ext cx="611457" cy="1107"/>
            </a:xfrm>
            <a:prstGeom prst="line">
              <a:avLst/>
            </a:prstGeom>
            <a:ln w="38100" cap="rnd">
              <a:solidFill>
                <a:srgbClr val="3333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AF20A621-78B1-48AB-9C04-7C3CB3CB4197}"/>
                </a:ext>
              </a:extLst>
            </p:cNvPr>
            <p:cNvSpPr txBox="1"/>
            <p:nvPr/>
          </p:nvSpPr>
          <p:spPr>
            <a:xfrm>
              <a:off x="6806860" y="2100760"/>
              <a:ext cx="866291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ＣＢＣラジオ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7A5AEA37-1578-4C84-A52D-F501B36DE859}"/>
                </a:ext>
              </a:extLst>
            </p:cNvPr>
            <p:cNvSpPr txBox="1"/>
            <p:nvPr/>
          </p:nvSpPr>
          <p:spPr>
            <a:xfrm>
              <a:off x="7630352" y="2091338"/>
              <a:ext cx="866292" cy="27280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東海ラジオ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78D3A9D-2397-4F56-879C-4F30EE1B6184}"/>
                </a:ext>
              </a:extLst>
            </p:cNvPr>
            <p:cNvSpPr txBox="1"/>
            <p:nvPr/>
          </p:nvSpPr>
          <p:spPr>
            <a:xfrm>
              <a:off x="8361145" y="2096204"/>
              <a:ext cx="871254" cy="295523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ＦＭ ＡＩＣＨＩ    </a:t>
              </a:r>
              <a:r>
                <a:rPr lang="ja-JP" altLang="en-US" sz="10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sz="1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528830" y="1535678"/>
            <a:ext cx="2656507" cy="2397416"/>
            <a:chOff x="1756112" y="1817214"/>
            <a:chExt cx="2313995" cy="2016229"/>
          </a:xfrm>
        </p:grpSpPr>
        <p:graphicFrame>
          <p:nvGraphicFramePr>
            <p:cNvPr id="75" name="全GＺ右">
              <a:extLst>
                <a:ext uri="{FF2B5EF4-FFF2-40B4-BE49-F238E27FC236}">
                  <a16:creationId xmlns:a16="http://schemas.microsoft.com/office/drawing/2014/main" id="{F72B9D9E-41FE-4C14-B874-0C2B920B03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306297"/>
                </p:ext>
              </p:extLst>
            </p:nvPr>
          </p:nvGraphicFramePr>
          <p:xfrm>
            <a:off x="1756112" y="1961489"/>
            <a:ext cx="2224477" cy="18719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6" name="全G他右">
              <a:extLst>
                <a:ext uri="{FF2B5EF4-FFF2-40B4-BE49-F238E27FC236}">
                  <a16:creationId xmlns:a16="http://schemas.microsoft.com/office/drawing/2014/main" id="{867B003C-7BDF-49BB-9EF7-5AB592B1E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0275322"/>
                </p:ext>
              </p:extLst>
            </p:nvPr>
          </p:nvGraphicFramePr>
          <p:xfrm>
            <a:off x="1766420" y="1817214"/>
            <a:ext cx="2084589" cy="1928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7" name="WordArt 6">
              <a:extLst>
                <a:ext uri="{FF2B5EF4-FFF2-40B4-BE49-F238E27FC236}">
                  <a16:creationId xmlns:a16="http://schemas.microsoft.com/office/drawing/2014/main" id="{8FADFFB1-813D-481D-9ABF-21332EFAE2F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249815" y="2185688"/>
              <a:ext cx="642872" cy="2286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ZIP-FM</a:t>
              </a:r>
              <a:endParaRPr lang="ja-JP" altLang="en-US" sz="2100" b="1" kern="10" spc="-105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8" name="WordArt 6">
              <a:extLst>
                <a:ext uri="{FF2B5EF4-FFF2-40B4-BE49-F238E27FC236}">
                  <a16:creationId xmlns:a16="http://schemas.microsoft.com/office/drawing/2014/main" id="{58F27D26-7B4E-4D67-861D-6E2E10E31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78" y="2554174"/>
              <a:ext cx="573329" cy="2752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dist"/>
              <a:r>
                <a:rPr lang="en-US" altLang="ja-JP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35.0</a:t>
              </a:r>
              <a:r>
                <a:rPr lang="ja-JP" altLang="en-US" sz="2100" b="1" kern="10" spc="-105" dirty="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anose="020B0604020202020204" pitchFamily="34" charset="0"/>
                </a:rPr>
                <a:t>％</a:t>
              </a:r>
            </a:p>
          </p:txBody>
        </p:sp>
      </p:grp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FF62DEAC-889E-4260-BA33-8CBE52E4BD8B}"/>
              </a:ext>
            </a:extLst>
          </p:cNvPr>
          <p:cNvSpPr/>
          <p:nvPr/>
        </p:nvSpPr>
        <p:spPr>
          <a:xfrm>
            <a:off x="663450" y="4307347"/>
            <a:ext cx="8723118" cy="2219490"/>
          </a:xfrm>
          <a:prstGeom prst="rect">
            <a:avLst/>
          </a:prstGeom>
          <a:solidFill>
            <a:srgbClr val="FFFF99"/>
          </a:soli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B6D0B568-F110-4B5C-A747-A707A9A0FA1E}"/>
              </a:ext>
            </a:extLst>
          </p:cNvPr>
          <p:cNvGrpSpPr/>
          <p:nvPr/>
        </p:nvGrpSpPr>
        <p:grpSpPr>
          <a:xfrm>
            <a:off x="1784648" y="4062328"/>
            <a:ext cx="6436043" cy="473889"/>
            <a:chOff x="1189685" y="4176045"/>
            <a:chExt cx="4269152" cy="473889"/>
          </a:xfrm>
        </p:grpSpPr>
        <p:sp>
          <p:nvSpPr>
            <p:cNvPr id="84" name="四角形: 角を丸くする 37">
              <a:extLst>
                <a:ext uri="{FF2B5EF4-FFF2-40B4-BE49-F238E27FC236}">
                  <a16:creationId xmlns:a16="http://schemas.microsoft.com/office/drawing/2014/main" id="{55CD28FF-9895-4222-94FC-685C914E11F9}"/>
                </a:ext>
              </a:extLst>
            </p:cNvPr>
            <p:cNvSpPr/>
            <p:nvPr/>
          </p:nvSpPr>
          <p:spPr>
            <a:xfrm>
              <a:off x="1197615" y="4176045"/>
              <a:ext cx="4261222" cy="473889"/>
            </a:xfrm>
            <a:prstGeom prst="roundRect">
              <a:avLst/>
            </a:prstGeom>
            <a:solidFill>
              <a:srgbClr val="FF99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26FC4DD6-4406-4FD3-9C3E-B39B80762B3F}"/>
                </a:ext>
              </a:extLst>
            </p:cNvPr>
            <p:cNvSpPr txBox="1"/>
            <p:nvPr/>
          </p:nvSpPr>
          <p:spPr>
            <a:xfrm>
              <a:off x="1189685" y="4244231"/>
              <a:ext cx="426672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04305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WEEKEND SMILE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」は、</a:t>
              </a:r>
              <a:r>
                <a:rPr lang="en-US" altLang="ja-JP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週間で</a:t>
              </a:r>
              <a:r>
                <a:rPr lang="en-US" altLang="ja-JP" sz="160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50</a:t>
              </a: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万人に聴かれています！</a:t>
              </a:r>
            </a:p>
          </p:txBody>
        </p:sp>
      </p:grpSp>
      <p:sp>
        <p:nvSpPr>
          <p:cNvPr id="92" name="テキスト ボックス 17"/>
          <p:cNvSpPr txBox="1">
            <a:spLocks noChangeArrowheads="1"/>
          </p:cNvSpPr>
          <p:nvPr/>
        </p:nvSpPr>
        <p:spPr bwMode="auto">
          <a:xfrm>
            <a:off x="1665384" y="4739075"/>
            <a:ext cx="58913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u="sng" dirty="0">
                <a:latin typeface="+mn-ea"/>
                <a:ea typeface="+mn-ea"/>
              </a:rPr>
              <a:t>●「</a:t>
            </a:r>
            <a:r>
              <a:rPr lang="en-US" altLang="ja-JP" sz="1600" u="sng" dirty="0">
                <a:latin typeface="+mn-ea"/>
                <a:ea typeface="+mn-ea"/>
              </a:rPr>
              <a:t>WEEKEND SMILE</a:t>
            </a:r>
            <a:r>
              <a:rPr lang="ja-JP" altLang="en-US" sz="1600" u="sng" dirty="0">
                <a:latin typeface="+mn-ea"/>
                <a:ea typeface="+mn-ea"/>
              </a:rPr>
              <a:t>」の</a:t>
            </a:r>
            <a:r>
              <a:rPr lang="en-US" altLang="ja-JP" sz="1600" u="sng" dirty="0">
                <a:latin typeface="+mn-ea"/>
                <a:ea typeface="+mn-ea"/>
              </a:rPr>
              <a:t>1</a:t>
            </a:r>
            <a:r>
              <a:rPr lang="ja-JP" altLang="en-US" sz="1600" u="sng" dirty="0">
                <a:latin typeface="+mn-ea"/>
                <a:ea typeface="+mn-ea"/>
              </a:rPr>
              <a:t>週間のユニークリーチ</a:t>
            </a:r>
            <a:r>
              <a:rPr lang="en-US" altLang="ja-JP" sz="1600" u="sng" dirty="0">
                <a:latin typeface="+mn-ea"/>
                <a:ea typeface="+mn-ea"/>
              </a:rPr>
              <a:t>(</a:t>
            </a:r>
            <a:r>
              <a:rPr lang="ja-JP" altLang="en-US" sz="1600" u="sng" dirty="0">
                <a:latin typeface="+mn-ea"/>
                <a:ea typeface="+mn-ea"/>
              </a:rPr>
              <a:t>到達率</a:t>
            </a:r>
            <a:r>
              <a:rPr lang="en-US" altLang="ja-JP" sz="1600" u="sng" dirty="0">
                <a:latin typeface="+mn-ea"/>
                <a:ea typeface="+mn-ea"/>
              </a:rPr>
              <a:t>)</a:t>
            </a:r>
            <a:r>
              <a:rPr lang="ja-JP" altLang="en-US" sz="1600" u="sng" dirty="0">
                <a:latin typeface="+mn-ea"/>
                <a:ea typeface="+mn-ea"/>
              </a:rPr>
              <a:t>・・・</a:t>
            </a:r>
            <a:r>
              <a:rPr lang="en-US" altLang="ja-JP" sz="1600" b="1" u="sng" dirty="0">
                <a:latin typeface="+mn-ea"/>
                <a:ea typeface="+mn-ea"/>
              </a:rPr>
              <a:t>5.0%</a:t>
            </a:r>
          </a:p>
        </p:txBody>
      </p:sp>
      <p:sp>
        <p:nvSpPr>
          <p:cNvPr id="93" name="テキスト ボックス 19"/>
          <p:cNvSpPr txBox="1">
            <a:spLocks noChangeArrowheads="1"/>
          </p:cNvSpPr>
          <p:nvPr/>
        </p:nvSpPr>
        <p:spPr bwMode="auto">
          <a:xfrm>
            <a:off x="3751675" y="600758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+mn-ea"/>
                <a:ea typeface="+mn-ea"/>
              </a:rPr>
              <a:t>重複を除く正味到達人数</a:t>
            </a:r>
            <a:endParaRPr lang="en-US" altLang="ja-JP" sz="1200" dirty="0">
              <a:latin typeface="+mn-ea"/>
              <a:ea typeface="+mn-ea"/>
            </a:endParaRPr>
          </a:p>
          <a:p>
            <a:r>
              <a:rPr lang="ja-JP" altLang="en-US" sz="1200" dirty="0">
                <a:latin typeface="+mn-ea"/>
                <a:ea typeface="+mn-ea"/>
              </a:rPr>
              <a:t>中京圏の</a:t>
            </a:r>
            <a:r>
              <a:rPr lang="en-US" altLang="ja-JP" sz="1200" dirty="0">
                <a:latin typeface="+mn-ea"/>
                <a:ea typeface="+mn-ea"/>
              </a:rPr>
              <a:t>ZIP-FM</a:t>
            </a:r>
            <a:r>
              <a:rPr lang="ja-JP" altLang="en-US" sz="1200" dirty="0">
                <a:latin typeface="+mn-ea"/>
                <a:ea typeface="+mn-ea"/>
              </a:rPr>
              <a:t>良好聴取エリア内の男女</a:t>
            </a:r>
            <a:r>
              <a:rPr lang="en-US" altLang="ja-JP" sz="1200" dirty="0">
                <a:latin typeface="+mn-ea"/>
                <a:ea typeface="+mn-ea"/>
              </a:rPr>
              <a:t>12</a:t>
            </a:r>
            <a:r>
              <a:rPr lang="ja-JP" altLang="en-US" sz="1200" dirty="0">
                <a:latin typeface="+mn-ea"/>
                <a:ea typeface="+mn-ea"/>
              </a:rPr>
              <a:t>～</a:t>
            </a:r>
            <a:r>
              <a:rPr lang="en-US" altLang="ja-JP" sz="1200" dirty="0">
                <a:latin typeface="+mn-ea"/>
                <a:ea typeface="+mn-ea"/>
              </a:rPr>
              <a:t>69</a:t>
            </a:r>
            <a:r>
              <a:rPr lang="ja-JP" altLang="en-US" sz="1200" dirty="0">
                <a:latin typeface="+mn-ea"/>
                <a:ea typeface="+mn-ea"/>
              </a:rPr>
              <a:t>才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4" name="テキスト ボックス 18"/>
          <p:cNvSpPr txBox="1">
            <a:spLocks noChangeArrowheads="1"/>
          </p:cNvSpPr>
          <p:nvPr/>
        </p:nvSpPr>
        <p:spPr bwMode="auto">
          <a:xfrm>
            <a:off x="3749946" y="5238142"/>
            <a:ext cx="43123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EA6431"/>
                </a:solidFill>
                <a:latin typeface="+mn-ea"/>
                <a:ea typeface="+mn-ea"/>
              </a:rPr>
              <a:t>50</a:t>
            </a:r>
            <a:r>
              <a:rPr lang="ja-JP" altLang="en-US" sz="4400" b="1" dirty="0">
                <a:solidFill>
                  <a:srgbClr val="EA6431"/>
                </a:solidFill>
                <a:latin typeface="+mn-ea"/>
                <a:ea typeface="+mn-ea"/>
              </a:rPr>
              <a:t>万人／</a:t>
            </a:r>
            <a:r>
              <a:rPr lang="en-US" altLang="ja-JP" sz="3200" b="1" dirty="0">
                <a:solidFill>
                  <a:srgbClr val="EA6431"/>
                </a:solidFill>
                <a:latin typeface="+mn-ea"/>
                <a:ea typeface="+mn-ea"/>
              </a:rPr>
              <a:t>1,000</a:t>
            </a:r>
            <a:r>
              <a:rPr lang="ja-JP" altLang="en-US" sz="3200" b="1" dirty="0">
                <a:solidFill>
                  <a:srgbClr val="EA6431"/>
                </a:solidFill>
                <a:latin typeface="+mn-ea"/>
                <a:ea typeface="+mn-ea"/>
              </a:rPr>
              <a:t>万人</a:t>
            </a:r>
            <a:endParaRPr lang="en-US" altLang="ja-JP" sz="3200" b="1" dirty="0">
              <a:solidFill>
                <a:srgbClr val="EA6431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17"/>
          <p:cNvSpPr txBox="1">
            <a:spLocks noChangeArrowheads="1"/>
          </p:cNvSpPr>
          <p:nvPr/>
        </p:nvSpPr>
        <p:spPr bwMode="auto">
          <a:xfrm>
            <a:off x="1638444" y="5307503"/>
            <a:ext cx="1941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ea"/>
                <a:ea typeface="+mn-ea"/>
              </a:rPr>
              <a:t>人口換算すると</a:t>
            </a:r>
            <a:r>
              <a:rPr lang="en-US" altLang="ja-JP" dirty="0">
                <a:latin typeface="+mn-ea"/>
                <a:ea typeface="+mn-ea"/>
              </a:rPr>
              <a:t>…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C220D258-9AFE-78D4-4296-9628C160E883}"/>
              </a:ext>
            </a:extLst>
          </p:cNvPr>
          <p:cNvSpPr txBox="1"/>
          <p:nvPr/>
        </p:nvSpPr>
        <p:spPr>
          <a:xfrm>
            <a:off x="726306" y="6596789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01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3209-E3BF-F721-FB6C-173B92001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>
            <a:extLst>
              <a:ext uri="{FF2B5EF4-FFF2-40B4-BE49-F238E27FC236}">
                <a16:creationId xmlns:a16="http://schemas.microsoft.com/office/drawing/2014/main" id="{BDB2BB2C-89DE-B736-26B3-7BACE0BC6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ＷＥＥＫＥＮＤ ＳＭＩＬＥ</a:t>
            </a:r>
            <a:r>
              <a:rPr lang="ja-JP" altLang="en-US" sz="2000" b="1" dirty="0">
                <a:latin typeface="+mn-lt"/>
                <a:ea typeface="+mj-ea"/>
              </a:rPr>
              <a:t>　＜聴取者構成＞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067A62-A5B5-64C9-E78D-14BD1A52F7D7}"/>
              </a:ext>
            </a:extLst>
          </p:cNvPr>
          <p:cNvSpPr/>
          <p:nvPr/>
        </p:nvSpPr>
        <p:spPr>
          <a:xfrm>
            <a:off x="5025008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0">
            <a:extLst>
              <a:ext uri="{FF2B5EF4-FFF2-40B4-BE49-F238E27FC236}">
                <a16:creationId xmlns:a16="http://schemas.microsoft.com/office/drawing/2014/main" id="{057CA13F-902C-5B45-1D54-3A98176E6267}"/>
              </a:ext>
            </a:extLst>
          </p:cNvPr>
          <p:cNvSpPr/>
          <p:nvPr/>
        </p:nvSpPr>
        <p:spPr>
          <a:xfrm>
            <a:off x="5853742" y="1518193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男女年代別構成</a:t>
            </a: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A9B40275-E912-0998-2106-7E9B97239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9503"/>
              </p:ext>
            </p:extLst>
          </p:nvPr>
        </p:nvGraphicFramePr>
        <p:xfrm>
          <a:off x="5156482" y="5164413"/>
          <a:ext cx="4267200" cy="9067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7122651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2957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931478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62444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484522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8843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191637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男性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526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07:30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7.1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14.5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17.7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8.6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7391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29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39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40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49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 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59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女性</a:t>
                      </a:r>
                      <a:endParaRPr lang="en-US" altLang="ja-JP" sz="900" b="0" i="0" u="none" strike="noStrike" dirty="0">
                        <a:solidFill>
                          <a:srgbClr val="FFFFFF"/>
                        </a:solidFill>
                        <a:effectLst/>
                        <a:latin typeface="HGｺﾞｼｯｸM" panose="020B0609000000000000" pitchFamily="49" charset="-128"/>
                        <a:ea typeface="HGｺﾞｼｯｸM" panose="020B0609000000000000" pitchFamily="49" charset="-128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 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60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69</a:t>
                      </a:r>
                      <a:r>
                        <a:rPr lang="ja-JP" alt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才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0199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07:30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6.2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11.7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GｺﾞｼｯｸM" panose="020B0609000000000000" pitchFamily="49" charset="-128"/>
                          <a:ea typeface="HGｺﾞｼｯｸM" panose="020B0609000000000000" pitchFamily="49" charset="-128"/>
                        </a:rPr>
                        <a:t>10.4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51049"/>
                  </a:ext>
                </a:extLst>
              </a:tr>
            </a:tbl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12A4A6F-67D6-16CC-E94C-337E9107F378}"/>
              </a:ext>
            </a:extLst>
          </p:cNvPr>
          <p:cNvSpPr/>
          <p:nvPr/>
        </p:nvSpPr>
        <p:spPr>
          <a:xfrm>
            <a:off x="347496" y="1966705"/>
            <a:ext cx="4536504" cy="4328326"/>
          </a:xfrm>
          <a:prstGeom prst="rect">
            <a:avLst/>
          </a:prstGeom>
          <a:solidFill>
            <a:srgbClr val="FFFF99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四角形: 角を丸くする 50">
            <a:extLst>
              <a:ext uri="{FF2B5EF4-FFF2-40B4-BE49-F238E27FC236}">
                <a16:creationId xmlns:a16="http://schemas.microsoft.com/office/drawing/2014/main" id="{893C2775-9A32-DFE1-4685-D07EF85935EE}"/>
              </a:ext>
            </a:extLst>
          </p:cNvPr>
          <p:cNvSpPr/>
          <p:nvPr/>
        </p:nvSpPr>
        <p:spPr>
          <a:xfrm>
            <a:off x="1162978" y="1536651"/>
            <a:ext cx="2735019" cy="448511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男女比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8EA14D40-520B-CD6B-56E6-BBCA4504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18" y="5263860"/>
            <a:ext cx="42672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000" dirty="0">
                <a:latin typeface="+mn-lt"/>
                <a:ea typeface="+mj-ea"/>
              </a:rPr>
              <a:t>「</a:t>
            </a:r>
            <a:r>
              <a:rPr lang="en-US" altLang="ja-JP" sz="2000" dirty="0">
                <a:latin typeface="+mn-lt"/>
                <a:ea typeface="+mj-ea"/>
              </a:rPr>
              <a:t>WEEKEND SMILE</a:t>
            </a:r>
            <a:r>
              <a:rPr lang="ja-JP" altLang="en-US" sz="2000" dirty="0">
                <a:latin typeface="+mn-lt"/>
                <a:ea typeface="+mj-ea"/>
              </a:rPr>
              <a:t>」リスナーの</a:t>
            </a:r>
            <a:endParaRPr lang="en-US" altLang="ja-JP" sz="2000" dirty="0">
              <a:latin typeface="+mn-lt"/>
              <a:ea typeface="+mj-ea"/>
            </a:endParaRPr>
          </a:p>
          <a:p>
            <a:pPr algn="ctr" eaLnBrk="1" hangingPunct="1"/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5.8</a:t>
            </a:r>
            <a:r>
              <a:rPr lang="ja-JP" altLang="en-US" sz="2000" dirty="0">
                <a:solidFill>
                  <a:srgbClr val="0070C0"/>
                </a:solidFill>
                <a:latin typeface="+mn-lt"/>
                <a:ea typeface="+mj-ea"/>
              </a:rPr>
              <a:t>割が男性</a:t>
            </a:r>
            <a:r>
              <a:rPr lang="en-US" altLang="ja-JP" sz="2000" dirty="0">
                <a:solidFill>
                  <a:srgbClr val="0070C0"/>
                </a:solidFill>
                <a:latin typeface="+mn-lt"/>
                <a:ea typeface="+mj-ea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約</a:t>
            </a:r>
            <a:r>
              <a:rPr lang="en-US" altLang="ja-JP" sz="2000" dirty="0">
                <a:solidFill>
                  <a:srgbClr val="FF0000"/>
                </a:solidFill>
                <a:latin typeface="+mn-lt"/>
                <a:ea typeface="+mj-ea"/>
              </a:rPr>
              <a:t>4.2</a:t>
            </a:r>
            <a:r>
              <a:rPr lang="ja-JP" altLang="en-US" sz="2000" dirty="0">
                <a:solidFill>
                  <a:srgbClr val="FF0000"/>
                </a:solidFill>
                <a:latin typeface="+mn-lt"/>
                <a:ea typeface="+mj-ea"/>
              </a:rPr>
              <a:t>割が女性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BBEA6EC-A328-7A9D-C673-C6F07EB071D7}"/>
              </a:ext>
            </a:extLst>
          </p:cNvPr>
          <p:cNvSpPr txBox="1"/>
          <p:nvPr/>
        </p:nvSpPr>
        <p:spPr>
          <a:xfrm>
            <a:off x="726306" y="6497324"/>
            <a:ext cx="83066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株式会社ビデオリサーチ調べ　中京圏ラジオ調査 </a:t>
            </a:r>
            <a:r>
              <a:rPr kumimoji="1"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2025</a:t>
            </a:r>
            <a:r>
              <a:rPr kumimoji="1"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</a:t>
            </a:r>
            <a:r>
              <a:rPr lang="en-US" altLang="ja-JP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</a:t>
            </a:r>
            <a:r>
              <a:rPr lang="ja-JP" altLang="en-US" sz="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月度 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id="{C147054E-9187-B291-0850-8FC9F9D9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961941"/>
            <a:ext cx="7561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●（土）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7:30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～</a:t>
            </a:r>
            <a:r>
              <a:rPr lang="en-US" altLang="ja-JP" sz="1600" u="sng">
                <a:solidFill>
                  <a:srgbClr val="FF0000"/>
                </a:solidFill>
                <a:latin typeface="+mj-ea"/>
                <a:ea typeface="+mj-ea"/>
              </a:rPr>
              <a:t>10:00</a:t>
            </a:r>
            <a:r>
              <a:rPr lang="ja-JP" altLang="en-US" sz="1600" u="sng">
                <a:solidFill>
                  <a:srgbClr val="FF0000"/>
                </a:solidFill>
                <a:latin typeface="+mj-ea"/>
                <a:ea typeface="+mj-ea"/>
              </a:rPr>
              <a:t>おける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12-69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歳男女のリスナー層</a:t>
            </a: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C516AE91-5B0B-1B40-A92E-FFBF83C9D9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080817"/>
              </p:ext>
            </p:extLst>
          </p:nvPr>
        </p:nvGraphicFramePr>
        <p:xfrm>
          <a:off x="5022000" y="203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FB35079C-331F-A3D8-F400-ABF250F20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028607"/>
              </p:ext>
            </p:extLst>
          </p:nvPr>
        </p:nvGraphicFramePr>
        <p:xfrm>
          <a:off x="190800" y="203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244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409997"/>
            <a:ext cx="2431684" cy="187498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ＷＥＥＫＥＮＤ ＳＭＩＬＥ</a:t>
            </a:r>
            <a:r>
              <a:rPr lang="ja-JP" altLang="en-US" sz="2000" b="1" dirty="0">
                <a:latin typeface="+mn-lt"/>
                <a:ea typeface="+mj-ea"/>
              </a:rPr>
              <a:t>　＜番組ＳＮＳ＞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54E4F6-1FB7-06FA-415F-67C42C400C4A}"/>
              </a:ext>
            </a:extLst>
          </p:cNvPr>
          <p:cNvSpPr txBox="1"/>
          <p:nvPr/>
        </p:nvSpPr>
        <p:spPr>
          <a:xfrm>
            <a:off x="200472" y="993512"/>
            <a:ext cx="90804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●番組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X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：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@weekendsmile778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／約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4,000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  <a:cs typeface="Meiryo UI" panose="020B0604030504040204" pitchFamily="50" charset="-128"/>
              </a:rPr>
              <a:t>人</a:t>
            </a:r>
            <a:r>
              <a:rPr lang="en-US" altLang="ja-JP" sz="1600" dirty="0">
                <a:latin typeface="+mj-ea"/>
                <a:ea typeface="+mj-ea"/>
                <a:cs typeface="Meiryo UI" panose="020B0604030504040204" pitchFamily="50" charset="-128"/>
              </a:rPr>
              <a:t>			 </a:t>
            </a:r>
            <a:r>
              <a:rPr lang="ja-JP" altLang="en-US" sz="16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kumimoji="1" lang="ja-JP" altLang="en-US" sz="1600" i="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9" y="3645025"/>
            <a:ext cx="2431684" cy="259515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595" y="1409998"/>
            <a:ext cx="2429446" cy="22503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677" y="3738322"/>
            <a:ext cx="2258347" cy="268529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464" y="1409997"/>
            <a:ext cx="2172766" cy="245105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0464" y="4077072"/>
            <a:ext cx="2125114" cy="244827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0653" y="1409997"/>
            <a:ext cx="2016224" cy="240979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3154" y="4077072"/>
            <a:ext cx="1919859" cy="22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56" y="5828162"/>
            <a:ext cx="8570681" cy="72420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86" y="4963631"/>
            <a:ext cx="8562453" cy="72987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18" y="4087497"/>
            <a:ext cx="8592119" cy="73194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69" y="3218153"/>
            <a:ext cx="8588568" cy="72071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86" y="2342470"/>
            <a:ext cx="8578551" cy="7107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86" y="1434188"/>
            <a:ext cx="8595231" cy="72173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52279" y="935432"/>
            <a:ext cx="9586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●</a:t>
            </a:r>
            <a:r>
              <a:rPr lang="en-US" altLang="ja-JP" sz="1600" u="sng" dirty="0" err="1">
                <a:solidFill>
                  <a:srgbClr val="FF0000"/>
                </a:solidFill>
                <a:latin typeface="+mj-ea"/>
                <a:ea typeface="+mj-ea"/>
              </a:rPr>
              <a:t>radiko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全体のリスナーと比較して、「</a:t>
            </a:r>
            <a:r>
              <a:rPr lang="en-US" altLang="ja-JP" sz="1600" u="sng" dirty="0">
                <a:solidFill>
                  <a:srgbClr val="FF0000"/>
                </a:solidFill>
                <a:latin typeface="+mj-ea"/>
                <a:ea typeface="+mj-ea"/>
              </a:rPr>
              <a:t>WEEKEND SMILE</a:t>
            </a:r>
            <a:r>
              <a:rPr lang="ja-JP" altLang="en-US" sz="1600" u="sng" dirty="0">
                <a:solidFill>
                  <a:srgbClr val="FF0000"/>
                </a:solidFill>
                <a:latin typeface="+mj-ea"/>
                <a:ea typeface="+mj-ea"/>
              </a:rPr>
              <a:t>」のリスナーのポイントが高いプロフィール</a:t>
            </a:r>
            <a:endParaRPr lang="en-US" altLang="ja-JP" sz="1600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286" y="4066262"/>
            <a:ext cx="8562453" cy="744917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7561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dirty="0">
                <a:latin typeface="+mn-lt"/>
                <a:ea typeface="+mj-ea"/>
              </a:rPr>
              <a:t>◆</a:t>
            </a:r>
            <a:r>
              <a:rPr lang="ja-JP" altLang="en-US" sz="2000" b="1" dirty="0">
                <a:latin typeface="+mj-ea"/>
                <a:ea typeface="+mj-ea"/>
              </a:rPr>
              <a:t>ＷＥＥＫＥＮＤ ＳＭＩＬＥ</a:t>
            </a:r>
            <a:r>
              <a:rPr lang="ja-JP" altLang="en-US" sz="2000" b="1" dirty="0">
                <a:latin typeface="+mn-lt"/>
                <a:ea typeface="+mj-ea"/>
              </a:rPr>
              <a:t>　＜リスナー・プロフィール＞</a:t>
            </a:r>
          </a:p>
        </p:txBody>
      </p:sp>
    </p:spTree>
    <p:extLst>
      <p:ext uri="{BB962C8B-B14F-4D97-AF65-F5344CB8AC3E}">
        <p14:creationId xmlns:p14="http://schemas.microsoft.com/office/powerpoint/2010/main" val="188692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E3F44E5-4C69-1295-3282-B170C86F4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79667"/>
              </p:ext>
            </p:extLst>
          </p:nvPr>
        </p:nvGraphicFramePr>
        <p:xfrm>
          <a:off x="830541" y="1052736"/>
          <a:ext cx="8244917" cy="2741627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3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START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ea"/>
                          <a:ea typeface="+mj-ea"/>
                        </a:rPr>
                        <a:t>END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コーナー・タイトル</a:t>
                      </a:r>
                      <a:endParaRPr lang="ja-JP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04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07:30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OPENER〜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60703"/>
                  </a:ext>
                </a:extLst>
              </a:tr>
              <a:tr h="26100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FUN DAY TRIP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40285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WEATHER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265027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TRAFFIC INFORMATION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05034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08:58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09:00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91317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09:10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09:30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#OPUKAN JYO-SHI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33406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09:43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09:45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HEADLINE NEWS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3518305"/>
                  </a:ext>
                </a:extLst>
              </a:tr>
              <a:tr h="26591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09:45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09:47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TRAFFIC</a:t>
                      </a:r>
                      <a:r>
                        <a:rPr lang="en-US" altLang="ja-JP" sz="1100" u="none" strike="noStrike" baseline="0" dirty="0">
                          <a:effectLst/>
                          <a:latin typeface="+mn-ea"/>
                          <a:ea typeface="+mn-ea"/>
                        </a:rPr>
                        <a:t> INFORMATION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09:57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CLOSER〜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00239"/>
                  </a:ext>
                </a:extLst>
              </a:tr>
              <a:tr h="243462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09:58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100" u="none" strike="noStrike" dirty="0">
                          <a:effectLst/>
                        </a:rPr>
                        <a:t>10:00</a:t>
                      </a:r>
                      <a:endParaRPr lang="en-US" altLang="ja-JP" sz="11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  <a:r>
                        <a:rPr lang="ja-JP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100" u="none" strike="noStrike" dirty="0">
                          <a:effectLst/>
                          <a:latin typeface="+mn-ea"/>
                          <a:ea typeface="+mn-ea"/>
                        </a:rPr>
                        <a:t>SIGNAL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253930"/>
                  </a:ext>
                </a:extLst>
              </a:tr>
            </a:tbl>
          </a:graphicData>
        </a:graphic>
      </p:graphicFrame>
      <p:sp>
        <p:nvSpPr>
          <p:cNvPr id="2" name="Text Box 2">
            <a:extLst>
              <a:ext uri="{FF2B5EF4-FFF2-40B4-BE49-F238E27FC236}">
                <a16:creationId xmlns:a16="http://schemas.microsoft.com/office/drawing/2014/main" id="{BA8A1F91-C254-8D7F-73D4-A9CC7D803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9" y="260648"/>
            <a:ext cx="52565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latin typeface="+mn-lt"/>
                <a:ea typeface="+mj-ea"/>
              </a:rPr>
              <a:t>◆</a:t>
            </a:r>
            <a:r>
              <a:rPr lang="ja-JP" altLang="en-US" b="1" dirty="0">
                <a:latin typeface="+mj-ea"/>
                <a:ea typeface="+mj-ea"/>
              </a:rPr>
              <a:t>ＷＥＥＫＥＮＤ ＳＭＩＬＥ</a:t>
            </a:r>
            <a:r>
              <a:rPr lang="ja-JP" altLang="en-US" b="1" dirty="0">
                <a:latin typeface="+mn-lt"/>
                <a:ea typeface="+mj-ea"/>
              </a:rPr>
              <a:t>　＜タイムテーブル＞</a:t>
            </a:r>
          </a:p>
        </p:txBody>
      </p:sp>
    </p:spTree>
    <p:extLst>
      <p:ext uri="{BB962C8B-B14F-4D97-AF65-F5344CB8AC3E}">
        <p14:creationId xmlns:p14="http://schemas.microsoft.com/office/powerpoint/2010/main" val="2991528772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ZIP COLOR1">
      <a:dk1>
        <a:sysClr val="windowText" lastClr="000000"/>
      </a:dk1>
      <a:lt1>
        <a:sysClr val="window" lastClr="FFFFFF"/>
      </a:lt1>
      <a:dk2>
        <a:srgbClr val="797B84"/>
      </a:dk2>
      <a:lt2>
        <a:srgbClr val="D8D8D8"/>
      </a:lt2>
      <a:accent1>
        <a:srgbClr val="EB6432"/>
      </a:accent1>
      <a:accent2>
        <a:srgbClr val="797B84"/>
      </a:accent2>
      <a:accent3>
        <a:srgbClr val="43AC77"/>
      </a:accent3>
      <a:accent4>
        <a:srgbClr val="B13483"/>
      </a:accent4>
      <a:accent5>
        <a:srgbClr val="79C6E7"/>
      </a:accent5>
      <a:accent6>
        <a:srgbClr val="F28B84"/>
      </a:accent6>
      <a:hlink>
        <a:srgbClr val="0070C0"/>
      </a:hlink>
      <a:folHlink>
        <a:srgbClr val="954F72"/>
      </a:folHlink>
    </a:clrScheme>
    <a:fontScheme name="固定フォント">
      <a:majorFont>
        <a:latin typeface="HGPｺﾞｼｯｸE"/>
        <a:ea typeface="HGPｺﾞｼｯｸE"/>
        <a:cs typeface=""/>
      </a:majorFont>
      <a:minorFont>
        <a:latin typeface="HGPｺﾞｼｯｸE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47690</TotalTime>
  <Words>740</Words>
  <Application>Microsoft Office PowerPoint</Application>
  <PresentationFormat>A4 210 x 297 mm</PresentationFormat>
  <Paragraphs>156</Paragraphs>
  <Slides>8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HGP創英角ｺﾞｼｯｸUB</vt:lpstr>
      <vt:lpstr>HGｺﾞｼｯｸM</vt:lpstr>
      <vt:lpstr>Meiryo UI</vt:lpstr>
      <vt:lpstr>ＭＳ Ｐゴシック</vt:lpstr>
      <vt:lpstr>Arial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ZIP-FM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DAY</dc:title>
  <dc:subject>hiroyuki</dc:subject>
  <dc:creator>hiroyuki</dc:creator>
  <cp:lastModifiedBy>ZIP-FM</cp:lastModifiedBy>
  <cp:revision>2543</cp:revision>
  <cp:lastPrinted>2022-02-09T08:53:13Z</cp:lastPrinted>
  <dcterms:created xsi:type="dcterms:W3CDTF">2002-09-26T02:44:22Z</dcterms:created>
  <dcterms:modified xsi:type="dcterms:W3CDTF">2025-12-02T06:13:15Z</dcterms:modified>
  <cp:contentStatus/>
</cp:coreProperties>
</file>