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461" r:id="rId2"/>
    <p:sldId id="484" r:id="rId3"/>
    <p:sldId id="504" r:id="rId4"/>
    <p:sldId id="498" r:id="rId5"/>
    <p:sldId id="503" r:id="rId6"/>
    <p:sldId id="483" r:id="rId7"/>
    <p:sldId id="505" r:id="rId8"/>
    <p:sldId id="506" r:id="rId9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61"/>
            <p14:sldId id="484"/>
            <p14:sldId id="504"/>
            <p14:sldId id="498"/>
            <p14:sldId id="503"/>
            <p14:sldId id="483"/>
            <p14:sldId id="505"/>
            <p14:sldId id="50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0E08"/>
    <a:srgbClr val="338DB9"/>
    <a:srgbClr val="FFCCFF"/>
    <a:srgbClr val="FF99FF"/>
    <a:srgbClr val="FF66FF"/>
    <a:srgbClr val="FF00FF"/>
    <a:srgbClr val="CC00CC"/>
    <a:srgbClr val="660066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280" autoAdjust="0"/>
  </p:normalViewPr>
  <p:slideViewPr>
    <p:cSldViewPr>
      <p:cViewPr varScale="1">
        <p:scale>
          <a:sx n="99" d="100"/>
          <a:sy n="99" d="100"/>
        </p:scale>
        <p:origin x="630" y="96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.suenaga\Downloads\processed_7colors&#26178;&#38291;&#21306;&#20998;&#38598;&#35336;&#65308;&#29305;&#24615;&#215;&#26178;&#38291;&#21306;&#20998;&#65310;_20260203_150350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.suenaga\Downloads\&#24180;&#40802;&#24615;&#21029;&#32884;&#21462;&#29575;&#26089;&#35211;&#34920;_&#12464;&#12521;&#12501;&#20184;&#12365;&#23436;&#25104;&#29256;%20(2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515445184736508E-2"/>
          <c:y val="5.8968133425296165E-2"/>
          <c:w val="0.79485593977444735"/>
          <c:h val="0.89026063100137176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61433484152369E-2"/>
          <c:y val="3.6242967074733227E-2"/>
          <c:w val="0.931258972373186"/>
          <c:h val="0.9020619200881416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ＺＩＰ－ＦＭ</c:v>
                </c:pt>
              </c:strCache>
            </c:strRef>
          </c:tx>
          <c:spPr>
            <a:ln w="3810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16:00</c:v>
                </c:pt>
                <c:pt idx="1">
                  <c:v>16:15</c:v>
                </c:pt>
                <c:pt idx="2">
                  <c:v>16:30</c:v>
                </c:pt>
                <c:pt idx="3">
                  <c:v>16:45</c:v>
                </c:pt>
                <c:pt idx="4">
                  <c:v>17:00</c:v>
                </c:pt>
                <c:pt idx="5">
                  <c:v>17:15</c:v>
                </c:pt>
                <c:pt idx="6">
                  <c:v>17:30</c:v>
                </c:pt>
                <c:pt idx="7">
                  <c:v>17:45</c:v>
                </c:pt>
                <c:pt idx="8">
                  <c:v>18:00</c:v>
                </c:pt>
                <c:pt idx="9">
                  <c:v>18:15</c:v>
                </c:pt>
                <c:pt idx="10">
                  <c:v>18:30</c:v>
                </c:pt>
                <c:pt idx="11">
                  <c:v>18:45</c:v>
                </c:pt>
              </c:strCache>
            </c:strRef>
          </c:cat>
          <c:val>
            <c:numRef>
              <c:f>Sheet1!$B$2:$B$13</c:f>
              <c:numCache>
                <c:formatCode>0.0;\-0.0;"*"</c:formatCode>
                <c:ptCount val="12"/>
                <c:pt idx="0">
                  <c:v>1.5</c:v>
                </c:pt>
                <c:pt idx="1">
                  <c:v>1.1000000000000001</c:v>
                </c:pt>
                <c:pt idx="2">
                  <c:v>1.3</c:v>
                </c:pt>
                <c:pt idx="3">
                  <c:v>1.4</c:v>
                </c:pt>
                <c:pt idx="4">
                  <c:v>1.8</c:v>
                </c:pt>
                <c:pt idx="5">
                  <c:v>1.5</c:v>
                </c:pt>
                <c:pt idx="6">
                  <c:v>1.4</c:v>
                </c:pt>
                <c:pt idx="7">
                  <c:v>1.1000000000000001</c:v>
                </c:pt>
                <c:pt idx="8">
                  <c:v>1.2</c:v>
                </c:pt>
                <c:pt idx="9">
                  <c:v>1.3</c:v>
                </c:pt>
                <c:pt idx="10">
                  <c:v>1</c:v>
                </c:pt>
                <c:pt idx="11">
                  <c:v>0.8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1D1-4FB7-8F66-33C1D4F3212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FM AICHI</c:v>
                </c:pt>
              </c:strCache>
            </c:strRef>
          </c:tx>
          <c:spPr>
            <a:ln w="38100">
              <a:solidFill>
                <a:srgbClr val="3333FF"/>
              </a:solidFill>
              <a:prstDash val="sysDot"/>
            </a:ln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16:00</c:v>
                </c:pt>
                <c:pt idx="1">
                  <c:v>16:15</c:v>
                </c:pt>
                <c:pt idx="2">
                  <c:v>16:30</c:v>
                </c:pt>
                <c:pt idx="3">
                  <c:v>16:45</c:v>
                </c:pt>
                <c:pt idx="4">
                  <c:v>17:00</c:v>
                </c:pt>
                <c:pt idx="5">
                  <c:v>17:15</c:v>
                </c:pt>
                <c:pt idx="6">
                  <c:v>17:30</c:v>
                </c:pt>
                <c:pt idx="7">
                  <c:v>17:45</c:v>
                </c:pt>
                <c:pt idx="8">
                  <c:v>18:00</c:v>
                </c:pt>
                <c:pt idx="9">
                  <c:v>18:15</c:v>
                </c:pt>
                <c:pt idx="10">
                  <c:v>18:30</c:v>
                </c:pt>
                <c:pt idx="11">
                  <c:v>18:45</c:v>
                </c:pt>
              </c:strCache>
            </c:strRef>
          </c:cat>
          <c:val>
            <c:numRef>
              <c:f>Sheet1!$C$2:$C$13</c:f>
              <c:numCache>
                <c:formatCode>0.0;\-0.0;"*"</c:formatCode>
                <c:ptCount val="12"/>
                <c:pt idx="0">
                  <c:v>0.9</c:v>
                </c:pt>
                <c:pt idx="1">
                  <c:v>0.9</c:v>
                </c:pt>
                <c:pt idx="2">
                  <c:v>0.6</c:v>
                </c:pt>
                <c:pt idx="3">
                  <c:v>0.6</c:v>
                </c:pt>
                <c:pt idx="4">
                  <c:v>0.6</c:v>
                </c:pt>
                <c:pt idx="5">
                  <c:v>0.5</c:v>
                </c:pt>
                <c:pt idx="6">
                  <c:v>0.4</c:v>
                </c:pt>
                <c:pt idx="7">
                  <c:v>0.4</c:v>
                </c:pt>
                <c:pt idx="8">
                  <c:v>0.4</c:v>
                </c:pt>
                <c:pt idx="9">
                  <c:v>0.4</c:v>
                </c:pt>
                <c:pt idx="10">
                  <c:v>0.3</c:v>
                </c:pt>
                <c:pt idx="11">
                  <c:v>0.5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1D1-4FB7-8F66-33C1D4F32126}"/>
            </c:ext>
          </c:extLst>
        </c:ser>
        <c:ser>
          <c:idx val="3"/>
          <c:order val="2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ln w="24895">
              <a:solidFill>
                <a:schemeClr val="bg2"/>
              </a:solidFill>
              <a:prstDash val="lgDashDot"/>
            </a:ln>
          </c:spPr>
          <c:marker>
            <c:symbol val="none"/>
          </c:marker>
          <c:dLbls>
            <c:dLbl>
              <c:idx val="3"/>
              <c:layout>
                <c:manualLayout>
                  <c:x val="-4.5106847587423025E-2"/>
                  <c:y val="-2.3591484003543772E-2"/>
                </c:manualLayout>
              </c:layout>
              <c:spPr>
                <a:noFill/>
                <a:ln w="24895">
                  <a:noFill/>
                </a:ln>
              </c:spPr>
              <c:txPr>
                <a:bodyPr/>
                <a:lstStyle/>
                <a:p>
                  <a:pPr>
                    <a:defRPr sz="882" b="0" i="0" u="none" strike="noStrike" baseline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ＭＳ Ｐゴシック"/>
                      <a:ea typeface="ＭＳ Ｐゴシック"/>
                      <a:cs typeface="ＭＳ Ｐゴシック"/>
                    </a:defRPr>
                  </a:pPr>
                  <a:endParaRPr lang="ja-JP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1D1-4FB7-8F66-33C1D4F321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2">
                        <a:lumMod val="65000"/>
                        <a:lumOff val="35000"/>
                      </a:schemeClr>
                    </a:solidFill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16:00</c:v>
                </c:pt>
                <c:pt idx="1">
                  <c:v>16:15</c:v>
                </c:pt>
                <c:pt idx="2">
                  <c:v>16:30</c:v>
                </c:pt>
                <c:pt idx="3">
                  <c:v>16:45</c:v>
                </c:pt>
                <c:pt idx="4">
                  <c:v>17:00</c:v>
                </c:pt>
                <c:pt idx="5">
                  <c:v>17:15</c:v>
                </c:pt>
                <c:pt idx="6">
                  <c:v>17:30</c:v>
                </c:pt>
                <c:pt idx="7">
                  <c:v>17:45</c:v>
                </c:pt>
                <c:pt idx="8">
                  <c:v>18:00</c:v>
                </c:pt>
                <c:pt idx="9">
                  <c:v>18:15</c:v>
                </c:pt>
                <c:pt idx="10">
                  <c:v>18:30</c:v>
                </c:pt>
                <c:pt idx="11">
                  <c:v>18:45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1D1-4FB7-8F66-33C1D4F32126}"/>
            </c:ext>
          </c:extLst>
        </c:ser>
        <c:ser>
          <c:idx val="4"/>
          <c:order val="3"/>
          <c:tx>
            <c:strRef>
              <c:f>Sheet1!$D$1</c:f>
              <c:strCache>
                <c:ptCount val="1"/>
                <c:pt idx="0">
                  <c:v>ＣＢＣラジオ</c:v>
                </c:pt>
              </c:strCache>
            </c:strRef>
          </c:tx>
          <c:spPr>
            <a:ln w="28575">
              <a:solidFill>
                <a:srgbClr val="FF9900"/>
              </a:solidFill>
              <a:prstDash val="sysDash"/>
            </a:ln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16:00</c:v>
                </c:pt>
                <c:pt idx="1">
                  <c:v>16:15</c:v>
                </c:pt>
                <c:pt idx="2">
                  <c:v>16:30</c:v>
                </c:pt>
                <c:pt idx="3">
                  <c:v>16:45</c:v>
                </c:pt>
                <c:pt idx="4">
                  <c:v>17:00</c:v>
                </c:pt>
                <c:pt idx="5">
                  <c:v>17:15</c:v>
                </c:pt>
                <c:pt idx="6">
                  <c:v>17:30</c:v>
                </c:pt>
                <c:pt idx="7">
                  <c:v>17:45</c:v>
                </c:pt>
                <c:pt idx="8">
                  <c:v>18:00</c:v>
                </c:pt>
                <c:pt idx="9">
                  <c:v>18:15</c:v>
                </c:pt>
                <c:pt idx="10">
                  <c:v>18:30</c:v>
                </c:pt>
                <c:pt idx="11">
                  <c:v>18:45</c:v>
                </c:pt>
              </c:strCache>
            </c:strRef>
          </c:cat>
          <c:val>
            <c:numRef>
              <c:f>Sheet1!$D$2:$D$13</c:f>
              <c:numCache>
                <c:formatCode>0.0;\-0.0;"*"</c:formatCode>
                <c:ptCount val="12"/>
                <c:pt idx="0">
                  <c:v>0.6</c:v>
                </c:pt>
                <c:pt idx="1">
                  <c:v>0.5</c:v>
                </c:pt>
                <c:pt idx="2">
                  <c:v>0.5</c:v>
                </c:pt>
                <c:pt idx="3">
                  <c:v>0.4</c:v>
                </c:pt>
                <c:pt idx="4">
                  <c:v>0.4</c:v>
                </c:pt>
                <c:pt idx="5">
                  <c:v>0.5</c:v>
                </c:pt>
                <c:pt idx="6">
                  <c:v>0.5</c:v>
                </c:pt>
                <c:pt idx="7">
                  <c:v>0.5</c:v>
                </c:pt>
                <c:pt idx="8">
                  <c:v>0.5</c:v>
                </c:pt>
                <c:pt idx="9">
                  <c:v>0.5</c:v>
                </c:pt>
                <c:pt idx="10">
                  <c:v>0.5</c:v>
                </c:pt>
                <c:pt idx="11">
                  <c:v>0.4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1D1-4FB7-8F66-33C1D4F32126}"/>
            </c:ext>
          </c:extLst>
        </c:ser>
        <c:ser>
          <c:idx val="2"/>
          <c:order val="4"/>
          <c:tx>
            <c:strRef>
              <c:f>Sheet1!$E$1</c:f>
              <c:strCache>
                <c:ptCount val="1"/>
                <c:pt idx="0">
                  <c:v>東海ラジオ</c:v>
                </c:pt>
              </c:strCache>
            </c:strRef>
          </c:tx>
          <c:spPr>
            <a:ln w="28575">
              <a:solidFill>
                <a:srgbClr val="009900"/>
              </a:solidFill>
              <a:prstDash val="solid"/>
            </a:ln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16:00</c:v>
                </c:pt>
                <c:pt idx="1">
                  <c:v>16:15</c:v>
                </c:pt>
                <c:pt idx="2">
                  <c:v>16:30</c:v>
                </c:pt>
                <c:pt idx="3">
                  <c:v>16:45</c:v>
                </c:pt>
                <c:pt idx="4">
                  <c:v>17:00</c:v>
                </c:pt>
                <c:pt idx="5">
                  <c:v>17:15</c:v>
                </c:pt>
                <c:pt idx="6">
                  <c:v>17:30</c:v>
                </c:pt>
                <c:pt idx="7">
                  <c:v>17:45</c:v>
                </c:pt>
                <c:pt idx="8">
                  <c:v>18:00</c:v>
                </c:pt>
                <c:pt idx="9">
                  <c:v>18:15</c:v>
                </c:pt>
                <c:pt idx="10">
                  <c:v>18:30</c:v>
                </c:pt>
                <c:pt idx="11">
                  <c:v>18:45</c:v>
                </c:pt>
              </c:strCache>
            </c:strRef>
          </c:cat>
          <c:val>
            <c:numRef>
              <c:f>Sheet1!$E$2:$E$13</c:f>
              <c:numCache>
                <c:formatCode>0.0;\-0.0;"*"</c:formatCode>
                <c:ptCount val="12"/>
                <c:pt idx="0">
                  <c:v>0.1</c:v>
                </c:pt>
                <c:pt idx="1">
                  <c:v>0.2</c:v>
                </c:pt>
                <c:pt idx="2">
                  <c:v>0.2</c:v>
                </c:pt>
                <c:pt idx="3">
                  <c:v>0.2</c:v>
                </c:pt>
                <c:pt idx="4">
                  <c:v>0.2</c:v>
                </c:pt>
                <c:pt idx="5">
                  <c:v>0.2</c:v>
                </c:pt>
                <c:pt idx="6">
                  <c:v>0.1</c:v>
                </c:pt>
                <c:pt idx="7">
                  <c:v>0.1</c:v>
                </c:pt>
                <c:pt idx="8">
                  <c:v>0.1</c:v>
                </c:pt>
                <c:pt idx="9">
                  <c:v>0.1</c:v>
                </c:pt>
                <c:pt idx="10">
                  <c:v>0.1</c:v>
                </c:pt>
                <c:pt idx="11">
                  <c:v>0.1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51D1-4FB7-8F66-33C1D4F321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1730081232"/>
        <c:axId val="-1730084496"/>
      </c:lineChart>
      <c:catAx>
        <c:axId val="-1730081232"/>
        <c:scaling>
          <c:orientation val="minMax"/>
        </c:scaling>
        <c:delete val="0"/>
        <c:axPos val="b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General" sourceLinked="1"/>
        <c:majorTickMark val="in"/>
        <c:minorTickMark val="none"/>
        <c:tickLblPos val="nextTo"/>
        <c:spPr>
          <a:ln w="9336">
            <a:noFill/>
          </a:ln>
        </c:spPr>
        <c:txPr>
          <a:bodyPr rot="240000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-17300844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1730084496"/>
        <c:scaling>
          <c:orientation val="minMax"/>
          <c:max val="2"/>
          <c:min val="0"/>
        </c:scaling>
        <c:delete val="0"/>
        <c:axPos val="l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General" sourceLinked="0"/>
        <c:majorTickMark val="none"/>
        <c:minorTickMark val="none"/>
        <c:tickLblPos val="nextTo"/>
        <c:spPr>
          <a:ln w="9336">
            <a:noFill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-1730081232"/>
        <c:crosses val="autoZero"/>
        <c:crossBetween val="between"/>
        <c:majorUnit val="1"/>
        <c:minorUnit val="0.1"/>
      </c:valAx>
      <c:spPr>
        <a:solidFill>
          <a:schemeClr val="bg1"/>
        </a:solidFill>
        <a:ln w="24895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646784855280246"/>
          <c:y val="7.2998046023640666E-3"/>
          <c:w val="0.79485593977444735"/>
          <c:h val="0.89026063100137176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16:00-19:00</c:v>
                </c:pt>
              </c:strCache>
            </c:strRef>
          </c:tx>
          <c:spPr>
            <a:ln w="12700">
              <a:noFill/>
              <a:prstDash val="solid"/>
            </a:ln>
          </c:spPr>
          <c:explosion val="2"/>
          <c:dPt>
            <c:idx val="0"/>
            <c:bubble3D val="0"/>
            <c:spPr>
              <a:solidFill>
                <a:srgbClr val="FF5050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623E-44E9-8BCE-AA5A154A3BF3}"/>
              </c:ext>
            </c:extLst>
          </c:dPt>
          <c:dPt>
            <c:idx val="1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3-623E-44E9-8BCE-AA5A154A3BF3}"/>
              </c:ext>
            </c:extLst>
          </c:dPt>
          <c:dPt>
            <c:idx val="2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5-623E-44E9-8BCE-AA5A154A3BF3}"/>
              </c:ext>
            </c:extLst>
          </c:dPt>
          <c:dPt>
            <c:idx val="3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7-623E-44E9-8BCE-AA5A154A3BF3}"/>
              </c:ext>
            </c:extLst>
          </c:dPt>
          <c:dPt>
            <c:idx val="4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9-623E-44E9-8BCE-AA5A154A3BF3}"/>
              </c:ext>
            </c:extLst>
          </c:dPt>
          <c:dPt>
            <c:idx val="5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B-623E-44E9-8BCE-AA5A154A3BF3}"/>
              </c:ext>
            </c:extLst>
          </c:dPt>
          <c:dPt>
            <c:idx val="6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D-623E-44E9-8BCE-AA5A154A3BF3}"/>
              </c:ext>
            </c:extLst>
          </c:dPt>
          <c:dPt>
            <c:idx val="7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F-623E-44E9-8BCE-AA5A154A3BF3}"/>
              </c:ext>
            </c:extLst>
          </c:dPt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43.9</c:v>
                </c:pt>
                <c:pt idx="1">
                  <c:v>16.5</c:v>
                </c:pt>
                <c:pt idx="2">
                  <c:v>4.8</c:v>
                </c:pt>
                <c:pt idx="3">
                  <c:v>18.5</c:v>
                </c:pt>
                <c:pt idx="4">
                  <c:v>3.7</c:v>
                </c:pt>
                <c:pt idx="5">
                  <c:v>3.4</c:v>
                </c:pt>
                <c:pt idx="6">
                  <c:v>9.1999999999999993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623E-44E9-8BCE-AA5A154A3B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050439929521632"/>
          <c:y val="0.16913160586750256"/>
          <c:w val="0.66438356164383561"/>
          <c:h val="0.70545454545454545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16:00-19:00</c:v>
                </c:pt>
              </c:strCache>
            </c:strRef>
          </c:tx>
          <c:spPr>
            <a:solidFill>
              <a:srgbClr val="FF99FF"/>
            </a:solidFill>
            <a:ln w="12670">
              <a:solidFill>
                <a:schemeClr val="tx1"/>
              </a:solidFill>
              <a:prstDash val="solid"/>
            </a:ln>
          </c:spPr>
          <c:explosion val="2"/>
          <c:dPt>
            <c:idx val="0"/>
            <c:bubble3D val="0"/>
            <c:spPr>
              <a:noFill/>
              <a:ln w="25341">
                <a:noFill/>
              </a:ln>
            </c:spPr>
            <c:extLst>
              <c:ext xmlns:c16="http://schemas.microsoft.com/office/drawing/2014/chart" uri="{C3380CC4-5D6E-409C-BE32-E72D297353CC}">
                <c16:uniqueId val="{00000001-4EEF-4BC3-B66B-EBB48BC8E363}"/>
              </c:ext>
            </c:extLst>
          </c:dPt>
          <c:dPt>
            <c:idx val="1"/>
            <c:bubble3D val="0"/>
            <c:spPr>
              <a:solidFill>
                <a:srgbClr val="FF990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4EEF-4BC3-B66B-EBB48BC8E363}"/>
              </c:ext>
            </c:extLst>
          </c:dPt>
          <c:dPt>
            <c:idx val="2"/>
            <c:bubble3D val="0"/>
            <c:spPr>
              <a:solidFill>
                <a:srgbClr val="33CC33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4EEF-4BC3-B66B-EBB48BC8E363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4EEF-4BC3-B66B-EBB48BC8E363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4EEF-4BC3-B66B-EBB48BC8E363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4EEF-4BC3-B66B-EBB48BC8E363}"/>
              </c:ext>
            </c:extLst>
          </c:dPt>
          <c:dPt>
            <c:idx val="6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4EEF-4BC3-B66B-EBB48BC8E363}"/>
              </c:ext>
            </c:extLst>
          </c:dPt>
          <c:dPt>
            <c:idx val="7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8-4EEF-4BC3-B66B-EBB48BC8E363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EF-4BC3-B66B-EBB48BC8E363}"/>
                </c:ext>
              </c:extLst>
            </c:dLbl>
            <c:dLbl>
              <c:idx val="1"/>
              <c:layout>
                <c:manualLayout>
                  <c:x val="0"/>
                  <c:y val="1.2195359066986836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068A2764-4CD6-40D0-AC93-FAC569AD73A4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C3899017-9ACB-4759-A46D-66F76F77A92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57257196014623"/>
                      <c:h val="0.1898170996370356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4EEF-4BC3-B66B-EBB48BC8E363}"/>
                </c:ext>
              </c:extLst>
            </c:dLbl>
            <c:dLbl>
              <c:idx val="2"/>
              <c:layout>
                <c:manualLayout>
                  <c:x val="-2.2285869125159421E-2"/>
                  <c:y val="-2.8593371942010352E-7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D7850F07-FDF4-4EEB-BAD8-068B096D7C86}" type="CATEGORYNAME">
                      <a:rPr lang="ja-JP" altLang="en-US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77A62B49-A86F-4318-86D2-7BE067AE4506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709113794717694"/>
                      <c:h val="0.153602218303607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EEF-4BC3-B66B-EBB48BC8E363}"/>
                </c:ext>
              </c:extLst>
            </c:dLbl>
            <c:dLbl>
              <c:idx val="3"/>
              <c:layout>
                <c:manualLayout>
                  <c:x val="-1.4432034513346558E-2"/>
                  <c:y val="-2.6595267110702606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3F5921A3-AC7D-4A8B-BE36-54A35BFDB56F}" type="CATEGORYNAME">
                      <a:rPr lang="en-US" altLang="ja-JP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E2F61243-F27C-4AE9-80E3-288FB5DEB21B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06957236499951"/>
                      <c:h val="0.1848715900259456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4EEF-4BC3-B66B-EBB48BC8E363}"/>
                </c:ext>
              </c:extLst>
            </c:dLbl>
            <c:dLbl>
              <c:idx val="4"/>
              <c:layout>
                <c:manualLayout>
                  <c:x val="-1.3499378318103772E-2"/>
                  <c:y val="2.3630134440316197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286D75C2-150B-4E10-8754-4C87366284B6}" type="CATEGORYNAME">
                      <a:rPr lang="en-US" altLang="ja-JP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/>
                      <a:t>
</a:t>
                    </a:r>
                    <a:fld id="{188551CF-33D8-4511-AF09-2F879D07C51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121012872635308"/>
                      <c:h val="0.187882631080511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EEF-4BC3-B66B-EBB48BC8E363}"/>
                </c:ext>
              </c:extLst>
            </c:dLbl>
            <c:dLbl>
              <c:idx val="5"/>
              <c:layout>
                <c:manualLayout>
                  <c:x val="-6.7742257246688024E-3"/>
                  <c:y val="-6.0705444235204506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857B341A-0499-498D-A779-5250D16560ED}" type="CATEGORYNAME">
                      <a:rPr lang="en-US" altLang="ja-JP" sz="90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8AB37E80-165B-4CBC-A19D-F38C6242CFED}" type="VALUE">
                      <a:rPr lang="en-US" altLang="ja-JP" sz="900" baseline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877109144511305"/>
                      <c:h val="0.187882472091439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4EEF-4BC3-B66B-EBB48BC8E363}"/>
                </c:ext>
              </c:extLst>
            </c:dLbl>
            <c:dLbl>
              <c:idx val="6"/>
              <c:layout>
                <c:manualLayout>
                  <c:x val="-3.2816274738959247E-3"/>
                  <c:y val="-7.2627609700306704E-3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6D470FC2-C341-4BFA-BF26-FA5618A2472F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0040D5A1-00E1-47E9-AEAF-2483854DF9E9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905116033952204"/>
                      <c:h val="0.226130682003388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EEF-4BC3-B66B-EBB48BC8E363}"/>
                </c:ext>
              </c:extLst>
            </c:dLbl>
            <c:dLbl>
              <c:idx val="7"/>
              <c:layout>
                <c:manualLayout>
                  <c:x val="1.5085043676149304E-2"/>
                  <c:y val="-2.9375950751196471E-2"/>
                </c:manualLayout>
              </c:layout>
              <c:tx>
                <c:rich>
                  <a:bodyPr/>
                  <a:lstStyle/>
                  <a:p>
                    <a:fld id="{6DAD0E86-F914-4FDE-8ECC-0E3E87137B62}" type="CATEGORYNAME">
                      <a:rPr lang="ja-JP" altLang="en-US" sz="600"/>
                      <a:pPr/>
                      <a:t>[分類名]</a:t>
                    </a:fld>
                    <a:r>
                      <a:rPr lang="ja-JP" altLang="en-US" sz="700" baseline="0" dirty="0"/>
                      <a:t>
</a:t>
                    </a:r>
                    <a:fld id="{ECE990ED-8110-4C55-8592-4D508E04816D}" type="VALUE">
                      <a:rPr lang="en-US" altLang="ja-JP" sz="700" baseline="0" smtClean="0"/>
                      <a:pPr/>
                      <a:t>[値]</a:t>
                    </a:fld>
                    <a:endParaRPr lang="ja-JP" altLang="en-US" sz="700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09541363582292"/>
                      <c:h val="0.155578252338794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4EEF-4BC3-B66B-EBB48BC8E363}"/>
                </c:ext>
              </c:extLst>
            </c:dLbl>
            <c:numFmt formatCode="0.0&quot;%&quot;" sourceLinked="0"/>
            <c:spPr>
              <a:noFill/>
              <a:ln w="2534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MS UI Gothic"/>
                  </a:defRPr>
                </a:pPr>
                <a:endParaRPr lang="ja-JP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43.9</c:v>
                </c:pt>
                <c:pt idx="1">
                  <c:v>16.5</c:v>
                </c:pt>
                <c:pt idx="2">
                  <c:v>4.8</c:v>
                </c:pt>
                <c:pt idx="3">
                  <c:v>18.5</c:v>
                </c:pt>
                <c:pt idx="4">
                  <c:v>3.7</c:v>
                </c:pt>
                <c:pt idx="5">
                  <c:v>3.4</c:v>
                </c:pt>
                <c:pt idx="6">
                  <c:v>9.1999999999999886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EEF-4BC3-B66B-EBB48BC8E3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41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599" b="0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0070C0"/>
              </a:solidFill>
              <a:ln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AD2D-4F2D-8C0A-E0425085DFBC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AD2D-4F2D-8C0A-E0425085DFBC}"/>
              </c:ext>
            </c:extLst>
          </c:dPt>
          <c:dLbls>
            <c:dLbl>
              <c:idx val="0"/>
              <c:layout>
                <c:manualLayout>
                  <c:x val="-0.19362511574074073"/>
                  <c:y val="-0.10934409722222223"/>
                </c:manualLayout>
              </c:layout>
              <c:tx>
                <c:rich>
                  <a:bodyPr/>
                  <a:lstStyle/>
                  <a:p>
                    <a:fld id="{B2E69B10-2CDD-4752-8DD5-F24E98E49515}" type="CATEGORYNAME">
                      <a:rPr lang="ja-JP" altLang="en-US" smtClean="0"/>
                      <a:pPr/>
                      <a:t>[分類名]</a:t>
                    </a:fld>
                    <a:endParaRPr lang="ja-JP" altLang="en-US" baseline="0"/>
                  </a:p>
                  <a:p>
                    <a:fld id="{45FC4C0A-2B84-420F-BD98-CD7161B39D84}" type="PERCENTAGE">
                      <a:rPr lang="en-US" altLang="ja-JP" baseline="0" smtClean="0"/>
                      <a:pPr/>
                      <a:t>[パーセンテージ]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D2D-4F2D-8C0A-E0425085DFBC}"/>
                </c:ext>
              </c:extLst>
            </c:dLbl>
            <c:dLbl>
              <c:idx val="1"/>
              <c:layout>
                <c:manualLayout>
                  <c:x val="0.18342407407407407"/>
                  <c:y val="5.8095833333333333E-2"/>
                </c:manualLayout>
              </c:layout>
              <c:tx>
                <c:rich>
                  <a:bodyPr/>
                  <a:lstStyle/>
                  <a:p>
                    <a:fld id="{72C771A6-1440-4311-B034-CCB1145EF597}" type="CATEGORYNAME">
                      <a:rPr lang="ja-JP" altLang="en-US" smtClean="0"/>
                      <a:pPr/>
                      <a:t>[分類名]</a:t>
                    </a:fld>
                    <a:endParaRPr lang="ja-JP" altLang="en-US" baseline="0" dirty="0"/>
                  </a:p>
                  <a:p>
                    <a:fld id="{9BD8E761-3D09-491E-ACE5-039B7DE40B74}" type="PERCENTAGE">
                      <a:rPr lang="en-US" altLang="ja-JP" baseline="0" smtClean="0"/>
                      <a:pPr/>
                      <a:t>[パーセンテージ]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D2D-4F2D-8C0A-E0425085DF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FFFFFF"/>
                    </a:solidFill>
                    <a:latin typeface="HGPｺﾞｼｯｸE"/>
                  </a:defRPr>
                </a:pPr>
                <a:endParaRPr lang="ja-JP"/>
              </a:p>
            </c:txPr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'特性×時間区分 '!$O$21:$P$21</c:f>
              <c:strCache>
                <c:ptCount val="2"/>
                <c:pt idx="0">
                  <c:v>男性</c:v>
                </c:pt>
                <c:pt idx="1">
                  <c:v>女性</c:v>
                </c:pt>
              </c:strCache>
            </c:strRef>
          </c:cat>
          <c:val>
            <c:numRef>
              <c:f>'特性×時間区分 '!$O$22:$P$22</c:f>
              <c:numCache>
                <c:formatCode>General</c:formatCode>
                <c:ptCount val="2"/>
                <c:pt idx="0">
                  <c:v>59.8</c:v>
                </c:pt>
                <c:pt idx="1">
                  <c:v>40.299999999999997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D2D-4F2D-8C0A-E0425085DFBC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35CE-4A30-BFA1-04862076BFD7}"/>
              </c:ext>
            </c:extLst>
          </c:dPt>
          <c:dPt>
            <c:idx val="1"/>
            <c:bubble3D val="0"/>
            <c:spPr>
              <a:solidFill>
                <a:srgbClr val="33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35CE-4A30-BFA1-04862076BFD7}"/>
              </c:ext>
            </c:extLst>
          </c:dPt>
          <c:dPt>
            <c:idx val="2"/>
            <c:bubble3D val="0"/>
            <c:spPr>
              <a:solidFill>
                <a:srgbClr val="00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35CE-4A30-BFA1-04862076BFD7}"/>
              </c:ext>
            </c:extLst>
          </c:dPt>
          <c:dPt>
            <c:idx val="3"/>
            <c:bubble3D val="0"/>
            <c:spPr>
              <a:solidFill>
                <a:srgbClr val="33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35CE-4A30-BFA1-04862076BFD7}"/>
              </c:ext>
            </c:extLst>
          </c:dPt>
          <c:dPt>
            <c:idx val="4"/>
            <c:bubble3D val="0"/>
            <c:spPr>
              <a:solidFill>
                <a:srgbClr val="0033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35CE-4A30-BFA1-04862076BFD7}"/>
              </c:ext>
            </c:extLst>
          </c:dPt>
          <c:dPt>
            <c:idx val="5"/>
            <c:bubble3D val="0"/>
            <c:spPr>
              <a:solidFill>
                <a:srgbClr val="333399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35CE-4A30-BFA1-04862076BFD7}"/>
              </c:ext>
            </c:extLst>
          </c:dPt>
          <c:dPt>
            <c:idx val="6"/>
            <c:bubble3D val="0"/>
            <c:spPr>
              <a:solidFill>
                <a:srgbClr val="FF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35CE-4A30-BFA1-04862076BFD7}"/>
              </c:ext>
            </c:extLst>
          </c:dPt>
          <c:dPt>
            <c:idx val="7"/>
            <c:bubble3D val="0"/>
            <c:spPr>
              <a:solidFill>
                <a:srgbClr val="FF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35CE-4A30-BFA1-04862076BFD7}"/>
              </c:ext>
            </c:extLst>
          </c:dPt>
          <c:dPt>
            <c:idx val="8"/>
            <c:bubble3D val="0"/>
            <c:spPr>
              <a:solidFill>
                <a:srgbClr val="FF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35CE-4A30-BFA1-04862076BFD7}"/>
              </c:ext>
            </c:extLst>
          </c:dPt>
          <c:dPt>
            <c:idx val="9"/>
            <c:bubble3D val="0"/>
            <c:spPr>
              <a:solidFill>
                <a:srgbClr val="FF00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3-35CE-4A30-BFA1-04862076BFD7}"/>
              </c:ext>
            </c:extLst>
          </c:dPt>
          <c:dPt>
            <c:idx val="10"/>
            <c:bubble3D val="0"/>
            <c:spPr>
              <a:solidFill>
                <a:srgbClr val="CC00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5-35CE-4A30-BFA1-04862076BFD7}"/>
              </c:ext>
            </c:extLst>
          </c:dPt>
          <c:dPt>
            <c:idx val="11"/>
            <c:bubble3D val="0"/>
            <c:spPr>
              <a:solidFill>
                <a:srgbClr val="660066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7-35CE-4A30-BFA1-04862076BFD7}"/>
              </c:ext>
            </c:extLst>
          </c:dPt>
          <c:dLbls>
            <c:dLbl>
              <c:idx val="0"/>
              <c:layout>
                <c:manualLayout>
                  <c:x val="1.8136805555555503E-2"/>
                  <c:y val="1.1024305555555555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5CE-4A30-BFA1-04862076BFD7}"/>
                </c:ext>
              </c:extLst>
            </c:dLbl>
            <c:dLbl>
              <c:idx val="1"/>
              <c:layout>
                <c:manualLayout>
                  <c:x val="0.16013287037037038"/>
                  <c:y val="7.165798611111111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5CE-4A30-BFA1-04862076BFD7}"/>
                </c:ext>
              </c:extLst>
            </c:dLbl>
            <c:dLbl>
              <c:idx val="2"/>
              <c:layout>
                <c:manualLayout>
                  <c:x val="7.1481018518518513E-2"/>
                  <c:y val="0.1953413194444444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5CE-4A30-BFA1-04862076BFD7}"/>
                </c:ext>
              </c:extLst>
            </c:dLbl>
            <c:dLbl>
              <c:idx val="3"/>
              <c:layout>
                <c:manualLayout>
                  <c:x val="9.0657407407407405E-3"/>
                  <c:y val="-3.980312500000000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5CE-4A30-BFA1-04862076BFD7}"/>
                </c:ext>
              </c:extLst>
            </c:dLbl>
            <c:dLbl>
              <c:idx val="4"/>
              <c:layout>
                <c:manualLayout>
                  <c:x val="0.10326921296296296"/>
                  <c:y val="-1.36111111111111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5CE-4A30-BFA1-04862076BFD7}"/>
                </c:ext>
              </c:extLst>
            </c:dLbl>
            <c:dLbl>
              <c:idx val="5"/>
              <c:layout>
                <c:manualLayout>
                  <c:x val="7.2494212962962962E-2"/>
                  <c:y val="5.3364583333333337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5CE-4A30-BFA1-04862076BFD7}"/>
                </c:ext>
              </c:extLst>
            </c:dLbl>
            <c:dLbl>
              <c:idx val="8"/>
              <c:layout>
                <c:manualLayout>
                  <c:x val="-5.0454629629629627E-2"/>
                  <c:y val="-1.977013888888888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5CE-4A30-BFA1-04862076BFD7}"/>
                </c:ext>
              </c:extLst>
            </c:dLbl>
            <c:dLbl>
              <c:idx val="9"/>
              <c:layout>
                <c:manualLayout>
                  <c:x val="-3.5462962962962961E-3"/>
                  <c:y val="-1.912465277777777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35CE-4A30-BFA1-04862076BFD7}"/>
                </c:ext>
              </c:extLst>
            </c:dLbl>
            <c:dLbl>
              <c:idx val="10"/>
              <c:layout>
                <c:manualLayout>
                  <c:x val="-3.7147453703703703E-2"/>
                  <c:y val="6.076388888888889E-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35CE-4A30-BFA1-04862076BFD7}"/>
                </c:ext>
              </c:extLst>
            </c:dLbl>
            <c:dLbl>
              <c:idx val="11"/>
              <c:layout>
                <c:manualLayout>
                  <c:x val="-3.107326388888889E-2"/>
                  <c:y val="2.645833333333333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35CE-4A30-BFA1-04862076BF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latin typeface="HGPｺﾞｼｯｸE 本文"/>
                    <a:ea typeface="HGPｺﾞｼｯｸE 本文"/>
                  </a:defRPr>
                </a:pPr>
                <a:endParaRPr lang="ja-JP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Sheet1!$B$1:$M$1</c:f>
              <c:strCache>
                <c:ptCount val="12"/>
                <c:pt idx="0">
                  <c:v>男性 12～19才</c:v>
                </c:pt>
                <c:pt idx="1">
                  <c:v>男性 20～29才</c:v>
                </c:pt>
                <c:pt idx="2">
                  <c:v>男性 30～39才</c:v>
                </c:pt>
                <c:pt idx="3">
                  <c:v>男性 40～49才</c:v>
                </c:pt>
                <c:pt idx="4">
                  <c:v>男性 50～59才</c:v>
                </c:pt>
                <c:pt idx="5">
                  <c:v>男性 60～69才</c:v>
                </c:pt>
                <c:pt idx="6">
                  <c:v>女性 12～19才</c:v>
                </c:pt>
                <c:pt idx="7">
                  <c:v>女性 20～29才</c:v>
                </c:pt>
                <c:pt idx="8">
                  <c:v>女性 30～39才</c:v>
                </c:pt>
                <c:pt idx="9">
                  <c:v>女性 40～49才</c:v>
                </c:pt>
                <c:pt idx="10">
                  <c:v>女性 50～59才</c:v>
                </c:pt>
                <c:pt idx="11">
                  <c:v>女性 60～69才</c:v>
                </c:pt>
              </c:strCache>
            </c:strRef>
          </c:cat>
          <c:val>
            <c:numRef>
              <c:f>Sheet1!$B$2:$M$2</c:f>
              <c:numCache>
                <c:formatCode>General</c:formatCode>
                <c:ptCount val="12"/>
                <c:pt idx="0">
                  <c:v>2.4</c:v>
                </c:pt>
                <c:pt idx="1">
                  <c:v>1.7</c:v>
                </c:pt>
                <c:pt idx="2">
                  <c:v>7</c:v>
                </c:pt>
                <c:pt idx="3">
                  <c:v>31.2</c:v>
                </c:pt>
                <c:pt idx="4">
                  <c:v>12.1</c:v>
                </c:pt>
                <c:pt idx="5">
                  <c:v>5.4</c:v>
                </c:pt>
                <c:pt idx="6">
                  <c:v>3.3</c:v>
                </c:pt>
                <c:pt idx="7">
                  <c:v>2.9</c:v>
                </c:pt>
                <c:pt idx="8">
                  <c:v>7.3</c:v>
                </c:pt>
                <c:pt idx="9">
                  <c:v>8.5</c:v>
                </c:pt>
                <c:pt idx="10">
                  <c:v>9.9</c:v>
                </c:pt>
                <c:pt idx="11">
                  <c:v>8.4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35CE-4A30-BFA1-04862076BFD7}"/>
            </c:ext>
          </c:extLst>
        </c:ser>
        <c:dLbls>
          <c:dLblPos val="bestFit"/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0.52861</cdr:x>
      <cdr:y>0.36634</cdr:y>
    </cdr:from>
    <cdr:to>
      <cdr:x>0.76811</cdr:x>
      <cdr:y>0.62311</cdr:y>
    </cdr:to>
    <cdr:sp macro="" textlink="">
      <cdr:nvSpPr>
        <cdr:cNvPr id="2" name="Oval 13"/>
        <cdr:cNvSpPr>
          <a:spLocks xmlns:a="http://schemas.openxmlformats.org/drawingml/2006/main" noChangeAspect="1" noChangeArrowheads="1"/>
        </cdr:cNvSpPr>
      </cdr:nvSpPr>
      <cdr:spPr bwMode="auto">
        <a:xfrm xmlns:a="http://schemas.openxmlformats.org/drawingml/2006/main">
          <a:off x="991007" y="640602"/>
          <a:ext cx="449003" cy="449003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 w="25400" algn="ctr">
          <a:solidFill>
            <a:schemeClr val="tx1"/>
          </a:solidFill>
          <a:round/>
          <a:headEnd/>
          <a:tailEnd/>
        </a:ln>
        <a:effectLst xmlns:a="http://schemas.openxmlformats.org/drawingml/2006/main"/>
      </cdr:spPr>
      <cdr:txBody>
        <a:bodyPr xmlns:a="http://schemas.openxmlformats.org/drawingml/2006/main" lIns="0" tIns="0" rIns="0" bIns="0" anchor="ctr" anchorCtr="1"/>
        <a:lstStyle xmlns:a="http://schemas.openxmlformats.org/drawingml/2006/main">
          <a:defPPr>
            <a:defRPr lang="ja-JP"/>
          </a:defPPr>
          <a:lvl1pPr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1pPr>
          <a:lvl2pPr marL="4572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2pPr>
          <a:lvl3pPr marL="9144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3pPr>
          <a:lvl4pPr marL="13716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4pPr>
          <a:lvl5pPr marL="18288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5pPr>
          <a:lvl6pPr marL="22860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6pPr>
          <a:lvl7pPr marL="27432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7pPr>
          <a:lvl8pPr marL="32004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8pPr>
          <a:lvl9pPr marL="36576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9pPr>
        </a:lstStyle>
        <a:p xmlns:a="http://schemas.openxmlformats.org/drawingml/2006/main">
          <a:pPr>
            <a:lnSpc>
              <a:spcPct val="80000"/>
            </a:lnSpc>
          </a:pPr>
          <a:r>
            <a:rPr lang="ja-JP" altLang="en-US" sz="800" dirty="0">
              <a:solidFill>
                <a:schemeClr val="tx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rPr>
            <a:t>ラジオ全局シェア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1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227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2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0425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3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066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5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873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6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8964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7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221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5635799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2026/3/18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4" name="Rectangle 22"/>
          <p:cNvSpPr>
            <a:spLocks noChangeArrowheads="1"/>
          </p:cNvSpPr>
          <p:nvPr userDrawn="1"/>
        </p:nvSpPr>
        <p:spPr bwMode="auto">
          <a:xfrm>
            <a:off x="9292121" y="6418263"/>
            <a:ext cx="613879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fld id="{9AA62517-8880-42A2-9A11-C0CBEF8DCAD5}" type="slidenum">
              <a:rPr lang="en-US" altLang="ja-JP" sz="1000" smtClean="0">
                <a:effectLst/>
                <a:latin typeface="+mn-lt"/>
                <a:ea typeface="HGP創英角ｺﾞｼｯｸUB" panose="020B0900000000000000" pitchFamily="50" charset="-128"/>
              </a:rPr>
              <a:pPr algn="ctr" eaLnBrk="1" hangingPunct="1">
                <a:defRPr/>
              </a:pPr>
              <a:t>‹#›</a:t>
            </a:fld>
            <a:endParaRPr lang="en-US" altLang="ja-JP" sz="1000" dirty="0">
              <a:effectLst/>
              <a:latin typeface="+mn-lt"/>
              <a:ea typeface="HGP創英角ｺﾞｼｯｸUB" panose="020B0900000000000000" pitchFamily="50" charset="-128"/>
            </a:endParaRPr>
          </a:p>
        </p:txBody>
      </p:sp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人, 立つ, 女性, 探す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7F7F742C-A296-B67A-AE9F-326A1851DF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510" y="232499"/>
            <a:ext cx="3456000" cy="2160000"/>
          </a:xfrm>
          <a:prstGeom prst="rect">
            <a:avLst/>
          </a:prstGeom>
        </p:spPr>
      </p:pic>
      <p:sp>
        <p:nvSpPr>
          <p:cNvPr id="2" name="正方形/長方形 1"/>
          <p:cNvSpPr/>
          <p:nvPr/>
        </p:nvSpPr>
        <p:spPr>
          <a:xfrm>
            <a:off x="-7119" y="2612821"/>
            <a:ext cx="9906000" cy="12823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215" tIns="31107" rIns="62215" bIns="31107" anchor="ctr"/>
          <a:lstStyle/>
          <a:p>
            <a:pPr algn="ctr">
              <a:defRPr/>
            </a:pPr>
            <a:endParaRPr lang="ja-JP" altLang="en-US" sz="1225" dirty="0">
              <a:cs typeface="Arial" panose="020B0604020202020204" pitchFamily="34" charset="0"/>
            </a:endParaRPr>
          </a:p>
        </p:txBody>
      </p:sp>
      <p:sp>
        <p:nvSpPr>
          <p:cNvPr id="4" name="Text Box 1804">
            <a:extLst>
              <a:ext uri="{FF2B5EF4-FFF2-40B4-BE49-F238E27FC236}">
                <a16:creationId xmlns:a16="http://schemas.microsoft.com/office/drawing/2014/main" id="{84BDA507-F692-4381-BDB4-D18A4AFFC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1" y="4148275"/>
            <a:ext cx="99049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400" dirty="0">
                <a:latin typeface="+mj-ea"/>
                <a:ea typeface="+mj-ea"/>
              </a:rPr>
              <a:t>＜番組プロフィール </a:t>
            </a:r>
            <a:r>
              <a:rPr lang="en-US" altLang="ja-JP" sz="2400" dirty="0">
                <a:latin typeface="+mj-ea"/>
                <a:ea typeface="+mj-ea"/>
              </a:rPr>
              <a:t>&amp; </a:t>
            </a:r>
            <a:r>
              <a:rPr lang="ja-JP" altLang="en-US" sz="2400" dirty="0">
                <a:latin typeface="+mj-ea"/>
                <a:ea typeface="+mj-ea"/>
              </a:rPr>
              <a:t>ご提供企画＞</a:t>
            </a:r>
            <a:endParaRPr lang="en-US" altLang="ja-JP" sz="1400" dirty="0">
              <a:latin typeface="+mj-ea"/>
              <a:ea typeface="+mj-ea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021" y="2865935"/>
            <a:ext cx="9904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b="1" dirty="0">
                <a:solidFill>
                  <a:schemeClr val="bg1"/>
                </a:solidFill>
                <a:latin typeface="+mj-ea"/>
                <a:ea typeface="+mj-ea"/>
              </a:rPr>
              <a:t>７</a:t>
            </a:r>
            <a:r>
              <a:rPr lang="en-US" altLang="ja-JP" sz="4000" b="1" dirty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ja-JP" altLang="en-US" sz="4000" b="1" dirty="0">
                <a:solidFill>
                  <a:schemeClr val="bg1"/>
                </a:solidFill>
                <a:latin typeface="+mj-ea"/>
                <a:ea typeface="+mj-ea"/>
              </a:rPr>
              <a:t>ＣＯＬＯＲＳ</a:t>
            </a:r>
            <a:endParaRPr lang="en-US" altLang="ja-JP" sz="4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0647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人, 立つ, 女性, 探す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7F7F742C-A296-B67A-AE9F-326A1851DF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54" y="2706195"/>
            <a:ext cx="2515540" cy="1572213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dirty="0">
                <a:latin typeface="+mj-ea"/>
                <a:ea typeface="+mj-ea"/>
              </a:rPr>
              <a:t>７ ＣＯＬＯＲＳ</a:t>
            </a:r>
            <a:r>
              <a:rPr lang="ja-JP" altLang="en-US" sz="2000" b="1" dirty="0">
                <a:latin typeface="+mn-lt"/>
                <a:ea typeface="+mj-ea"/>
              </a:rPr>
              <a:t>　＜番組概要＞</a:t>
            </a:r>
          </a:p>
        </p:txBody>
      </p:sp>
      <p:sp>
        <p:nvSpPr>
          <p:cNvPr id="9" name="Text Box 66"/>
          <p:cNvSpPr txBox="1">
            <a:spLocks noChangeArrowheads="1"/>
          </p:cNvSpPr>
          <p:nvPr/>
        </p:nvSpPr>
        <p:spPr bwMode="auto">
          <a:xfrm>
            <a:off x="383051" y="1016770"/>
            <a:ext cx="9133777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lvl="0" eaLnBrk="1" hangingPunct="1"/>
            <a:r>
              <a:rPr lang="ja-JP" altLang="en-US" b="1" u="sng" dirty="0">
                <a:solidFill>
                  <a:srgbClr val="FF0000"/>
                </a:solidFill>
                <a:latin typeface="+mn-ea"/>
                <a:ea typeface="+mn-ea"/>
              </a:rPr>
              <a:t>土曜日の夕方を楽しく、ハッピーに、軽やかに駆け抜ける</a:t>
            </a:r>
            <a:r>
              <a:rPr lang="en-US" altLang="ja-JP" b="1" u="sng" dirty="0">
                <a:solidFill>
                  <a:srgbClr val="FF0000"/>
                </a:solidFill>
                <a:latin typeface="+mn-ea"/>
                <a:ea typeface="+mn-ea"/>
              </a:rPr>
              <a:t>3</a:t>
            </a:r>
            <a:r>
              <a:rPr lang="ja-JP" altLang="en-US" b="1" u="sng" dirty="0">
                <a:solidFill>
                  <a:srgbClr val="FF0000"/>
                </a:solidFill>
                <a:latin typeface="+mn-ea"/>
                <a:ea typeface="+mn-ea"/>
              </a:rPr>
              <a:t>時間プログラム！</a:t>
            </a:r>
            <a:endParaRPr lang="en-US" altLang="ja-JP" b="1" u="sng" dirty="0">
              <a:solidFill>
                <a:srgbClr val="FF0000"/>
              </a:solidFill>
              <a:latin typeface="+mn-ea"/>
              <a:ea typeface="+mn-ea"/>
            </a:endParaRPr>
          </a:p>
          <a:p>
            <a:pPr lvl="0" eaLnBrk="1" hangingPunct="1"/>
            <a:endParaRPr kumimoji="1" lang="en-US" altLang="ja-JP" sz="14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土曜日の夕方を楽しく、ハッピーに！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新人ナビゲーター・レディーナナの持つカラフルな魅力とゴキゲンなミュージック、そして</a:t>
            </a:r>
            <a:r>
              <a:rPr lang="en-US" altLang="ja-JP" sz="1400" dirty="0">
                <a:latin typeface="+mn-ea"/>
                <a:ea typeface="+mn-ea"/>
              </a:rPr>
              <a:t>ZIPPIE</a:t>
            </a:r>
            <a:r>
              <a:rPr lang="ja-JP" altLang="en-US" sz="1400" dirty="0">
                <a:latin typeface="+mn-ea"/>
                <a:ea typeface="+mn-ea"/>
              </a:rPr>
              <a:t>との</a:t>
            </a:r>
            <a:r>
              <a:rPr lang="en-US" altLang="ja-JP" sz="1400" dirty="0">
                <a:latin typeface="+mn-ea"/>
                <a:ea typeface="+mn-ea"/>
              </a:rPr>
              <a:t>2WAY</a:t>
            </a:r>
            <a:r>
              <a:rPr lang="ja-JP" altLang="en-US" sz="1400" dirty="0">
                <a:latin typeface="+mn-ea"/>
                <a:ea typeface="+mn-ea"/>
              </a:rPr>
              <a:t>を通して、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軽やかに駆け抜ける</a:t>
            </a:r>
            <a:r>
              <a:rPr lang="en-US" altLang="ja-JP" sz="1400" dirty="0">
                <a:latin typeface="+mn-ea"/>
                <a:ea typeface="+mn-ea"/>
              </a:rPr>
              <a:t>3</a:t>
            </a:r>
            <a:r>
              <a:rPr lang="ja-JP" altLang="en-US" sz="1400" dirty="0">
                <a:latin typeface="+mn-ea"/>
                <a:ea typeface="+mn-ea"/>
              </a:rPr>
              <a:t>時間プログラム。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441787" y="4437112"/>
            <a:ext cx="908040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●番組タイトル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７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 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ＣＯＬＯＲＳ</a:t>
            </a:r>
            <a:endParaRPr lang="en-US" altLang="ja-JP" sz="1400" baseline="300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●放送時間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毎週土曜日　１６：００～１９：００ ＜３時間プログラム＞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NAVIGATOR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レディーナナ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TARGET		</a:t>
            </a:r>
            <a:r>
              <a:rPr lang="en-US" altLang="ja-JP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20</a:t>
            </a:r>
            <a:r>
              <a:rPr lang="ja-JP" altLang="en-US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歳～</a:t>
            </a:r>
            <a:r>
              <a:rPr lang="en-US" altLang="ja-JP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49</a:t>
            </a:r>
            <a:r>
              <a:rPr lang="ja-JP" altLang="en-US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歳　男・</a:t>
            </a:r>
            <a:r>
              <a:rPr lang="ja-JP" altLang="en-US" sz="140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女　ドライバー・</a:t>
            </a:r>
            <a:r>
              <a:rPr lang="ja-JP" altLang="en-US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ファミリー・家内聴取・商工自営業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SNS		X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@ZIP_7_COLORS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9,361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</a:t>
            </a:r>
            <a:endParaRPr lang="ja-JP" altLang="en-US" sz="16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1788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 descr="ポーズをとっている男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A78899A1-FEC3-9DA6-5956-0A13A348CE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5" t="3280" r="2881" b="50651"/>
          <a:stretch/>
        </p:blipFill>
        <p:spPr>
          <a:xfrm>
            <a:off x="6606925" y="1556792"/>
            <a:ext cx="3072000" cy="2304000"/>
          </a:xfrm>
          <a:prstGeom prst="rect">
            <a:avLst/>
          </a:prstGeom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480" y="1052736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レディーナナ　＜</a:t>
            </a:r>
            <a:r>
              <a:rPr lang="en-US" altLang="ja-JP" sz="2000" u="sng" dirty="0">
                <a:solidFill>
                  <a:srgbClr val="FF0000"/>
                </a:solidFill>
                <a:latin typeface="+mn-ea"/>
                <a:ea typeface="+mn-ea"/>
              </a:rPr>
              <a:t>LADY NANA</a:t>
            </a:r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＞</a:t>
            </a: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７ ＣＯＬＯＲＳ</a:t>
            </a:r>
            <a:r>
              <a:rPr lang="ja-JP" altLang="en-US" sz="2000" b="1" dirty="0">
                <a:latin typeface="+mn-lt"/>
                <a:ea typeface="+mj-ea"/>
              </a:rPr>
              <a:t>　＜ナビゲーター・プロフィール＞</a:t>
            </a:r>
          </a:p>
        </p:txBody>
      </p: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302448"/>
              </p:ext>
            </p:extLst>
          </p:nvPr>
        </p:nvGraphicFramePr>
        <p:xfrm>
          <a:off x="416496" y="1558589"/>
          <a:ext cx="5976664" cy="37007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940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0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1999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25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zh-TW" altLang="en-US" sz="1100" b="0" dirty="0">
                          <a:latin typeface="+mn-ea"/>
                          <a:ea typeface="+mn-ea"/>
                        </a:rPr>
                        <a:t>愛知県名古屋市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ぬいぐるみと遊ぶこと、トライク（三輪車）に乗ってツーリング、テニス、歌う事（レディーガガにインスパイアを受けて、たまに歌って踊ります）、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一人〇〇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挨拶程度なら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か国語以上は話せる、史上最年少で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FP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の資格取得、サンバが踊れる、中学生で単独海外渡航経験あり（台湾、ミャンマー）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900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日本とイタリア系ブラジル人のハーフ。名古屋市を拠点に活動するイベント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MC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・タレント・モデル。その傍ら、名古屋市中区オレンジリボンキャプテンとして、オレンジリボン運動（児童虐待防止運動）の啓発に力を入れている。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2025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年全国公開予定の映画に出演するなど活動の幅を広げている。</a:t>
                      </a:r>
                      <a:endParaRPr kumimoji="1" lang="en-US" altLang="ja-JP" sz="11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2024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　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ナビゲーターオーディションでグランプリを受賞。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2025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月より、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ナビゲーターとなる。</a:t>
                      </a:r>
                      <a:endParaRPr kumimoji="1" lang="en-US" altLang="ja-JP" sz="1100" b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2025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 COLORS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4" name="表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0854668"/>
              </p:ext>
            </p:extLst>
          </p:nvPr>
        </p:nvGraphicFramePr>
        <p:xfrm>
          <a:off x="415266" y="5326471"/>
          <a:ext cx="5760640" cy="42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84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 err="1">
                          <a:latin typeface="+mn-ea"/>
                          <a:ea typeface="+mn-ea"/>
                        </a:rPr>
                        <a:t>ladynana_chan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1,662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人</a:t>
                      </a:r>
                      <a:endParaRPr kumimoji="1" lang="en-US" altLang="ja-JP" sz="11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 err="1">
                          <a:latin typeface="+mn-ea"/>
                          <a:ea typeface="+mn-ea"/>
                        </a:rPr>
                        <a:t>lady_nana_chan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1.1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万人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231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７ ＣＯＬＯＲＳ</a:t>
            </a:r>
            <a:r>
              <a:rPr lang="ja-JP" altLang="en-US" sz="2000" b="1" dirty="0">
                <a:latin typeface="+mn-lt"/>
                <a:ea typeface="+mj-ea"/>
              </a:rPr>
              <a:t>　＜聴取率データ＞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9E388C63-4378-4E41-AF6C-B9849C0C3A05}"/>
              </a:ext>
            </a:extLst>
          </p:cNvPr>
          <p:cNvSpPr/>
          <p:nvPr/>
        </p:nvSpPr>
        <p:spPr>
          <a:xfrm>
            <a:off x="664734" y="1324691"/>
            <a:ext cx="8723118" cy="2546359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aphicFrame>
        <p:nvGraphicFramePr>
          <p:cNvPr id="47" name="FMGＺ右">
            <a:extLst>
              <a:ext uri="{FF2B5EF4-FFF2-40B4-BE49-F238E27FC236}">
                <a16:creationId xmlns:a16="http://schemas.microsoft.com/office/drawing/2014/main" id="{26BA8FD9-F48F-4835-8BBA-C50F8BD076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7005213"/>
              </p:ext>
            </p:extLst>
          </p:nvPr>
        </p:nvGraphicFramePr>
        <p:xfrm>
          <a:off x="5494241" y="1647994"/>
          <a:ext cx="2339176" cy="1871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8" name="四角形: 角を丸くする 50">
            <a:extLst>
              <a:ext uri="{FF2B5EF4-FFF2-40B4-BE49-F238E27FC236}">
                <a16:creationId xmlns:a16="http://schemas.microsoft.com/office/drawing/2014/main" id="{9E91FE78-C287-41BF-8096-8F604C7B1697}"/>
              </a:ext>
            </a:extLst>
          </p:cNvPr>
          <p:cNvSpPr/>
          <p:nvPr/>
        </p:nvSpPr>
        <p:spPr>
          <a:xfrm>
            <a:off x="1785933" y="1071370"/>
            <a:ext cx="6480720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51" name="折れ線Ｇ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5141517"/>
              </p:ext>
            </p:extLst>
          </p:nvPr>
        </p:nvGraphicFramePr>
        <p:xfrm>
          <a:off x="5235503" y="1914534"/>
          <a:ext cx="3782159" cy="1785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3F54C4F7-F523-4453-820C-5CB300F1005A}"/>
              </a:ext>
            </a:extLst>
          </p:cNvPr>
          <p:cNvSpPr txBox="1"/>
          <p:nvPr/>
        </p:nvSpPr>
        <p:spPr>
          <a:xfrm>
            <a:off x="1376679" y="1109676"/>
            <a:ext cx="7324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「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7 COLORS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」は、＜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16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歳～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49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歳＞ターゲット聴取シェア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No.1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！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9050AB78-A415-4AAC-A48E-E1CEBBF08282}"/>
              </a:ext>
            </a:extLst>
          </p:cNvPr>
          <p:cNvSpPr txBox="1"/>
          <p:nvPr/>
        </p:nvSpPr>
        <p:spPr>
          <a:xfrm>
            <a:off x="7644984" y="2050239"/>
            <a:ext cx="11077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" dirty="0">
                <a:solidFill>
                  <a:schemeClr val="bg2">
                    <a:lumMod val="50000"/>
                  </a:schemeClr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＜時間帯別聴取率＞</a:t>
            </a:r>
            <a:endParaRPr kumimoji="1" lang="ja-JP" altLang="en-US" sz="800" dirty="0">
              <a:solidFill>
                <a:schemeClr val="bg2">
                  <a:lumMod val="50000"/>
                </a:schemeClr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6ED86225-032B-4C1C-ACF8-E33994A001D8}"/>
              </a:ext>
            </a:extLst>
          </p:cNvPr>
          <p:cNvGrpSpPr/>
          <p:nvPr/>
        </p:nvGrpSpPr>
        <p:grpSpPr>
          <a:xfrm>
            <a:off x="5494241" y="1590405"/>
            <a:ext cx="3515910" cy="300389"/>
            <a:chOff x="6174242" y="2091338"/>
            <a:chExt cx="3058156" cy="300389"/>
          </a:xfrm>
        </p:grpSpPr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EA51902D-47B3-4CAE-BDD8-1197F1E57BBC}"/>
                </a:ext>
              </a:extLst>
            </p:cNvPr>
            <p:cNvSpPr txBox="1"/>
            <p:nvPr/>
          </p:nvSpPr>
          <p:spPr>
            <a:xfrm>
              <a:off x="6174242" y="2096440"/>
              <a:ext cx="729003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ＺＩＰ</a:t>
              </a:r>
              <a:r>
                <a:rPr kumimoji="1" lang="en-US" altLang="ja-JP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-</a:t>
              </a:r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</a:t>
              </a:r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cxnSp>
          <p:nvCxnSpPr>
            <p:cNvPr id="62" name="直線コネクタ 61">
              <a:extLst>
                <a:ext uri="{FF2B5EF4-FFF2-40B4-BE49-F238E27FC236}">
                  <a16:creationId xmlns:a16="http://schemas.microsoft.com/office/drawing/2014/main" id="{B4B59604-ABF2-4F3A-B55A-1460FD1D5ADB}"/>
                </a:ext>
              </a:extLst>
            </p:cNvPr>
            <p:cNvCxnSpPr>
              <a:cxnSpLocks/>
            </p:cNvCxnSpPr>
            <p:nvPr/>
          </p:nvCxnSpPr>
          <p:spPr>
            <a:xfrm>
              <a:off x="6925762" y="2335462"/>
              <a:ext cx="611457" cy="1107"/>
            </a:xfrm>
            <a:prstGeom prst="line">
              <a:avLst/>
            </a:prstGeom>
            <a:ln w="28575" cap="rnd">
              <a:solidFill>
                <a:srgbClr val="FF99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コネクタ 62">
              <a:extLst>
                <a:ext uri="{FF2B5EF4-FFF2-40B4-BE49-F238E27FC236}">
                  <a16:creationId xmlns:a16="http://schemas.microsoft.com/office/drawing/2014/main" id="{87C0C8F4-4A1C-439D-AF91-989257879DE5}"/>
                </a:ext>
              </a:extLst>
            </p:cNvPr>
            <p:cNvCxnSpPr>
              <a:cxnSpLocks/>
            </p:cNvCxnSpPr>
            <p:nvPr/>
          </p:nvCxnSpPr>
          <p:spPr>
            <a:xfrm>
              <a:off x="6195403" y="2328142"/>
              <a:ext cx="611457" cy="1107"/>
            </a:xfrm>
            <a:prstGeom prst="line">
              <a:avLst/>
            </a:prstGeom>
            <a:ln w="38100" cap="rnd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コネクタ 63">
              <a:extLst>
                <a:ext uri="{FF2B5EF4-FFF2-40B4-BE49-F238E27FC236}">
                  <a16:creationId xmlns:a16="http://schemas.microsoft.com/office/drawing/2014/main" id="{7199FE59-BE82-4ADC-9BDD-9C79B6B61B05}"/>
                </a:ext>
              </a:extLst>
            </p:cNvPr>
            <p:cNvCxnSpPr>
              <a:cxnSpLocks/>
            </p:cNvCxnSpPr>
            <p:nvPr/>
          </p:nvCxnSpPr>
          <p:spPr>
            <a:xfrm>
              <a:off x="7667573" y="2338223"/>
              <a:ext cx="611457" cy="1107"/>
            </a:xfrm>
            <a:prstGeom prst="line">
              <a:avLst/>
            </a:prstGeom>
            <a:ln w="28575" cap="rnd">
              <a:solidFill>
                <a:srgbClr val="0099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コネクタ 64">
              <a:extLst>
                <a:ext uri="{FF2B5EF4-FFF2-40B4-BE49-F238E27FC236}">
                  <a16:creationId xmlns:a16="http://schemas.microsoft.com/office/drawing/2014/main" id="{AAA1F4D4-E43E-4B5F-8AEC-68F619E4FE21}"/>
                </a:ext>
              </a:extLst>
            </p:cNvPr>
            <p:cNvCxnSpPr>
              <a:cxnSpLocks/>
            </p:cNvCxnSpPr>
            <p:nvPr/>
          </p:nvCxnSpPr>
          <p:spPr>
            <a:xfrm>
              <a:off x="8496643" y="2338577"/>
              <a:ext cx="611457" cy="1107"/>
            </a:xfrm>
            <a:prstGeom prst="line">
              <a:avLst/>
            </a:prstGeom>
            <a:ln w="38100" cap="rnd">
              <a:solidFill>
                <a:srgbClr val="3333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AF20A621-78B1-48AB-9C04-7C3CB3CB4197}"/>
                </a:ext>
              </a:extLst>
            </p:cNvPr>
            <p:cNvSpPr txBox="1"/>
            <p:nvPr/>
          </p:nvSpPr>
          <p:spPr>
            <a:xfrm>
              <a:off x="6806860" y="2100760"/>
              <a:ext cx="866291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ＣＢＣラジオ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7A5AEA37-1578-4C84-A52D-F501B36DE859}"/>
                </a:ext>
              </a:extLst>
            </p:cNvPr>
            <p:cNvSpPr txBox="1"/>
            <p:nvPr/>
          </p:nvSpPr>
          <p:spPr>
            <a:xfrm>
              <a:off x="7630352" y="2091338"/>
              <a:ext cx="866292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東海ラジオ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178D3A9D-2397-4F56-879C-4F30EE1B6184}"/>
                </a:ext>
              </a:extLst>
            </p:cNvPr>
            <p:cNvSpPr txBox="1"/>
            <p:nvPr/>
          </p:nvSpPr>
          <p:spPr>
            <a:xfrm>
              <a:off x="8361144" y="2096204"/>
              <a:ext cx="871254" cy="295523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 ＡＩＣＨＩ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</p:grpSp>
      <p:grpSp>
        <p:nvGrpSpPr>
          <p:cNvPr id="2" name="グループ化 1"/>
          <p:cNvGrpSpPr/>
          <p:nvPr/>
        </p:nvGrpSpPr>
        <p:grpSpPr>
          <a:xfrm>
            <a:off x="1540664" y="1535678"/>
            <a:ext cx="2644673" cy="2384423"/>
            <a:chOff x="1766420" y="1817214"/>
            <a:chExt cx="2303687" cy="2005302"/>
          </a:xfrm>
        </p:grpSpPr>
        <p:graphicFrame>
          <p:nvGraphicFramePr>
            <p:cNvPr id="75" name="全GＺ右">
              <a:extLst>
                <a:ext uri="{FF2B5EF4-FFF2-40B4-BE49-F238E27FC236}">
                  <a16:creationId xmlns:a16="http://schemas.microsoft.com/office/drawing/2014/main" id="{F72B9D9E-41FE-4C14-B874-0C2B920B038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9129501"/>
                </p:ext>
              </p:extLst>
            </p:nvPr>
          </p:nvGraphicFramePr>
          <p:xfrm>
            <a:off x="1779028" y="1950562"/>
            <a:ext cx="2224477" cy="18719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76" name="全G他右">
              <a:extLst>
                <a:ext uri="{FF2B5EF4-FFF2-40B4-BE49-F238E27FC236}">
                  <a16:creationId xmlns:a16="http://schemas.microsoft.com/office/drawing/2014/main" id="{867B003C-7BDF-49BB-9EF7-5AB592B1E91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04571283"/>
                </p:ext>
              </p:extLst>
            </p:nvPr>
          </p:nvGraphicFramePr>
          <p:xfrm>
            <a:off x="1766420" y="1817214"/>
            <a:ext cx="2084589" cy="192825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77" name="WordArt 6">
              <a:extLst>
                <a:ext uri="{FF2B5EF4-FFF2-40B4-BE49-F238E27FC236}">
                  <a16:creationId xmlns:a16="http://schemas.microsoft.com/office/drawing/2014/main" id="{8FADFFB1-813D-481D-9ABF-21332EFAE2FB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249815" y="2185688"/>
              <a:ext cx="642872" cy="228686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en-US" altLang="ja-JP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ZIP-FM</a:t>
              </a:r>
              <a:endParaRPr lang="ja-JP" altLang="en-US" sz="2100" b="1" kern="10" spc="-105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78" name="WordArt 6">
              <a:extLst>
                <a:ext uri="{FF2B5EF4-FFF2-40B4-BE49-F238E27FC236}">
                  <a16:creationId xmlns:a16="http://schemas.microsoft.com/office/drawing/2014/main" id="{58F27D26-7B4E-4D67-861D-6E2E10E31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6778" y="2554174"/>
              <a:ext cx="573329" cy="275200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ja-JP" altLang="en-US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４３．９％</a:t>
              </a:r>
            </a:p>
          </p:txBody>
        </p:sp>
      </p:grp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FF62DEAC-889E-4260-BA33-8CBE52E4BD8B}"/>
              </a:ext>
            </a:extLst>
          </p:cNvPr>
          <p:cNvSpPr/>
          <p:nvPr/>
        </p:nvSpPr>
        <p:spPr>
          <a:xfrm>
            <a:off x="663450" y="4307347"/>
            <a:ext cx="8723118" cy="2219490"/>
          </a:xfrm>
          <a:prstGeom prst="rect">
            <a:avLst/>
          </a:prstGeom>
          <a:solidFill>
            <a:srgbClr val="FFFF99"/>
          </a:solidFill>
          <a:ln w="254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B6D0B568-F110-4B5C-A747-A707A9A0FA1E}"/>
              </a:ext>
            </a:extLst>
          </p:cNvPr>
          <p:cNvGrpSpPr/>
          <p:nvPr/>
        </p:nvGrpSpPr>
        <p:grpSpPr>
          <a:xfrm>
            <a:off x="1784648" y="4062328"/>
            <a:ext cx="6436043" cy="473889"/>
            <a:chOff x="1189685" y="4176045"/>
            <a:chExt cx="4269152" cy="473889"/>
          </a:xfrm>
        </p:grpSpPr>
        <p:sp>
          <p:nvSpPr>
            <p:cNvPr id="84" name="四角形: 角を丸くする 37">
              <a:extLst>
                <a:ext uri="{FF2B5EF4-FFF2-40B4-BE49-F238E27FC236}">
                  <a16:creationId xmlns:a16="http://schemas.microsoft.com/office/drawing/2014/main" id="{55CD28FF-9895-4222-94FC-685C914E11F9}"/>
                </a:ext>
              </a:extLst>
            </p:cNvPr>
            <p:cNvSpPr/>
            <p:nvPr/>
          </p:nvSpPr>
          <p:spPr>
            <a:xfrm>
              <a:off x="1197615" y="4176045"/>
              <a:ext cx="4261222" cy="473889"/>
            </a:xfrm>
            <a:prstGeom prst="roundRect">
              <a:avLst/>
            </a:prstGeom>
            <a:solidFill>
              <a:srgbClr val="FF9900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26FC4DD6-4406-4FD3-9C3E-B39B80762B3F}"/>
                </a:ext>
              </a:extLst>
            </p:cNvPr>
            <p:cNvSpPr txBox="1"/>
            <p:nvPr/>
          </p:nvSpPr>
          <p:spPr>
            <a:xfrm>
              <a:off x="1189685" y="4244231"/>
              <a:ext cx="42667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「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7 COLORS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」は、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1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週間で</a:t>
              </a:r>
              <a:r>
                <a:rPr lang="en-US" altLang="ja-JP" sz="160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36</a:t>
              </a:r>
              <a:r>
                <a:rPr lang="ja-JP" altLang="en-US" sz="160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万人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に聴かれています！</a:t>
              </a:r>
            </a:p>
          </p:txBody>
        </p:sp>
      </p:grpSp>
      <p:sp>
        <p:nvSpPr>
          <p:cNvPr id="92" name="テキスト ボックス 17"/>
          <p:cNvSpPr txBox="1">
            <a:spLocks noChangeArrowheads="1"/>
          </p:cNvSpPr>
          <p:nvPr/>
        </p:nvSpPr>
        <p:spPr bwMode="auto">
          <a:xfrm>
            <a:off x="1665384" y="4739075"/>
            <a:ext cx="53206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600" u="sng" dirty="0">
                <a:latin typeface="+mn-ea"/>
                <a:ea typeface="+mn-ea"/>
              </a:rPr>
              <a:t>●「</a:t>
            </a:r>
            <a:r>
              <a:rPr lang="en-US" altLang="ja-JP" sz="1600" u="sng" dirty="0">
                <a:latin typeface="+mn-ea"/>
                <a:ea typeface="+mn-ea"/>
              </a:rPr>
              <a:t>7 COLORS</a:t>
            </a:r>
            <a:r>
              <a:rPr lang="ja-JP" altLang="en-US" sz="1600" u="sng" dirty="0">
                <a:latin typeface="+mn-ea"/>
                <a:ea typeface="+mn-ea"/>
              </a:rPr>
              <a:t>」の</a:t>
            </a:r>
            <a:r>
              <a:rPr lang="en-US" altLang="ja-JP" sz="1600" u="sng" dirty="0">
                <a:latin typeface="+mn-ea"/>
                <a:ea typeface="+mn-ea"/>
              </a:rPr>
              <a:t>1</a:t>
            </a:r>
            <a:r>
              <a:rPr lang="ja-JP" altLang="en-US" sz="1600" u="sng" dirty="0">
                <a:latin typeface="+mn-ea"/>
                <a:ea typeface="+mn-ea"/>
              </a:rPr>
              <a:t>週間のユニークリーチ</a:t>
            </a:r>
            <a:r>
              <a:rPr lang="en-US" altLang="ja-JP" sz="1600" u="sng" dirty="0">
                <a:latin typeface="+mn-ea"/>
                <a:ea typeface="+mn-ea"/>
              </a:rPr>
              <a:t>(</a:t>
            </a:r>
            <a:r>
              <a:rPr lang="ja-JP" altLang="en-US" sz="1600" u="sng" dirty="0">
                <a:latin typeface="+mn-ea"/>
                <a:ea typeface="+mn-ea"/>
              </a:rPr>
              <a:t>到達率</a:t>
            </a:r>
            <a:r>
              <a:rPr lang="en-US" altLang="ja-JP" sz="1600" u="sng" dirty="0">
                <a:latin typeface="+mn-ea"/>
                <a:ea typeface="+mn-ea"/>
              </a:rPr>
              <a:t>)</a:t>
            </a:r>
            <a:r>
              <a:rPr lang="ja-JP" altLang="en-US" sz="1600" u="sng" dirty="0">
                <a:latin typeface="+mn-ea"/>
                <a:ea typeface="+mn-ea"/>
              </a:rPr>
              <a:t>・・・</a:t>
            </a:r>
            <a:r>
              <a:rPr lang="en-US" altLang="ja-JP" sz="1600" b="1" u="sng" dirty="0">
                <a:latin typeface="+mn-ea"/>
                <a:ea typeface="+mn-ea"/>
              </a:rPr>
              <a:t>3.6%</a:t>
            </a:r>
          </a:p>
        </p:txBody>
      </p:sp>
      <p:sp>
        <p:nvSpPr>
          <p:cNvPr id="93" name="テキスト ボックス 19"/>
          <p:cNvSpPr txBox="1">
            <a:spLocks noChangeArrowheads="1"/>
          </p:cNvSpPr>
          <p:nvPr/>
        </p:nvSpPr>
        <p:spPr bwMode="auto">
          <a:xfrm>
            <a:off x="3751675" y="6007583"/>
            <a:ext cx="35044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200" dirty="0">
                <a:latin typeface="+mn-ea"/>
                <a:ea typeface="+mn-ea"/>
              </a:rPr>
              <a:t>重複を除く正味到達人数</a:t>
            </a:r>
            <a:endParaRPr lang="en-US" altLang="ja-JP" sz="1200" dirty="0">
              <a:latin typeface="+mn-ea"/>
              <a:ea typeface="+mn-ea"/>
            </a:endParaRPr>
          </a:p>
          <a:p>
            <a:r>
              <a:rPr lang="ja-JP" altLang="en-US" sz="1200" dirty="0">
                <a:latin typeface="+mn-ea"/>
                <a:ea typeface="+mn-ea"/>
              </a:rPr>
              <a:t>中京圏の</a:t>
            </a:r>
            <a:r>
              <a:rPr lang="en-US" altLang="ja-JP" sz="1200" dirty="0">
                <a:latin typeface="+mn-ea"/>
                <a:ea typeface="+mn-ea"/>
              </a:rPr>
              <a:t>ZIP-FM</a:t>
            </a:r>
            <a:r>
              <a:rPr lang="ja-JP" altLang="en-US" sz="1200" dirty="0">
                <a:latin typeface="+mn-ea"/>
                <a:ea typeface="+mn-ea"/>
              </a:rPr>
              <a:t>良好聴取エリア内の男女</a:t>
            </a:r>
            <a:r>
              <a:rPr lang="en-US" altLang="ja-JP" sz="1200" dirty="0">
                <a:latin typeface="+mn-ea"/>
                <a:ea typeface="+mn-ea"/>
              </a:rPr>
              <a:t>12</a:t>
            </a:r>
            <a:r>
              <a:rPr lang="ja-JP" altLang="en-US" sz="1200" dirty="0">
                <a:latin typeface="+mn-ea"/>
                <a:ea typeface="+mn-ea"/>
              </a:rPr>
              <a:t>～</a:t>
            </a:r>
            <a:r>
              <a:rPr lang="en-US" altLang="ja-JP" sz="1200" dirty="0">
                <a:latin typeface="+mn-ea"/>
                <a:ea typeface="+mn-ea"/>
              </a:rPr>
              <a:t>69</a:t>
            </a:r>
            <a:r>
              <a:rPr lang="ja-JP" altLang="en-US" sz="1200" dirty="0">
                <a:latin typeface="+mn-ea"/>
                <a:ea typeface="+mn-ea"/>
              </a:rPr>
              <a:t>才</a:t>
            </a:r>
            <a:endParaRPr lang="en-US" altLang="ja-JP" sz="1200" dirty="0">
              <a:latin typeface="+mn-ea"/>
              <a:ea typeface="+mn-ea"/>
            </a:endParaRPr>
          </a:p>
        </p:txBody>
      </p:sp>
      <p:sp>
        <p:nvSpPr>
          <p:cNvPr id="94" name="テキスト ボックス 18"/>
          <p:cNvSpPr txBox="1">
            <a:spLocks noChangeArrowheads="1"/>
          </p:cNvSpPr>
          <p:nvPr/>
        </p:nvSpPr>
        <p:spPr bwMode="auto">
          <a:xfrm>
            <a:off x="3693841" y="5238142"/>
            <a:ext cx="442460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4400" b="1">
                <a:solidFill>
                  <a:srgbClr val="EA6431"/>
                </a:solidFill>
                <a:latin typeface="+mn-ea"/>
                <a:ea typeface="+mn-ea"/>
              </a:rPr>
              <a:t>36</a:t>
            </a:r>
            <a:r>
              <a:rPr lang="ja-JP" altLang="en-US" sz="4400" b="1">
                <a:solidFill>
                  <a:srgbClr val="EA6431"/>
                </a:solidFill>
                <a:latin typeface="+mn-ea"/>
                <a:ea typeface="+mn-ea"/>
              </a:rPr>
              <a:t>万人</a:t>
            </a:r>
            <a:r>
              <a:rPr lang="ja-JP" altLang="en-US" sz="4400" b="1" dirty="0">
                <a:solidFill>
                  <a:srgbClr val="EA6431"/>
                </a:solidFill>
                <a:latin typeface="+mn-ea"/>
                <a:ea typeface="+mn-ea"/>
              </a:rPr>
              <a:t>／</a:t>
            </a:r>
            <a:r>
              <a:rPr lang="en-US" altLang="ja-JP" sz="3200" b="1" dirty="0">
                <a:solidFill>
                  <a:srgbClr val="EA6431"/>
                </a:solidFill>
                <a:latin typeface="+mn-ea"/>
                <a:ea typeface="+mn-ea"/>
              </a:rPr>
              <a:t>1,000</a:t>
            </a:r>
            <a:r>
              <a:rPr lang="ja-JP" altLang="en-US" sz="3200" b="1" dirty="0">
                <a:solidFill>
                  <a:srgbClr val="EA6431"/>
                </a:solidFill>
                <a:latin typeface="+mn-ea"/>
                <a:ea typeface="+mn-ea"/>
              </a:rPr>
              <a:t>万人</a:t>
            </a:r>
            <a:endParaRPr lang="en-US" altLang="ja-JP" sz="3200" b="1" dirty="0">
              <a:solidFill>
                <a:srgbClr val="EA6431"/>
              </a:solidFill>
              <a:latin typeface="+mn-ea"/>
              <a:ea typeface="+mn-ea"/>
            </a:endParaRPr>
          </a:p>
        </p:txBody>
      </p:sp>
      <p:sp>
        <p:nvSpPr>
          <p:cNvPr id="95" name="テキスト ボックス 17"/>
          <p:cNvSpPr txBox="1">
            <a:spLocks noChangeArrowheads="1"/>
          </p:cNvSpPr>
          <p:nvPr/>
        </p:nvSpPr>
        <p:spPr bwMode="auto">
          <a:xfrm>
            <a:off x="1638444" y="5307503"/>
            <a:ext cx="19415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dirty="0">
                <a:latin typeface="+mn-ea"/>
                <a:ea typeface="+mn-ea"/>
              </a:rPr>
              <a:t>人口換算すると</a:t>
            </a:r>
            <a:r>
              <a:rPr lang="en-US" altLang="ja-JP" dirty="0">
                <a:latin typeface="+mn-ea"/>
                <a:ea typeface="+mn-ea"/>
              </a:rPr>
              <a:t>…</a:t>
            </a:r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C220D258-9AFE-78D4-4296-9628C160E883}"/>
              </a:ext>
            </a:extLst>
          </p:cNvPr>
          <p:cNvSpPr txBox="1"/>
          <p:nvPr/>
        </p:nvSpPr>
        <p:spPr>
          <a:xfrm>
            <a:off x="726306" y="6596789"/>
            <a:ext cx="83066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54015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B3209-E3BF-F721-FB6C-173B92001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2">
            <a:extLst>
              <a:ext uri="{FF2B5EF4-FFF2-40B4-BE49-F238E27FC236}">
                <a16:creationId xmlns:a16="http://schemas.microsoft.com/office/drawing/2014/main" id="{BDB2BB2C-89DE-B736-26B3-7BACE0BC6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７ ＣＯＬＯＲＳ</a:t>
            </a:r>
            <a:r>
              <a:rPr lang="ja-JP" altLang="en-US" sz="2000" b="1" dirty="0">
                <a:latin typeface="+mn-lt"/>
                <a:ea typeface="+mj-ea"/>
              </a:rPr>
              <a:t>　＜聴取者構成＞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F067A62-A5B5-64C9-E78D-14BD1A52F7D7}"/>
              </a:ext>
            </a:extLst>
          </p:cNvPr>
          <p:cNvSpPr/>
          <p:nvPr/>
        </p:nvSpPr>
        <p:spPr>
          <a:xfrm>
            <a:off x="5025008" y="1966705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四角形: 角を丸くする 50">
            <a:extLst>
              <a:ext uri="{FF2B5EF4-FFF2-40B4-BE49-F238E27FC236}">
                <a16:creationId xmlns:a16="http://schemas.microsoft.com/office/drawing/2014/main" id="{057CA13F-902C-5B45-1D54-3A98176E6267}"/>
              </a:ext>
            </a:extLst>
          </p:cNvPr>
          <p:cNvSpPr/>
          <p:nvPr/>
        </p:nvSpPr>
        <p:spPr>
          <a:xfrm>
            <a:off x="5853742" y="1518193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男女年代別構成</a:t>
            </a:r>
          </a:p>
        </p:txBody>
      </p:sp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A9B40275-E912-0998-2106-7E9B97239588}"/>
              </a:ext>
            </a:extLst>
          </p:cNvPr>
          <p:cNvGraphicFramePr>
            <a:graphicFrameLocks noGrp="1"/>
          </p:cNvGraphicFramePr>
          <p:nvPr/>
        </p:nvGraphicFramePr>
        <p:xfrm>
          <a:off x="5156482" y="5164413"/>
          <a:ext cx="4267200" cy="906780"/>
        </p:xfrm>
        <a:graphic>
          <a:graphicData uri="http://schemas.openxmlformats.org/drawingml/2006/table">
            <a:tbl>
              <a:tblPr/>
              <a:tblGrid>
                <a:gridCol w="660614">
                  <a:extLst>
                    <a:ext uri="{9D8B030D-6E8A-4147-A177-3AD203B41FA5}">
                      <a16:colId xmlns:a16="http://schemas.microsoft.com/office/drawing/2014/main" val="2712265113"/>
                    </a:ext>
                  </a:extLst>
                </a:gridCol>
                <a:gridCol w="558586">
                  <a:extLst>
                    <a:ext uri="{9D8B030D-6E8A-4147-A177-3AD203B41FA5}">
                      <a16:colId xmlns:a16="http://schemas.microsoft.com/office/drawing/2014/main" val="98295788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8931478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162444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84845223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42884389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301916377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355263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16:00-19:00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2.4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1.7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31.2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5.4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173918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00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 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66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801994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16:00-19:00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3.3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2.9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7.3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8.5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9.9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8.4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851049"/>
                  </a:ext>
                </a:extLst>
              </a:tr>
            </a:tbl>
          </a:graphicData>
        </a:graphic>
      </p:graphicFrame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12A4A6F-67D6-16CC-E94C-337E9107F378}"/>
              </a:ext>
            </a:extLst>
          </p:cNvPr>
          <p:cNvSpPr/>
          <p:nvPr/>
        </p:nvSpPr>
        <p:spPr>
          <a:xfrm>
            <a:off x="347496" y="1966705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四角形: 角を丸くする 50">
            <a:extLst>
              <a:ext uri="{FF2B5EF4-FFF2-40B4-BE49-F238E27FC236}">
                <a16:creationId xmlns:a16="http://schemas.microsoft.com/office/drawing/2014/main" id="{893C2775-9A32-DFE1-4685-D07EF85935EE}"/>
              </a:ext>
            </a:extLst>
          </p:cNvPr>
          <p:cNvSpPr/>
          <p:nvPr/>
        </p:nvSpPr>
        <p:spPr>
          <a:xfrm>
            <a:off x="1162978" y="1536651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男女比</a:t>
            </a:r>
          </a:p>
        </p:txBody>
      </p:sp>
      <p:sp>
        <p:nvSpPr>
          <p:cNvPr id="18" name="Text Box 2">
            <a:extLst>
              <a:ext uri="{FF2B5EF4-FFF2-40B4-BE49-F238E27FC236}">
                <a16:creationId xmlns:a16="http://schemas.microsoft.com/office/drawing/2014/main" id="{8EA14D40-520B-CD6B-56E6-BBCA45047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318" y="5263860"/>
            <a:ext cx="42672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000" dirty="0">
                <a:latin typeface="+mn-lt"/>
                <a:ea typeface="+mj-ea"/>
              </a:rPr>
              <a:t>「</a:t>
            </a:r>
            <a:r>
              <a:rPr lang="en-US" altLang="ja-JP" sz="2000" dirty="0">
                <a:latin typeface="+mn-lt"/>
                <a:ea typeface="+mj-ea"/>
              </a:rPr>
              <a:t>7 COLORS</a:t>
            </a:r>
            <a:r>
              <a:rPr lang="ja-JP" altLang="en-US" sz="2000" dirty="0">
                <a:latin typeface="+mn-lt"/>
                <a:ea typeface="+mj-ea"/>
              </a:rPr>
              <a:t>」リスナーの</a:t>
            </a:r>
            <a:endParaRPr lang="en-US" altLang="ja-JP" sz="2000" dirty="0">
              <a:latin typeface="+mn-lt"/>
              <a:ea typeface="+mj-ea"/>
            </a:endParaRPr>
          </a:p>
          <a:p>
            <a:pPr algn="ctr" eaLnBrk="1" hangingPunct="1"/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60%</a:t>
            </a:r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が男性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 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FF0000"/>
                </a:solidFill>
                <a:latin typeface="+mn-lt"/>
                <a:ea typeface="+mj-ea"/>
              </a:rPr>
              <a:t>40%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が女性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BBEA6EC-A328-7A9D-C673-C6F07EB071D7}"/>
              </a:ext>
            </a:extLst>
          </p:cNvPr>
          <p:cNvSpPr txBox="1"/>
          <p:nvPr/>
        </p:nvSpPr>
        <p:spPr>
          <a:xfrm>
            <a:off x="726306" y="6497324"/>
            <a:ext cx="83066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4" name="Text Box 2">
            <a:extLst>
              <a:ext uri="{FF2B5EF4-FFF2-40B4-BE49-F238E27FC236}">
                <a16:creationId xmlns:a16="http://schemas.microsoft.com/office/drawing/2014/main" id="{C147054E-9187-B291-0850-8FC9F9D90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961941"/>
            <a:ext cx="75613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●（土）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16:00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～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19:00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における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12-69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歳男女のリスナー層</a:t>
            </a:r>
          </a:p>
        </p:txBody>
      </p:sp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/>
        </p:nvGraphicFramePr>
        <p:xfrm>
          <a:off x="488984" y="1989000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1723231"/>
              </p:ext>
            </p:extLst>
          </p:nvPr>
        </p:nvGraphicFramePr>
        <p:xfrm>
          <a:off x="5097016" y="1989000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4244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633" y="1484785"/>
            <a:ext cx="2505249" cy="2016224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７ ＣＯＬＯＲＳ</a:t>
            </a:r>
            <a:r>
              <a:rPr lang="ja-JP" altLang="en-US" sz="2000" b="1" dirty="0">
                <a:latin typeface="+mn-lt"/>
                <a:ea typeface="+mj-ea"/>
              </a:rPr>
              <a:t>　＜番組ＳＮＳ＞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200472" y="993512"/>
            <a:ext cx="90804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X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@zip_7_colors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9,400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488" y="3789040"/>
            <a:ext cx="2451394" cy="2290383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4769" y="1484786"/>
            <a:ext cx="2232248" cy="2763560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4769" y="4398725"/>
            <a:ext cx="2158491" cy="1597488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80476" y="1484785"/>
            <a:ext cx="2103369" cy="2621337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12179" y="4258841"/>
            <a:ext cx="1952071" cy="2459275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53888" y="1484785"/>
            <a:ext cx="2048207" cy="2763561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1733" y="4365104"/>
            <a:ext cx="1880362" cy="2308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6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286" y="5845904"/>
            <a:ext cx="8569341" cy="751315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956" y="4960885"/>
            <a:ext cx="8562671" cy="718546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190" y="4096748"/>
            <a:ext cx="8578549" cy="725793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190" y="3217471"/>
            <a:ext cx="8585437" cy="725914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286" y="2310100"/>
            <a:ext cx="8569341" cy="724553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3286" y="1438480"/>
            <a:ext cx="8569341" cy="724553"/>
          </a:xfrm>
          <a:prstGeom prst="rect">
            <a:avLst/>
          </a:prstGeom>
        </p:spPr>
      </p:pic>
      <p:sp>
        <p:nvSpPr>
          <p:cNvPr id="11" name="テキスト ボックス 10"/>
          <p:cNvSpPr txBox="1"/>
          <p:nvPr/>
        </p:nvSpPr>
        <p:spPr>
          <a:xfrm>
            <a:off x="352279" y="935432"/>
            <a:ext cx="9586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</a:t>
            </a:r>
            <a:r>
              <a:rPr lang="en-US" altLang="ja-JP" sz="1600" u="sng" dirty="0" err="1">
                <a:solidFill>
                  <a:srgbClr val="FF0000"/>
                </a:solidFill>
                <a:latin typeface="+mj-ea"/>
                <a:ea typeface="+mj-ea"/>
              </a:rPr>
              <a:t>radiko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全体のリスナーと比較して、「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7 COLORS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」のリスナーのポイントが高いプロフィール</a:t>
            </a:r>
            <a:endParaRPr lang="en-US" altLang="ja-JP" sz="1600" u="sng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j-ea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７ ＣＯＬＯＲＳ　</a:t>
            </a:r>
            <a:r>
              <a:rPr lang="ja-JP" altLang="en-US" sz="2000" b="1" dirty="0">
                <a:latin typeface="+mn-lt"/>
                <a:ea typeface="+mj-ea"/>
              </a:rPr>
              <a:t>＜リスナー・プロフィール＞</a:t>
            </a:r>
          </a:p>
        </p:txBody>
      </p:sp>
    </p:spTree>
    <p:extLst>
      <p:ext uri="{BB962C8B-B14F-4D97-AF65-F5344CB8AC3E}">
        <p14:creationId xmlns:p14="http://schemas.microsoft.com/office/powerpoint/2010/main" val="1575353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2E3F44E5-4C69-1295-3282-B170C86F4E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2351734"/>
              </p:ext>
            </p:extLst>
          </p:nvPr>
        </p:nvGraphicFramePr>
        <p:xfrm>
          <a:off x="830541" y="1052736"/>
          <a:ext cx="8244917" cy="3771854"/>
        </p:xfrm>
        <a:graphic>
          <a:graphicData uri="http://schemas.openxmlformats.org/drawingml/2006/table">
            <a:tbl>
              <a:tblPr bandRow="1">
                <a:tableStyleId>{5DA37D80-6434-44D0-A028-1B22A696006F}</a:tableStyleId>
              </a:tblPr>
              <a:tblGrid>
                <a:gridCol w="1300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21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223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START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END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コーナー・タイトル</a:t>
                      </a:r>
                      <a:endParaRPr lang="ja-JP" alt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91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15:58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16:00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TIME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SIGNAL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8523257"/>
                  </a:ext>
                </a:extLst>
              </a:tr>
              <a:tr h="24304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16:01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OPENER〜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01060703"/>
                  </a:ext>
                </a:extLst>
              </a:tr>
              <a:tr h="26591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16:15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16:20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SEVEN PICKS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57538282"/>
                  </a:ext>
                </a:extLst>
              </a:tr>
              <a:tr h="26591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16:42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16:47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NIGHTCAPE NAVIGATION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88004507"/>
                  </a:ext>
                </a:extLst>
              </a:tr>
              <a:tr h="26591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16:58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17:00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TIME</a:t>
                      </a:r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SIGNAL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18759039"/>
                  </a:ext>
                </a:extLst>
              </a:tr>
              <a:tr h="26591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17:07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17:09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WEATHER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INFORMATION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91777197"/>
                  </a:ext>
                </a:extLst>
              </a:tr>
              <a:tr h="26591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17:32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17:37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+mn-cs"/>
                        </a:rPr>
                        <a:t>  Hi</a:t>
                      </a:r>
                      <a:r>
                        <a:rPr kumimoji="1" lang="ja-JP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+mn-cs"/>
                        </a:rPr>
                        <a:t>！</a:t>
                      </a: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+mn-cs"/>
                        </a:rPr>
                        <a:t>My Cute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56546660"/>
                  </a:ext>
                </a:extLst>
              </a:tr>
              <a:tr h="26591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18:01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18:06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BOCCI de NIGHT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2952394"/>
                  </a:ext>
                </a:extLst>
              </a:tr>
              <a:tr h="27179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18:28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18:30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HEADLINE NEWS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96402856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18:30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18:32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TRAFFIC INFORMATION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87113704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18:33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18:43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</a:t>
                      </a: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+mn-cs"/>
                        </a:rPr>
                        <a:t>COOKING NANA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54755062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18:57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CLOSER〜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25600239"/>
                  </a:ext>
                </a:extLst>
              </a:tr>
              <a:tr h="24346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18:58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19:00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TIME</a:t>
                      </a:r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SIGNAL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23253930"/>
                  </a:ext>
                </a:extLst>
              </a:tr>
            </a:tbl>
          </a:graphicData>
        </a:graphic>
      </p:graphicFrame>
      <p:sp>
        <p:nvSpPr>
          <p:cNvPr id="2" name="Text Box 2">
            <a:extLst>
              <a:ext uri="{FF2B5EF4-FFF2-40B4-BE49-F238E27FC236}">
                <a16:creationId xmlns:a16="http://schemas.microsoft.com/office/drawing/2014/main" id="{EE6A649E-1475-E9BF-EFE8-46BB124FD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9" y="260648"/>
            <a:ext cx="424847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７ ＣＯＬＯＲＳ</a:t>
            </a:r>
            <a:r>
              <a:rPr lang="ja-JP" altLang="en-US" sz="2000" b="1" dirty="0">
                <a:latin typeface="+mn-lt"/>
                <a:ea typeface="+mj-ea"/>
              </a:rPr>
              <a:t>　＜タイムテーブル＞</a:t>
            </a:r>
          </a:p>
        </p:txBody>
      </p:sp>
    </p:spTree>
    <p:extLst>
      <p:ext uri="{BB962C8B-B14F-4D97-AF65-F5344CB8AC3E}">
        <p14:creationId xmlns:p14="http://schemas.microsoft.com/office/powerpoint/2010/main" val="299152877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47783</TotalTime>
  <Words>751</Words>
  <Application>Microsoft Office PowerPoint</Application>
  <PresentationFormat>A4 210 x 297 mm</PresentationFormat>
  <Paragraphs>165</Paragraphs>
  <Slides>8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5" baseType="lpstr">
      <vt:lpstr>HGPｺﾞｼｯｸE</vt:lpstr>
      <vt:lpstr>HGP創英角ｺﾞｼｯｸUB</vt:lpstr>
      <vt:lpstr>HGｺﾞｼｯｸM</vt:lpstr>
      <vt:lpstr>Meiryo UI</vt:lpstr>
      <vt:lpstr>ＭＳ Ｐゴシック</vt:lpstr>
      <vt:lpstr>Arial</vt:lpstr>
      <vt:lpstr>標準デザイン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MUSIC DAY</dc:title>
  <dc:subject>hiroyuki</dc:subject>
  <dc:creator>hiroyuki</dc:creator>
  <cp:lastModifiedBy>康司 久保田</cp:lastModifiedBy>
  <cp:revision>2560</cp:revision>
  <cp:lastPrinted>2022-02-09T08:53:13Z</cp:lastPrinted>
  <dcterms:created xsi:type="dcterms:W3CDTF">2002-09-26T02:44:22Z</dcterms:created>
  <dcterms:modified xsi:type="dcterms:W3CDTF">2026-03-18T02:50:58Z</dcterms:modified>
  <cp:contentStatus/>
</cp:coreProperties>
</file>