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504" r:id="rId4"/>
    <p:sldId id="498" r:id="rId5"/>
    <p:sldId id="503" r:id="rId6"/>
    <p:sldId id="483" r:id="rId7"/>
    <p:sldId id="505" r:id="rId8"/>
    <p:sldId id="506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504"/>
            <p14:sldId id="498"/>
            <p14:sldId id="503"/>
            <p14:sldId id="483"/>
            <p14:sldId id="505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E08"/>
    <a:srgbClr val="338DB9"/>
    <a:srgbClr val="FFCCFF"/>
    <a:srgbClr val="FF99FF"/>
    <a:srgbClr val="FF66FF"/>
    <a:srgbClr val="FF00FF"/>
    <a:srgbClr val="CC00CC"/>
    <a:srgbClr val="66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110" d="100"/>
          <a:sy n="110" d="100"/>
        </p:scale>
        <p:origin x="1416" y="114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.suenaga\Downloads\processed_7colors&#26178;&#38291;&#21306;&#20998;&#38598;&#35336;&#65308;&#29305;&#24615;&#215;&#26178;&#38291;&#21306;&#20998;&#65310;_20260203_15035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.suenaga\Downloads\&#24180;&#40802;&#24615;&#21029;&#32884;&#21462;&#29575;&#26089;&#35211;&#34920;_&#12464;&#12521;&#12501;&#20184;&#12365;&#23436;&#25104;&#29256;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  <c:pt idx="8">
                  <c:v>18:00</c:v>
                </c:pt>
                <c:pt idx="9">
                  <c:v>18:15</c:v>
                </c:pt>
                <c:pt idx="10">
                  <c:v>18:30</c:v>
                </c:pt>
                <c:pt idx="11">
                  <c:v>18:45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1.5</c:v>
                </c:pt>
                <c:pt idx="1">
                  <c:v>1.1000000000000001</c:v>
                </c:pt>
                <c:pt idx="2">
                  <c:v>1.3</c:v>
                </c:pt>
                <c:pt idx="3">
                  <c:v>1.4</c:v>
                </c:pt>
                <c:pt idx="4">
                  <c:v>1.8</c:v>
                </c:pt>
                <c:pt idx="5">
                  <c:v>1.5</c:v>
                </c:pt>
                <c:pt idx="6">
                  <c:v>1.4</c:v>
                </c:pt>
                <c:pt idx="7">
                  <c:v>1.1000000000000001</c:v>
                </c:pt>
                <c:pt idx="8">
                  <c:v>1.2</c:v>
                </c:pt>
                <c:pt idx="9">
                  <c:v>1.3</c:v>
                </c:pt>
                <c:pt idx="10">
                  <c:v>1</c:v>
                </c:pt>
                <c:pt idx="1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  <c:pt idx="8">
                  <c:v>18:00</c:v>
                </c:pt>
                <c:pt idx="9">
                  <c:v>18:15</c:v>
                </c:pt>
                <c:pt idx="10">
                  <c:v>18:30</c:v>
                </c:pt>
                <c:pt idx="11">
                  <c:v>18:45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0.3</c:v>
                </c:pt>
                <c:pt idx="1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  <c:pt idx="8">
                  <c:v>18:00</c:v>
                </c:pt>
                <c:pt idx="9">
                  <c:v>18:15</c:v>
                </c:pt>
                <c:pt idx="10">
                  <c:v>18:30</c:v>
                </c:pt>
                <c:pt idx="11">
                  <c:v>18:45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  <c:pt idx="8">
                  <c:v>18:00</c:v>
                </c:pt>
                <c:pt idx="9">
                  <c:v>18:15</c:v>
                </c:pt>
                <c:pt idx="10">
                  <c:v>18:30</c:v>
                </c:pt>
                <c:pt idx="11">
                  <c:v>18:45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0.6</c:v>
                </c:pt>
                <c:pt idx="1">
                  <c:v>0.5</c:v>
                </c:pt>
                <c:pt idx="2">
                  <c:v>0.5</c:v>
                </c:pt>
                <c:pt idx="3">
                  <c:v>0.4</c:v>
                </c:pt>
                <c:pt idx="4">
                  <c:v>0.4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16:00</c:v>
                </c:pt>
                <c:pt idx="1">
                  <c:v>16:15</c:v>
                </c:pt>
                <c:pt idx="2">
                  <c:v>16:30</c:v>
                </c:pt>
                <c:pt idx="3">
                  <c:v>16:45</c:v>
                </c:pt>
                <c:pt idx="4">
                  <c:v>17:00</c:v>
                </c:pt>
                <c:pt idx="5">
                  <c:v>17:15</c:v>
                </c:pt>
                <c:pt idx="6">
                  <c:v>17:30</c:v>
                </c:pt>
                <c:pt idx="7">
                  <c:v>17:45</c:v>
                </c:pt>
                <c:pt idx="8">
                  <c:v>18:00</c:v>
                </c:pt>
                <c:pt idx="9">
                  <c:v>18:15</c:v>
                </c:pt>
                <c:pt idx="10">
                  <c:v>18:30</c:v>
                </c:pt>
                <c:pt idx="11">
                  <c:v>18:45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0081232"/>
        <c:axId val="-1730084496"/>
      </c:lineChart>
      <c:catAx>
        <c:axId val="-1730081232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-1730084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730084496"/>
        <c:scaling>
          <c:orientation val="minMax"/>
          <c:max val="2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-1730081232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16:00-19:00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43.9</c:v>
                </c:pt>
                <c:pt idx="1">
                  <c:v>16.5</c:v>
                </c:pt>
                <c:pt idx="2">
                  <c:v>4.8</c:v>
                </c:pt>
                <c:pt idx="3">
                  <c:v>18.5</c:v>
                </c:pt>
                <c:pt idx="4">
                  <c:v>3.7</c:v>
                </c:pt>
                <c:pt idx="5">
                  <c:v>3.4</c:v>
                </c:pt>
                <c:pt idx="6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16:00-19:00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43.9</c:v>
                </c:pt>
                <c:pt idx="1">
                  <c:v>16.5</c:v>
                </c:pt>
                <c:pt idx="2">
                  <c:v>4.8</c:v>
                </c:pt>
                <c:pt idx="3">
                  <c:v>18.5</c:v>
                </c:pt>
                <c:pt idx="4">
                  <c:v>3.7</c:v>
                </c:pt>
                <c:pt idx="5">
                  <c:v>3.4</c:v>
                </c:pt>
                <c:pt idx="6">
                  <c:v>9.1999999999999886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D2D-4F2D-8C0A-E0425085DFB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D2D-4F2D-8C0A-E0425085DFBC}"/>
              </c:ext>
            </c:extLst>
          </c:dPt>
          <c:dLbls>
            <c:dLbl>
              <c:idx val="0"/>
              <c:layout>
                <c:manualLayout>
                  <c:x val="-0.19362511574074073"/>
                  <c:y val="-0.10934409722222223"/>
                </c:manualLayout>
              </c:layout>
              <c:tx>
                <c:rich>
                  <a:bodyPr/>
                  <a:lstStyle/>
                  <a:p>
                    <a:fld id="{B2E69B10-2CDD-4752-8DD5-F24E98E49515}" type="CATEGORYNAME">
                      <a:rPr lang="ja-JP" altLang="en-US" smtClean="0"/>
                      <a:pPr/>
                      <a:t>[分類名]</a:t>
                    </a:fld>
                    <a:endParaRPr lang="ja-JP" altLang="en-US" baseline="0"/>
                  </a:p>
                  <a:p>
                    <a:fld id="{45FC4C0A-2B84-420F-BD98-CD7161B39D84}" type="PERCENTAGE">
                      <a:rPr lang="en-US" altLang="ja-JP" baseline="0" smtClean="0"/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2D-4F2D-8C0A-E0425085DFBC}"/>
                </c:ext>
              </c:extLst>
            </c:dLbl>
            <c:dLbl>
              <c:idx val="1"/>
              <c:layout>
                <c:manualLayout>
                  <c:x val="0.18342407407407407"/>
                  <c:y val="5.8095833333333333E-2"/>
                </c:manualLayout>
              </c:layout>
              <c:tx>
                <c:rich>
                  <a:bodyPr/>
                  <a:lstStyle/>
                  <a:p>
                    <a:fld id="{72C771A6-1440-4311-B034-CCB1145EF597}" type="CATEGORYNAME">
                      <a:rPr lang="ja-JP" altLang="en-US" smtClean="0"/>
                      <a:pPr/>
                      <a:t>[分類名]</a:t>
                    </a:fld>
                    <a:endParaRPr lang="ja-JP" altLang="en-US" baseline="0" dirty="0"/>
                  </a:p>
                  <a:p>
                    <a:fld id="{9BD8E761-3D09-491E-ACE5-039B7DE40B74}" type="PERCENTAGE">
                      <a:rPr lang="en-US" altLang="ja-JP" baseline="0" smtClean="0"/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2D-4F2D-8C0A-E0425085DF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  <a:latin typeface="HGPｺﾞｼｯｸE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'特性×時間区分 '!$O$21:$P$21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'特性×時間区分 '!$O$22:$P$22</c:f>
              <c:numCache>
                <c:formatCode>General</c:formatCode>
                <c:ptCount val="2"/>
                <c:pt idx="0">
                  <c:v>59.8</c:v>
                </c:pt>
                <c:pt idx="1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2D-4F2D-8C0A-E0425085DFB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5CE-4A30-BFA1-04862076BFD7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5CE-4A30-BFA1-04862076BFD7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5CE-4A30-BFA1-04862076BFD7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5CE-4A30-BFA1-04862076BFD7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5CE-4A30-BFA1-04862076BFD7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5CE-4A30-BFA1-04862076BFD7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5CE-4A30-BFA1-04862076BFD7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5CE-4A30-BFA1-04862076BFD7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35CE-4A30-BFA1-04862076BFD7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35CE-4A30-BFA1-04862076BFD7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5CE-4A30-BFA1-04862076BFD7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35CE-4A30-BFA1-04862076BFD7}"/>
              </c:ext>
            </c:extLst>
          </c:dPt>
          <c:dLbls>
            <c:dLbl>
              <c:idx val="0"/>
              <c:layout>
                <c:manualLayout>
                  <c:x val="1.8136805555555503E-2"/>
                  <c:y val="1.10243055555555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CE-4A30-BFA1-04862076BFD7}"/>
                </c:ext>
              </c:extLst>
            </c:dLbl>
            <c:dLbl>
              <c:idx val="1"/>
              <c:layout>
                <c:manualLayout>
                  <c:x val="0.16013287037037038"/>
                  <c:y val="7.16579861111111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CE-4A30-BFA1-04862076BFD7}"/>
                </c:ext>
              </c:extLst>
            </c:dLbl>
            <c:dLbl>
              <c:idx val="2"/>
              <c:layout>
                <c:manualLayout>
                  <c:x val="7.1481018518518513E-2"/>
                  <c:y val="0.195341319444444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CE-4A30-BFA1-04862076BFD7}"/>
                </c:ext>
              </c:extLst>
            </c:dLbl>
            <c:dLbl>
              <c:idx val="3"/>
              <c:layout>
                <c:manualLayout>
                  <c:x val="9.0657407407407405E-3"/>
                  <c:y val="-3.9803125000000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CE-4A30-BFA1-04862076BFD7}"/>
                </c:ext>
              </c:extLst>
            </c:dLbl>
            <c:dLbl>
              <c:idx val="4"/>
              <c:layout>
                <c:manualLayout>
                  <c:x val="0.10326921296296296"/>
                  <c:y val="-1.3611111111111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CE-4A30-BFA1-04862076BFD7}"/>
                </c:ext>
              </c:extLst>
            </c:dLbl>
            <c:dLbl>
              <c:idx val="5"/>
              <c:layout>
                <c:manualLayout>
                  <c:x val="7.2494212962962962E-2"/>
                  <c:y val="5.33645833333333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CE-4A30-BFA1-04862076BFD7}"/>
                </c:ext>
              </c:extLst>
            </c:dLbl>
            <c:dLbl>
              <c:idx val="8"/>
              <c:layout>
                <c:manualLayout>
                  <c:x val="-5.0454629629629627E-2"/>
                  <c:y val="-1.97701388888888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5CE-4A30-BFA1-04862076BFD7}"/>
                </c:ext>
              </c:extLst>
            </c:dLbl>
            <c:dLbl>
              <c:idx val="9"/>
              <c:layout>
                <c:manualLayout>
                  <c:x val="-3.5462962962962961E-3"/>
                  <c:y val="-1.91246527777777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5CE-4A30-BFA1-04862076BFD7}"/>
                </c:ext>
              </c:extLst>
            </c:dLbl>
            <c:dLbl>
              <c:idx val="10"/>
              <c:layout>
                <c:manualLayout>
                  <c:x val="-3.7147453703703703E-2"/>
                  <c:y val="6.076388888888889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5CE-4A30-BFA1-04862076BFD7}"/>
                </c:ext>
              </c:extLst>
            </c:dLbl>
            <c:dLbl>
              <c:idx val="11"/>
              <c:layout>
                <c:manualLayout>
                  <c:x val="-3.107326388888889E-2"/>
                  <c:y val="2.6458333333333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5CE-4A30-BFA1-04862076B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E 本文"/>
                    <a:ea typeface="HGPｺﾞｼｯｸE 本文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2.4</c:v>
                </c:pt>
                <c:pt idx="1">
                  <c:v>1.7</c:v>
                </c:pt>
                <c:pt idx="2">
                  <c:v>7</c:v>
                </c:pt>
                <c:pt idx="3">
                  <c:v>31.2</c:v>
                </c:pt>
                <c:pt idx="4">
                  <c:v>12.1</c:v>
                </c:pt>
                <c:pt idx="5">
                  <c:v>5.4</c:v>
                </c:pt>
                <c:pt idx="6">
                  <c:v>3.3</c:v>
                </c:pt>
                <c:pt idx="7">
                  <c:v>2.9</c:v>
                </c:pt>
                <c:pt idx="8">
                  <c:v>7.3</c:v>
                </c:pt>
                <c:pt idx="9">
                  <c:v>8.5</c:v>
                </c:pt>
                <c:pt idx="10">
                  <c:v>9.9</c:v>
                </c:pt>
                <c:pt idx="1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5CE-4A30-BFA1-04862076BFD7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9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人, 立つ, 女性, 探す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7F742C-A296-B67A-AE9F-326A1851D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10" y="232499"/>
            <a:ext cx="3456000" cy="21600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７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ＣＯＬＯＲＳ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人, 立つ, 女性, 探す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7F742C-A296-B67A-AE9F-326A1851D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4" y="2706195"/>
            <a:ext cx="2515540" cy="1572213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dirty="0">
                <a:latin typeface="+mj-ea"/>
                <a:ea typeface="+mj-ea"/>
              </a:rPr>
              <a:t>７ ＣＯＬＯＲＳ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3051" y="1016770"/>
            <a:ext cx="91337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土曜日の夕方を楽しく、ハッピーに、軽やかに駆け抜ける</a:t>
            </a:r>
            <a:r>
              <a:rPr lang="en-US" altLang="ja-JP" b="1" u="sng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時間プログラム！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土曜日の夕方を楽しく、ハッピーに！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新人ナビゲーター・レディーナナの持つカラフルな魅力とゴキゲンなミュージック、そして</a:t>
            </a:r>
            <a:r>
              <a:rPr lang="en-US" altLang="ja-JP" sz="1400" dirty="0">
                <a:latin typeface="+mn-ea"/>
                <a:ea typeface="+mn-ea"/>
              </a:rPr>
              <a:t>ZIPPIE</a:t>
            </a:r>
            <a:r>
              <a:rPr lang="ja-JP" altLang="en-US" sz="1400" dirty="0">
                <a:latin typeface="+mn-ea"/>
                <a:ea typeface="+mn-ea"/>
              </a:rPr>
              <a:t>との</a:t>
            </a:r>
            <a:r>
              <a:rPr lang="en-US" altLang="ja-JP" sz="1400" dirty="0">
                <a:latin typeface="+mn-ea"/>
                <a:ea typeface="+mn-ea"/>
              </a:rPr>
              <a:t>2WAY</a:t>
            </a:r>
            <a:r>
              <a:rPr lang="ja-JP" altLang="en-US" sz="1400" dirty="0">
                <a:latin typeface="+mn-ea"/>
                <a:ea typeface="+mn-ea"/>
              </a:rPr>
              <a:t>を通して、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軽やかに駆け抜ける</a:t>
            </a:r>
            <a:r>
              <a:rPr lang="en-US" altLang="ja-JP" sz="1400" dirty="0">
                <a:latin typeface="+mn-ea"/>
                <a:ea typeface="+mn-ea"/>
              </a:rPr>
              <a:t>3</a:t>
            </a:r>
            <a:r>
              <a:rPr lang="ja-JP" altLang="en-US" sz="1400" dirty="0">
                <a:latin typeface="+mn-ea"/>
                <a:ea typeface="+mn-ea"/>
              </a:rPr>
              <a:t>時間プログラム。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７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ＣＯＬＯＲＳ</a:t>
            </a:r>
            <a:endParaRPr lang="en-US" altLang="ja-JP" sz="1400" baseline="30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毎週土曜日　１６：００～１９：００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レディーナナ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16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ドライブ中のカップル・ファミリー・家内聴取・商工自営業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@ZIP_7_COLORS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>
                <a:latin typeface="+mj-ea"/>
                <a:ea typeface="+mj-ea"/>
                <a:cs typeface="Meiryo UI" panose="020B0604030504040204" pitchFamily="50" charset="-128"/>
              </a:rPr>
              <a:t>9,400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ポーズをとっている男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78899A1-FEC3-9DA6-5956-0A13A348CE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3280" r="2881" b="50651"/>
          <a:stretch/>
        </p:blipFill>
        <p:spPr>
          <a:xfrm>
            <a:off x="6606925" y="1556792"/>
            <a:ext cx="3072000" cy="2304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80" y="105273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レディーナナ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LADY NANA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７ ＣＯＬＯＲＳ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02448"/>
              </p:ext>
            </p:extLst>
          </p:nvPr>
        </p:nvGraphicFramePr>
        <p:xfrm>
          <a:off x="416496" y="1558589"/>
          <a:ext cx="5976664" cy="3700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1999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愛知県名古屋市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ぬいぐるみと遊ぶこと、トライク（三輪車）に乗ってツーリング、テニス、歌う事（レディーガガにインスパイアを受けて、たまに歌って踊ります）、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一人〇〇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挨拶程度なら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か国語以上は話せる、史上最年少で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FP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の資格取得、サンバが踊れる、中学生で単独海外渡航経験あり（台湾、ミャンマー）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日本とイタリア系ブラジル人のハーフ。名古屋市を拠点に活動するイベント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・タレント・モデル。その傍ら、名古屋市中区オレンジリボンキャプテンとして、オレンジリボン運動（児童虐待防止運動）の啓発に力を入れている。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年全国公開予定の映画に出演するなど活動の幅を広げている。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　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ナビゲーターオーディションでグランプリを受賞。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月より、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ナビゲーターとなる。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2025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 COLORS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84036"/>
              </p:ext>
            </p:extLst>
          </p:nvPr>
        </p:nvGraphicFramePr>
        <p:xfrm>
          <a:off x="415266" y="5326471"/>
          <a:ext cx="576064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ladynana_chan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515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lady_nana_chan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9306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3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７ ＣＯＬＯＲＳ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141517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 COLORS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歳＞ターゲット聴取シェア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94241" y="1590405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40664" y="1535678"/>
            <a:ext cx="2644673" cy="2384423"/>
            <a:chOff x="1766420" y="1817214"/>
            <a:chExt cx="2303687" cy="2005302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129501"/>
                </p:ext>
              </p:extLst>
            </p:nvPr>
          </p:nvGraphicFramePr>
          <p:xfrm>
            <a:off x="1779028" y="1950562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4571283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４３．９％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7 COLORS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36</a:t>
              </a:r>
              <a:r>
                <a:rPr lang="ja-JP" altLang="en-US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320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7 COLORS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3.6%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693841" y="5238142"/>
            <a:ext cx="44246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>
                <a:solidFill>
                  <a:srgbClr val="EA6431"/>
                </a:solidFill>
                <a:latin typeface="+mn-ea"/>
                <a:ea typeface="+mn-ea"/>
              </a:rPr>
              <a:t>36</a:t>
            </a:r>
            <a:r>
              <a:rPr lang="ja-JP" altLang="en-US" sz="4400" b="1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７ ＣＯＬＯＲＳ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/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60614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558586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16:00-19:00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16:00-19:00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7 COLORS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60%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40%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●（土）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16:00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19:00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488984" y="1989000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723231"/>
              </p:ext>
            </p:extLst>
          </p:nvPr>
        </p:nvGraphicFramePr>
        <p:xfrm>
          <a:off x="5097016" y="1989000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3" y="1484785"/>
            <a:ext cx="2505249" cy="201622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７ ＣＯＬＯＲＳ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@zip_7_colors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9,400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3789040"/>
            <a:ext cx="2451394" cy="229038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769" y="1484786"/>
            <a:ext cx="2232248" cy="276356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769" y="4398725"/>
            <a:ext cx="2158491" cy="15974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0476" y="1484785"/>
            <a:ext cx="2103369" cy="262133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2179" y="4258841"/>
            <a:ext cx="1952071" cy="245927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3888" y="1484785"/>
            <a:ext cx="2048207" cy="276356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1733" y="4365104"/>
            <a:ext cx="1880362" cy="23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6" y="5845904"/>
            <a:ext cx="8569341" cy="7513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56" y="4960885"/>
            <a:ext cx="8562671" cy="7185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90" y="4096748"/>
            <a:ext cx="8578549" cy="7257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0" y="3217471"/>
            <a:ext cx="8585437" cy="7259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86" y="2310100"/>
            <a:ext cx="8569341" cy="72455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86" y="1438480"/>
            <a:ext cx="8569341" cy="72455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7 COLORS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j-ea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７ ＣＯＬＯＲＳ　</a:t>
            </a:r>
            <a:r>
              <a:rPr lang="ja-JP" altLang="en-US" sz="2000" b="1" dirty="0">
                <a:latin typeface="+mn-lt"/>
                <a:ea typeface="+mj-ea"/>
              </a:rPr>
              <a:t>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157535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E3F44E5-4C69-1295-3282-B170C86F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51734"/>
              </p:ext>
            </p:extLst>
          </p:nvPr>
        </p:nvGraphicFramePr>
        <p:xfrm>
          <a:off x="830541" y="1052736"/>
          <a:ext cx="8244917" cy="3771854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523257"/>
                  </a:ext>
                </a:extLst>
              </a:tr>
              <a:tr h="243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60703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SEVEN PICKS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7538282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16:47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NIGHTCAPE NAVIGATION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8004507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16:58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17:00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8759039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WEATHER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1777197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17:37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  Hi</a:t>
                      </a: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！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My Cute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546660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BOCCI de NIGHT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952394"/>
                  </a:ext>
                </a:extLst>
              </a:tr>
              <a:tr h="27179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18:28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18:30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640285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71137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+mn-cs"/>
                        </a:rPr>
                        <a:t>COOKING NANA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475506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00239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18:58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19:00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253930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EE6A649E-1475-E9BF-EFE8-46BB124F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9" y="260648"/>
            <a:ext cx="4248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７ ＣＯＬＯＲＳ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</p:spTree>
    <p:extLst>
      <p:ext uri="{BB962C8B-B14F-4D97-AF65-F5344CB8AC3E}">
        <p14:creationId xmlns:p14="http://schemas.microsoft.com/office/powerpoint/2010/main" val="299152877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47782</TotalTime>
  <Words>783</Words>
  <Application>Microsoft Office PowerPoint</Application>
  <PresentationFormat>A4 210 x 297 mm</PresentationFormat>
  <Paragraphs>175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伊藤 光里</cp:lastModifiedBy>
  <cp:revision>2557</cp:revision>
  <cp:lastPrinted>2022-02-09T08:53:13Z</cp:lastPrinted>
  <dcterms:created xsi:type="dcterms:W3CDTF">2002-09-26T02:44:22Z</dcterms:created>
  <dcterms:modified xsi:type="dcterms:W3CDTF">2026-02-06T08:52:15Z</dcterms:modified>
  <cp:contentStatus/>
</cp:coreProperties>
</file>