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drawings/drawing1.xml" ContentType="application/vnd.openxmlformats-officedocument.drawingml.chartshapes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aveSubsetFonts="1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461" r:id="rId2"/>
    <p:sldId id="484" r:id="rId3"/>
    <p:sldId id="482" r:id="rId4"/>
    <p:sldId id="498" r:id="rId5"/>
    <p:sldId id="503" r:id="rId6"/>
    <p:sldId id="483" r:id="rId7"/>
    <p:sldId id="504" r:id="rId8"/>
    <p:sldId id="499" r:id="rId9"/>
    <p:sldId id="505" r:id="rId10"/>
  </p:sldIdLst>
  <p:sldSz cx="9906000" cy="6858000" type="A4"/>
  <p:notesSz cx="9866313" cy="6735763"/>
  <p:defaultTextStyle>
    <a:defPPr>
      <a:defRPr lang="ja-JP"/>
    </a:defPPr>
    <a:lvl1pPr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既定のセクション" id="{AEBAB5F9-3ECE-49B3-BB35-F73CC38A1EAB}">
          <p14:sldIdLst>
            <p14:sldId id="461"/>
            <p14:sldId id="484"/>
            <p14:sldId id="482"/>
            <p14:sldId id="498"/>
            <p14:sldId id="503"/>
            <p14:sldId id="483"/>
            <p14:sldId id="504"/>
            <p14:sldId id="499"/>
            <p14:sldId id="50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orient="horz" pos="4319">
          <p15:clr>
            <a:srgbClr val="A4A3A4"/>
          </p15:clr>
        </p15:guide>
        <p15:guide id="3" pos="312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121" userDrawn="1">
          <p15:clr>
            <a:srgbClr val="A4A3A4"/>
          </p15:clr>
        </p15:guide>
        <p15:guide id="2" pos="3107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0C0"/>
    <a:srgbClr val="FF0000"/>
    <a:srgbClr val="660066"/>
    <a:srgbClr val="CC00CC"/>
    <a:srgbClr val="FF00FF"/>
    <a:srgbClr val="FF66FF"/>
    <a:srgbClr val="FF99FF"/>
    <a:srgbClr val="FFCCFF"/>
    <a:srgbClr val="333399"/>
    <a:srgbClr val="00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スタイルなし、表のグリッド線なし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DA37D80-6434-44D0-A028-1B22A696006F}" styleName="淡色スタイル 3 - アクセント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16DA210-FB5B-4158-B5E0-FEB733F419BA}" styleName="スタイル (淡色)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DF18680-E054-41AD-8BC1-D1AEF772440D}" styleName="中間スタイル 2 - アクセント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69C7853C-536D-4A76-A0AE-DD22124D55A5}" styleName="テーマ スタイル 1 - アクセント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9D7B26C5-4107-4FEC-AEDC-1716B250A1EF}" styleName="スタイル (淡色)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280" autoAdjust="0"/>
  </p:normalViewPr>
  <p:slideViewPr>
    <p:cSldViewPr>
      <p:cViewPr varScale="1">
        <p:scale>
          <a:sx n="99" d="100"/>
          <a:sy n="99" d="100"/>
        </p:scale>
        <p:origin x="630" y="96"/>
      </p:cViewPr>
      <p:guideLst>
        <p:guide orient="horz" pos="2160"/>
        <p:guide orient="horz" pos="4319"/>
        <p:guide pos="312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notesViewPr>
    <p:cSldViewPr>
      <p:cViewPr varScale="1">
        <p:scale>
          <a:sx n="91" d="100"/>
          <a:sy n="91" d="100"/>
        </p:scale>
        <p:origin x="1738" y="62"/>
      </p:cViewPr>
      <p:guideLst>
        <p:guide orient="horz" pos="2121"/>
        <p:guide pos="3107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e.momiyama\Downloads\&#20870;&#12464;&#12521;&#12501;_&#26178;&#38291;&#21306;&#20998;&#38598;&#35336;&#65308;&#29305;&#24615;&#215;&#26178;&#38291;&#21306;&#20998;&#65310;_20260205_162804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e.momiyama\Downloads\&#20870;&#12464;&#12521;&#12501;_&#26178;&#38291;&#21306;&#20998;&#38598;&#35336;&#65308;&#29305;&#24615;&#215;&#26178;&#38291;&#21306;&#20998;&#65310;_20260205_163234%20(1)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5515445184736508E-2"/>
          <c:y val="5.8968133425296165E-2"/>
          <c:w val="0.79485593977444735"/>
          <c:h val="0.89026063100137176"/>
        </c:manualLayout>
      </c:layout>
      <c:pie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 w="25352">
          <a:noFill/>
        </a:ln>
      </c:spPr>
    </c:plotArea>
    <c:plotVisOnly val="1"/>
    <c:dispBlanksAs val="zero"/>
    <c:showDLblsOverMax val="0"/>
  </c:chart>
  <c:spPr>
    <a:noFill/>
    <a:ln>
      <a:noFill/>
    </a:ln>
  </c:spPr>
  <c:txPr>
    <a:bodyPr/>
    <a:lstStyle/>
    <a:p>
      <a:pPr>
        <a:defRPr sz="2495" b="1" i="0" u="none" strike="noStrike" baseline="0">
          <a:solidFill>
            <a:schemeClr val="tx1"/>
          </a:solidFill>
          <a:latin typeface="MS UI Gothic"/>
          <a:ea typeface="MS UI Gothic"/>
          <a:cs typeface="MS UI Gothic"/>
        </a:defRPr>
      </a:pPr>
      <a:endParaRPr lang="ja-JP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261433484152369E-2"/>
          <c:y val="3.6242967074733227E-2"/>
          <c:w val="0.92196573438610063"/>
          <c:h val="0.90206192008814168"/>
        </c:manualLayout>
      </c:layout>
      <c:lineChart>
        <c:grouping val="standard"/>
        <c:varyColors val="0"/>
        <c:ser>
          <c:idx val="0"/>
          <c:order val="0"/>
          <c:spPr>
            <a:ln w="38100">
              <a:solidFill>
                <a:srgbClr val="FF0000"/>
              </a:solidFill>
              <a:prstDash val="solid"/>
            </a:ln>
            <a:effectLst/>
          </c:spPr>
          <c:marker>
            <c:symbol val="none"/>
          </c:marker>
          <c:cat>
            <c:strRef>
              <c:f>Sheet1!$A$2:$A$17</c:f>
              <c:strCache>
                <c:ptCount val="16"/>
                <c:pt idx="0">
                  <c:v>15:00</c:v>
                </c:pt>
                <c:pt idx="1">
                  <c:v>15:15</c:v>
                </c:pt>
                <c:pt idx="2">
                  <c:v>15:30</c:v>
                </c:pt>
                <c:pt idx="3">
                  <c:v>15:45</c:v>
                </c:pt>
                <c:pt idx="4">
                  <c:v>16:00</c:v>
                </c:pt>
                <c:pt idx="5">
                  <c:v>16:15</c:v>
                </c:pt>
                <c:pt idx="6">
                  <c:v>16:30</c:v>
                </c:pt>
                <c:pt idx="7">
                  <c:v>16:45</c:v>
                </c:pt>
                <c:pt idx="8">
                  <c:v>17:00</c:v>
                </c:pt>
                <c:pt idx="9">
                  <c:v>17:15</c:v>
                </c:pt>
                <c:pt idx="10">
                  <c:v>17:30</c:v>
                </c:pt>
                <c:pt idx="11">
                  <c:v>17:45</c:v>
                </c:pt>
                <c:pt idx="12">
                  <c:v>18:00</c:v>
                </c:pt>
                <c:pt idx="13">
                  <c:v>18:15</c:v>
                </c:pt>
                <c:pt idx="14">
                  <c:v>18:30</c:v>
                </c:pt>
                <c:pt idx="15">
                  <c:v>18:45</c:v>
                </c:pt>
              </c:strCache>
            </c:strRef>
          </c:cat>
          <c:val>
            <c:numRef>
              <c:f>Sheet1!$B$2:$B$17</c:f>
              <c:numCache>
                <c:formatCode>0.0;\-0.0;"*"</c:formatCode>
                <c:ptCount val="16"/>
                <c:pt idx="0">
                  <c:v>1.6</c:v>
                </c:pt>
                <c:pt idx="1">
                  <c:v>1.5</c:v>
                </c:pt>
                <c:pt idx="2">
                  <c:v>1.6</c:v>
                </c:pt>
                <c:pt idx="3">
                  <c:v>1.7</c:v>
                </c:pt>
                <c:pt idx="4">
                  <c:v>2.1</c:v>
                </c:pt>
                <c:pt idx="5">
                  <c:v>1.9</c:v>
                </c:pt>
                <c:pt idx="6">
                  <c:v>1.8</c:v>
                </c:pt>
                <c:pt idx="7">
                  <c:v>1.8</c:v>
                </c:pt>
                <c:pt idx="8">
                  <c:v>1.5</c:v>
                </c:pt>
                <c:pt idx="9">
                  <c:v>1.3</c:v>
                </c:pt>
                <c:pt idx="10">
                  <c:v>1.6</c:v>
                </c:pt>
                <c:pt idx="11">
                  <c:v>1.4</c:v>
                </c:pt>
                <c:pt idx="12">
                  <c:v>1.6</c:v>
                </c:pt>
                <c:pt idx="13">
                  <c:v>1.6</c:v>
                </c:pt>
                <c:pt idx="14">
                  <c:v>1.4</c:v>
                </c:pt>
                <c:pt idx="15">
                  <c:v>1.5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51D1-4FB7-8F66-33C1D4F32126}"/>
            </c:ext>
          </c:extLst>
        </c:ser>
        <c:ser>
          <c:idx val="1"/>
          <c:order val="1"/>
          <c:spPr>
            <a:ln w="38100">
              <a:solidFill>
                <a:srgbClr val="3333FF"/>
              </a:solidFill>
              <a:prstDash val="sysDot"/>
            </a:ln>
          </c:spPr>
          <c:marker>
            <c:symbol val="none"/>
          </c:marker>
          <c:cat>
            <c:strRef>
              <c:f>Sheet1!$A$2:$A$17</c:f>
              <c:strCache>
                <c:ptCount val="16"/>
                <c:pt idx="0">
                  <c:v>15:00</c:v>
                </c:pt>
                <c:pt idx="1">
                  <c:v>15:15</c:v>
                </c:pt>
                <c:pt idx="2">
                  <c:v>15:30</c:v>
                </c:pt>
                <c:pt idx="3">
                  <c:v>15:45</c:v>
                </c:pt>
                <c:pt idx="4">
                  <c:v>16:00</c:v>
                </c:pt>
                <c:pt idx="5">
                  <c:v>16:15</c:v>
                </c:pt>
                <c:pt idx="6">
                  <c:v>16:30</c:v>
                </c:pt>
                <c:pt idx="7">
                  <c:v>16:45</c:v>
                </c:pt>
                <c:pt idx="8">
                  <c:v>17:00</c:v>
                </c:pt>
                <c:pt idx="9">
                  <c:v>17:15</c:v>
                </c:pt>
                <c:pt idx="10">
                  <c:v>17:30</c:v>
                </c:pt>
                <c:pt idx="11">
                  <c:v>17:45</c:v>
                </c:pt>
                <c:pt idx="12">
                  <c:v>18:00</c:v>
                </c:pt>
                <c:pt idx="13">
                  <c:v>18:15</c:v>
                </c:pt>
                <c:pt idx="14">
                  <c:v>18:30</c:v>
                </c:pt>
                <c:pt idx="15">
                  <c:v>18:45</c:v>
                </c:pt>
              </c:strCache>
            </c:strRef>
          </c:cat>
          <c:val>
            <c:numRef>
              <c:f>Sheet1!$C$2:$C$17</c:f>
              <c:numCache>
                <c:formatCode>0.0;\-0.0;"*"</c:formatCode>
                <c:ptCount val="16"/>
                <c:pt idx="0">
                  <c:v>1</c:v>
                </c:pt>
                <c:pt idx="1">
                  <c:v>1</c:v>
                </c:pt>
                <c:pt idx="2">
                  <c:v>0.8</c:v>
                </c:pt>
                <c:pt idx="3">
                  <c:v>0.7</c:v>
                </c:pt>
                <c:pt idx="4">
                  <c:v>1</c:v>
                </c:pt>
                <c:pt idx="5">
                  <c:v>0.9</c:v>
                </c:pt>
                <c:pt idx="6">
                  <c:v>1.1000000000000001</c:v>
                </c:pt>
                <c:pt idx="7">
                  <c:v>1.1000000000000001</c:v>
                </c:pt>
                <c:pt idx="8">
                  <c:v>0.9</c:v>
                </c:pt>
                <c:pt idx="9">
                  <c:v>0.9</c:v>
                </c:pt>
                <c:pt idx="10">
                  <c:v>1</c:v>
                </c:pt>
                <c:pt idx="11">
                  <c:v>1</c:v>
                </c:pt>
                <c:pt idx="12">
                  <c:v>1.2</c:v>
                </c:pt>
                <c:pt idx="13">
                  <c:v>1.2</c:v>
                </c:pt>
                <c:pt idx="14">
                  <c:v>1.2</c:v>
                </c:pt>
                <c:pt idx="15">
                  <c:v>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51D1-4FB7-8F66-33C1D4F32126}"/>
            </c:ext>
          </c:extLst>
        </c:ser>
        <c:ser>
          <c:idx val="3"/>
          <c:order val="2"/>
          <c:spPr>
            <a:ln w="24895">
              <a:solidFill>
                <a:schemeClr val="bg2"/>
              </a:solidFill>
              <a:prstDash val="lgDashDot"/>
            </a:ln>
          </c:spPr>
          <c:marker>
            <c:symbol val="none"/>
          </c:marker>
          <c:dLbls>
            <c:dLbl>
              <c:idx val="3"/>
              <c:layout>
                <c:manualLayout>
                  <c:x val="-4.5106847587423025E-2"/>
                  <c:y val="-2.3591484003543772E-2"/>
                </c:manualLayout>
              </c:layout>
              <c:spPr>
                <a:noFill/>
                <a:ln w="24895">
                  <a:noFill/>
                </a:ln>
              </c:spPr>
              <c:txPr>
                <a:bodyPr/>
                <a:lstStyle/>
                <a:p>
                  <a:pPr>
                    <a:defRPr sz="882" b="0" i="0" u="none" strike="noStrike" baseline="0">
                      <a:solidFill>
                        <a:schemeClr val="tx2">
                          <a:lumMod val="65000"/>
                          <a:lumOff val="35000"/>
                        </a:schemeClr>
                      </a:solidFill>
                      <a:latin typeface="ＭＳ Ｐゴシック"/>
                      <a:ea typeface="ＭＳ Ｐゴシック"/>
                      <a:cs typeface="ＭＳ Ｐゴシック"/>
                    </a:defRPr>
                  </a:pPr>
                  <a:endParaRPr lang="ja-JP"/>
                </a:p>
              </c:txPr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51D1-4FB7-8F66-33C1D4F3212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>
                    <a:solidFill>
                      <a:schemeClr val="tx2">
                        <a:lumMod val="65000"/>
                        <a:lumOff val="35000"/>
                      </a:schemeClr>
                    </a:solidFill>
                  </a:defRPr>
                </a:pPr>
                <a:endParaRPr lang="ja-JP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Sheet1!$A$2:$A$17</c:f>
              <c:strCache>
                <c:ptCount val="16"/>
                <c:pt idx="0">
                  <c:v>15:00</c:v>
                </c:pt>
                <c:pt idx="1">
                  <c:v>15:15</c:v>
                </c:pt>
                <c:pt idx="2">
                  <c:v>15:30</c:v>
                </c:pt>
                <c:pt idx="3">
                  <c:v>15:45</c:v>
                </c:pt>
                <c:pt idx="4">
                  <c:v>16:00</c:v>
                </c:pt>
                <c:pt idx="5">
                  <c:v>16:15</c:v>
                </c:pt>
                <c:pt idx="6">
                  <c:v>16:30</c:v>
                </c:pt>
                <c:pt idx="7">
                  <c:v>16:45</c:v>
                </c:pt>
                <c:pt idx="8">
                  <c:v>17:00</c:v>
                </c:pt>
                <c:pt idx="9">
                  <c:v>17:15</c:v>
                </c:pt>
                <c:pt idx="10">
                  <c:v>17:30</c:v>
                </c:pt>
                <c:pt idx="11">
                  <c:v>17:45</c:v>
                </c:pt>
                <c:pt idx="12">
                  <c:v>18:00</c:v>
                </c:pt>
                <c:pt idx="13">
                  <c:v>18:15</c:v>
                </c:pt>
                <c:pt idx="14">
                  <c:v>18:30</c:v>
                </c:pt>
                <c:pt idx="15">
                  <c:v>18:45</c:v>
                </c:pt>
              </c:strCache>
            </c:strRef>
          </c:cat>
          <c:val>
            <c:numRef>
              <c:f>Sheet1!$D$2:$D$17</c:f>
              <c:numCache>
                <c:formatCode>0.0;\-0.0;"*"</c:formatCode>
                <c:ptCount val="16"/>
                <c:pt idx="0">
                  <c:v>0.8</c:v>
                </c:pt>
                <c:pt idx="1">
                  <c:v>0.8</c:v>
                </c:pt>
                <c:pt idx="2">
                  <c:v>1</c:v>
                </c:pt>
                <c:pt idx="3">
                  <c:v>1</c:v>
                </c:pt>
                <c:pt idx="4">
                  <c:v>0.9</c:v>
                </c:pt>
                <c:pt idx="5">
                  <c:v>0.7</c:v>
                </c:pt>
                <c:pt idx="6">
                  <c:v>0.7</c:v>
                </c:pt>
                <c:pt idx="7">
                  <c:v>0.6</c:v>
                </c:pt>
                <c:pt idx="8">
                  <c:v>0.5</c:v>
                </c:pt>
                <c:pt idx="9">
                  <c:v>0.4</c:v>
                </c:pt>
                <c:pt idx="10">
                  <c:v>0.7</c:v>
                </c:pt>
                <c:pt idx="11">
                  <c:v>0.7</c:v>
                </c:pt>
                <c:pt idx="12">
                  <c:v>0.5</c:v>
                </c:pt>
                <c:pt idx="13">
                  <c:v>0.5</c:v>
                </c:pt>
                <c:pt idx="14">
                  <c:v>0.5</c:v>
                </c:pt>
                <c:pt idx="15">
                  <c:v>0.4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51D1-4FB7-8F66-33C1D4F32126}"/>
            </c:ext>
          </c:extLst>
        </c:ser>
        <c:ser>
          <c:idx val="4"/>
          <c:order val="3"/>
          <c:spPr>
            <a:ln w="28575">
              <a:solidFill>
                <a:srgbClr val="FF9900"/>
              </a:solidFill>
              <a:prstDash val="sysDash"/>
            </a:ln>
          </c:spPr>
          <c:marker>
            <c:symbol val="none"/>
          </c:marker>
          <c:cat>
            <c:strRef>
              <c:f>Sheet1!$A$2:$A$17</c:f>
              <c:strCache>
                <c:ptCount val="16"/>
                <c:pt idx="0">
                  <c:v>15:00</c:v>
                </c:pt>
                <c:pt idx="1">
                  <c:v>15:15</c:v>
                </c:pt>
                <c:pt idx="2">
                  <c:v>15:30</c:v>
                </c:pt>
                <c:pt idx="3">
                  <c:v>15:45</c:v>
                </c:pt>
                <c:pt idx="4">
                  <c:v>16:00</c:v>
                </c:pt>
                <c:pt idx="5">
                  <c:v>16:15</c:v>
                </c:pt>
                <c:pt idx="6">
                  <c:v>16:30</c:v>
                </c:pt>
                <c:pt idx="7">
                  <c:v>16:45</c:v>
                </c:pt>
                <c:pt idx="8">
                  <c:v>17:00</c:v>
                </c:pt>
                <c:pt idx="9">
                  <c:v>17:15</c:v>
                </c:pt>
                <c:pt idx="10">
                  <c:v>17:30</c:v>
                </c:pt>
                <c:pt idx="11">
                  <c:v>17:45</c:v>
                </c:pt>
                <c:pt idx="12">
                  <c:v>18:00</c:v>
                </c:pt>
                <c:pt idx="13">
                  <c:v>18:15</c:v>
                </c:pt>
                <c:pt idx="14">
                  <c:v>18:30</c:v>
                </c:pt>
                <c:pt idx="15">
                  <c:v>18:45</c:v>
                </c:pt>
              </c:strCache>
            </c:strRef>
          </c:cat>
          <c:val>
            <c:numRef>
              <c:f>Sheet1!$E$2:$E$17</c:f>
              <c:numCache>
                <c:formatCode>0.0;\-0.0;"*"</c:formatCode>
                <c:ptCount val="16"/>
                <c:pt idx="0">
                  <c:v>0.4</c:v>
                </c:pt>
                <c:pt idx="1">
                  <c:v>0.4</c:v>
                </c:pt>
                <c:pt idx="2">
                  <c:v>0.4</c:v>
                </c:pt>
                <c:pt idx="3">
                  <c:v>0.4</c:v>
                </c:pt>
                <c:pt idx="4">
                  <c:v>0.4</c:v>
                </c:pt>
                <c:pt idx="5">
                  <c:v>0.5</c:v>
                </c:pt>
                <c:pt idx="6">
                  <c:v>0.5</c:v>
                </c:pt>
                <c:pt idx="7">
                  <c:v>0.4</c:v>
                </c:pt>
                <c:pt idx="8">
                  <c:v>0.4</c:v>
                </c:pt>
                <c:pt idx="9">
                  <c:v>0.4</c:v>
                </c:pt>
                <c:pt idx="10">
                  <c:v>0.4</c:v>
                </c:pt>
                <c:pt idx="11">
                  <c:v>0.5</c:v>
                </c:pt>
                <c:pt idx="12">
                  <c:v>0.4</c:v>
                </c:pt>
                <c:pt idx="13">
                  <c:v>0.3</c:v>
                </c:pt>
                <c:pt idx="14">
                  <c:v>0.5</c:v>
                </c:pt>
                <c:pt idx="15">
                  <c:v>0.4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6-51D1-4FB7-8F66-33C1D4F3212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025934960"/>
        <c:axId val="2025941488"/>
      </c:lineChart>
      <c:catAx>
        <c:axId val="2025934960"/>
        <c:scaling>
          <c:orientation val="minMax"/>
        </c:scaling>
        <c:delete val="0"/>
        <c:axPos val="b"/>
        <c:majorGridlines>
          <c:spPr>
            <a:ln w="12447">
              <a:solidFill>
                <a:schemeClr val="accent1"/>
              </a:solidFill>
              <a:prstDash val="solid"/>
            </a:ln>
          </c:spPr>
        </c:majorGridlines>
        <c:numFmt formatCode="General" sourceLinked="1"/>
        <c:majorTickMark val="in"/>
        <c:minorTickMark val="none"/>
        <c:tickLblPos val="nextTo"/>
        <c:spPr>
          <a:ln w="9336">
            <a:noFill/>
          </a:ln>
        </c:spPr>
        <c:txPr>
          <a:bodyPr rot="2400000" vert="horz"/>
          <a:lstStyle/>
          <a:p>
            <a:pPr>
              <a:defRPr sz="800" b="0" i="0" u="none" strike="noStrike" baseline="0">
                <a:solidFill>
                  <a:schemeClr val="tx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MS UI Gothic"/>
              </a:defRPr>
            </a:pPr>
            <a:endParaRPr lang="ja-JP"/>
          </a:p>
        </c:txPr>
        <c:crossAx val="2025941488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2025941488"/>
        <c:scaling>
          <c:orientation val="minMax"/>
          <c:max val="3"/>
          <c:min val="0"/>
        </c:scaling>
        <c:delete val="0"/>
        <c:axPos val="l"/>
        <c:majorGridlines>
          <c:spPr>
            <a:ln w="12447">
              <a:solidFill>
                <a:schemeClr val="accent1"/>
              </a:solidFill>
              <a:prstDash val="solid"/>
            </a:ln>
          </c:spPr>
        </c:majorGridlines>
        <c:numFmt formatCode="General" sourceLinked="0"/>
        <c:majorTickMark val="none"/>
        <c:minorTickMark val="none"/>
        <c:tickLblPos val="nextTo"/>
        <c:spPr>
          <a:ln w="9336">
            <a:noFill/>
          </a:ln>
        </c:spPr>
        <c:txPr>
          <a:bodyPr rot="0" vert="horz"/>
          <a:lstStyle/>
          <a:p>
            <a:pPr>
              <a:defRPr sz="800" b="0" i="0" u="none" strike="noStrike" baseline="0">
                <a:solidFill>
                  <a:schemeClr val="tx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MS UI Gothic"/>
              </a:defRPr>
            </a:pPr>
            <a:endParaRPr lang="ja-JP"/>
          </a:p>
        </c:txPr>
        <c:crossAx val="2025934960"/>
        <c:crosses val="autoZero"/>
        <c:crossBetween val="between"/>
        <c:majorUnit val="1"/>
        <c:minorUnit val="0.1"/>
      </c:valAx>
      <c:spPr>
        <a:solidFill>
          <a:schemeClr val="bg1"/>
        </a:solidFill>
        <a:ln w="24895">
          <a:solidFill>
            <a:schemeClr val="tx1"/>
          </a:solidFill>
          <a:prstDash val="solid"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3" b="1" i="0" u="none" strike="noStrike" baseline="0">
          <a:solidFill>
            <a:schemeClr val="tx1"/>
          </a:solidFill>
          <a:latin typeface="MS UI Gothic"/>
          <a:ea typeface="MS UI Gothic"/>
          <a:cs typeface="MS UI Gothic"/>
        </a:defRPr>
      </a:pPr>
      <a:endParaRPr lang="ja-JP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4646784855280246"/>
          <c:y val="7.2998046023640666E-3"/>
          <c:w val="0.79485593977444735"/>
          <c:h val="0.89026063100137176"/>
        </c:manualLayout>
      </c:layout>
      <c:pieChart>
        <c:varyColors val="1"/>
        <c:ser>
          <c:idx val="0"/>
          <c:order val="0"/>
          <c:tx>
            <c:strRef>
              <c:f>Sheet1!$A$2</c:f>
              <c:strCache>
                <c:ptCount val="1"/>
                <c:pt idx="0">
                  <c:v>15:00-19:00</c:v>
                </c:pt>
              </c:strCache>
            </c:strRef>
          </c:tx>
          <c:spPr>
            <a:ln w="12700">
              <a:noFill/>
              <a:prstDash val="solid"/>
            </a:ln>
          </c:spPr>
          <c:explosion val="2"/>
          <c:dPt>
            <c:idx val="0"/>
            <c:bubble3D val="0"/>
            <c:spPr>
              <a:solidFill>
                <a:srgbClr val="FF5050"/>
              </a:solidFill>
              <a:ln w="12700">
                <a:solidFill>
                  <a:schemeClr val="tx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1-623E-44E9-8BCE-AA5A154A3BF3}"/>
              </c:ext>
            </c:extLst>
          </c:dPt>
          <c:dPt>
            <c:idx val="1"/>
            <c:bubble3D val="0"/>
            <c:spPr>
              <a:noFill/>
              <a:ln w="12700">
                <a:noFill/>
              </a:ln>
            </c:spPr>
            <c:extLst>
              <c:ext xmlns:c16="http://schemas.microsoft.com/office/drawing/2014/chart" uri="{C3380CC4-5D6E-409C-BE32-E72D297353CC}">
                <c16:uniqueId val="{00000003-623E-44E9-8BCE-AA5A154A3BF3}"/>
              </c:ext>
            </c:extLst>
          </c:dPt>
          <c:dPt>
            <c:idx val="2"/>
            <c:bubble3D val="0"/>
            <c:spPr>
              <a:noFill/>
              <a:ln w="12700">
                <a:noFill/>
              </a:ln>
            </c:spPr>
            <c:extLst>
              <c:ext xmlns:c16="http://schemas.microsoft.com/office/drawing/2014/chart" uri="{C3380CC4-5D6E-409C-BE32-E72D297353CC}">
                <c16:uniqueId val="{00000005-623E-44E9-8BCE-AA5A154A3BF3}"/>
              </c:ext>
            </c:extLst>
          </c:dPt>
          <c:dPt>
            <c:idx val="3"/>
            <c:bubble3D val="0"/>
            <c:spPr>
              <a:noFill/>
              <a:ln w="12700">
                <a:noFill/>
              </a:ln>
            </c:spPr>
            <c:extLst>
              <c:ext xmlns:c16="http://schemas.microsoft.com/office/drawing/2014/chart" uri="{C3380CC4-5D6E-409C-BE32-E72D297353CC}">
                <c16:uniqueId val="{00000007-623E-44E9-8BCE-AA5A154A3BF3}"/>
              </c:ext>
            </c:extLst>
          </c:dPt>
          <c:dPt>
            <c:idx val="4"/>
            <c:bubble3D val="0"/>
            <c:spPr>
              <a:noFill/>
              <a:ln w="12700">
                <a:noFill/>
              </a:ln>
            </c:spPr>
            <c:extLst>
              <c:ext xmlns:c16="http://schemas.microsoft.com/office/drawing/2014/chart" uri="{C3380CC4-5D6E-409C-BE32-E72D297353CC}">
                <c16:uniqueId val="{00000009-623E-44E9-8BCE-AA5A154A3BF3}"/>
              </c:ext>
            </c:extLst>
          </c:dPt>
          <c:dPt>
            <c:idx val="5"/>
            <c:bubble3D val="0"/>
            <c:spPr>
              <a:noFill/>
              <a:ln w="12700">
                <a:noFill/>
              </a:ln>
            </c:spPr>
            <c:extLst>
              <c:ext xmlns:c16="http://schemas.microsoft.com/office/drawing/2014/chart" uri="{C3380CC4-5D6E-409C-BE32-E72D297353CC}">
                <c16:uniqueId val="{0000000B-623E-44E9-8BCE-AA5A154A3BF3}"/>
              </c:ext>
            </c:extLst>
          </c:dPt>
          <c:dPt>
            <c:idx val="6"/>
            <c:bubble3D val="0"/>
            <c:spPr>
              <a:noFill/>
              <a:ln w="12700">
                <a:noFill/>
              </a:ln>
            </c:spPr>
            <c:extLst>
              <c:ext xmlns:c16="http://schemas.microsoft.com/office/drawing/2014/chart" uri="{C3380CC4-5D6E-409C-BE32-E72D297353CC}">
                <c16:uniqueId val="{0000000D-623E-44E9-8BCE-AA5A154A3BF3}"/>
              </c:ext>
            </c:extLst>
          </c:dPt>
          <c:dPt>
            <c:idx val="7"/>
            <c:bubble3D val="0"/>
            <c:spPr>
              <a:noFill/>
              <a:ln w="12700">
                <a:noFill/>
              </a:ln>
            </c:spPr>
            <c:extLst>
              <c:ext xmlns:c16="http://schemas.microsoft.com/office/drawing/2014/chart" uri="{C3380CC4-5D6E-409C-BE32-E72D297353CC}">
                <c16:uniqueId val="{0000000F-623E-44E9-8BCE-AA5A154A3BF3}"/>
              </c:ext>
            </c:extLst>
          </c:dPt>
          <c:cat>
            <c:strRef>
              <c:f>Sheet1!$B$1:$H$1</c:f>
              <c:strCache>
                <c:ptCount val="7"/>
                <c:pt idx="0">
                  <c:v>ZIP-FM</c:v>
                </c:pt>
                <c:pt idx="1">
                  <c:v>CBCラジオ</c:v>
                </c:pt>
                <c:pt idx="2">
                  <c:v>東海ラジオ</c:v>
                </c:pt>
                <c:pt idx="3">
                  <c:v>FM AICHI</c:v>
                </c:pt>
                <c:pt idx="4">
                  <c:v>NHK-FM</c:v>
                </c:pt>
                <c:pt idx="5">
                  <c:v>NHK第1</c:v>
                </c:pt>
                <c:pt idx="6">
                  <c:v>その他の局</c:v>
                </c:pt>
              </c:strCache>
            </c:strRef>
          </c:cat>
          <c:val>
            <c:numRef>
              <c:f>Sheet1!$B$2:$H$2</c:f>
              <c:numCache>
                <c:formatCode>0.0;\-0.0;"*"</c:formatCode>
                <c:ptCount val="7"/>
                <c:pt idx="0">
                  <c:v>35.6</c:v>
                </c:pt>
                <c:pt idx="1">
                  <c:v>14.7</c:v>
                </c:pt>
                <c:pt idx="2">
                  <c:v>9.1999999999999993</c:v>
                </c:pt>
                <c:pt idx="3">
                  <c:v>22</c:v>
                </c:pt>
                <c:pt idx="4">
                  <c:v>0.7</c:v>
                </c:pt>
                <c:pt idx="5">
                  <c:v>4.3</c:v>
                </c:pt>
                <c:pt idx="6">
                  <c:v>13.5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0-623E-44E9-8BCE-AA5A154A3BF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 w="25352">
          <a:noFill/>
        </a:ln>
      </c:spPr>
    </c:plotArea>
    <c:plotVisOnly val="1"/>
    <c:dispBlanksAs val="zero"/>
    <c:showDLblsOverMax val="0"/>
  </c:chart>
  <c:spPr>
    <a:noFill/>
    <a:ln>
      <a:noFill/>
    </a:ln>
  </c:spPr>
  <c:txPr>
    <a:bodyPr/>
    <a:lstStyle/>
    <a:p>
      <a:pPr>
        <a:defRPr sz="2495" b="1" i="0" u="none" strike="noStrike" baseline="0">
          <a:solidFill>
            <a:schemeClr val="tx1"/>
          </a:solidFill>
          <a:latin typeface="MS UI Gothic"/>
          <a:ea typeface="MS UI Gothic"/>
          <a:cs typeface="MS UI Gothic"/>
        </a:defRPr>
      </a:pPr>
      <a:endParaRPr lang="ja-JP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9050439929521632"/>
          <c:y val="0.16913160586750256"/>
          <c:w val="0.66438356164383561"/>
          <c:h val="0.70545454545454545"/>
        </c:manualLayout>
      </c:layout>
      <c:pieChart>
        <c:varyColors val="1"/>
        <c:ser>
          <c:idx val="0"/>
          <c:order val="0"/>
          <c:tx>
            <c:strRef>
              <c:f>Sheet1!$A$2</c:f>
              <c:strCache>
                <c:ptCount val="1"/>
                <c:pt idx="0">
                  <c:v>15:00-19:00</c:v>
                </c:pt>
              </c:strCache>
            </c:strRef>
          </c:tx>
          <c:spPr>
            <a:solidFill>
              <a:srgbClr val="FF99FF"/>
            </a:solidFill>
            <a:ln w="12670">
              <a:solidFill>
                <a:schemeClr val="tx1"/>
              </a:solidFill>
              <a:prstDash val="solid"/>
            </a:ln>
          </c:spPr>
          <c:explosion val="2"/>
          <c:dPt>
            <c:idx val="0"/>
            <c:bubble3D val="0"/>
            <c:spPr>
              <a:noFill/>
              <a:ln w="25341">
                <a:noFill/>
              </a:ln>
            </c:spPr>
            <c:extLst>
              <c:ext xmlns:c16="http://schemas.microsoft.com/office/drawing/2014/chart" uri="{C3380CC4-5D6E-409C-BE32-E72D297353CC}">
                <c16:uniqueId val="{00000001-4EEF-4BC3-B66B-EBB48BC8E363}"/>
              </c:ext>
            </c:extLst>
          </c:dPt>
          <c:dPt>
            <c:idx val="1"/>
            <c:bubble3D val="0"/>
            <c:spPr>
              <a:solidFill>
                <a:srgbClr val="FF9900"/>
              </a:solidFill>
              <a:ln w="12670">
                <a:solidFill>
                  <a:schemeClr val="tx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2-4EEF-4BC3-B66B-EBB48BC8E363}"/>
              </c:ext>
            </c:extLst>
          </c:dPt>
          <c:dPt>
            <c:idx val="2"/>
            <c:bubble3D val="0"/>
            <c:spPr>
              <a:solidFill>
                <a:srgbClr val="33CC33"/>
              </a:solidFill>
              <a:ln w="12670">
                <a:solidFill>
                  <a:schemeClr val="tx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3-4EEF-4BC3-B66B-EBB48BC8E363}"/>
              </c:ext>
            </c:extLst>
          </c:dPt>
          <c:dPt>
            <c:idx val="3"/>
            <c:bubble3D val="0"/>
            <c:spPr>
              <a:solidFill>
                <a:srgbClr val="00B0F0"/>
              </a:solidFill>
              <a:ln w="12670">
                <a:solidFill>
                  <a:schemeClr val="tx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4-4EEF-4BC3-B66B-EBB48BC8E363}"/>
              </c:ext>
            </c:extLst>
          </c:dPt>
          <c:dPt>
            <c:idx val="4"/>
            <c:bubble3D val="0"/>
            <c:spPr>
              <a:solidFill>
                <a:schemeClr val="bg1">
                  <a:lumMod val="75000"/>
                </a:schemeClr>
              </a:solidFill>
              <a:ln w="12670">
                <a:solidFill>
                  <a:schemeClr val="tx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5-4EEF-4BC3-B66B-EBB48BC8E363}"/>
              </c:ext>
            </c:extLst>
          </c:dPt>
          <c:dPt>
            <c:idx val="5"/>
            <c:bubble3D val="0"/>
            <c:spPr>
              <a:solidFill>
                <a:schemeClr val="bg1">
                  <a:lumMod val="75000"/>
                </a:schemeClr>
              </a:solidFill>
              <a:ln w="12670">
                <a:solidFill>
                  <a:schemeClr val="tx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6-4EEF-4BC3-B66B-EBB48BC8E363}"/>
              </c:ext>
            </c:extLst>
          </c:dPt>
          <c:dPt>
            <c:idx val="6"/>
            <c:bubble3D val="0"/>
            <c:spPr>
              <a:solidFill>
                <a:schemeClr val="bg1">
                  <a:lumMod val="75000"/>
                </a:schemeClr>
              </a:solidFill>
              <a:ln w="12670">
                <a:solidFill>
                  <a:schemeClr val="tx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7-4EEF-4BC3-B66B-EBB48BC8E363}"/>
              </c:ext>
            </c:extLst>
          </c:dPt>
          <c:dPt>
            <c:idx val="7"/>
            <c:bubble3D val="0"/>
            <c:spPr>
              <a:solidFill>
                <a:schemeClr val="bg1">
                  <a:lumMod val="75000"/>
                </a:schemeClr>
              </a:solidFill>
              <a:ln w="12670">
                <a:solidFill>
                  <a:schemeClr val="tx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8-4EEF-4BC3-B66B-EBB48BC8E363}"/>
              </c:ext>
            </c:extLst>
          </c:dPt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4EEF-4BC3-B66B-EBB48BC8E363}"/>
                </c:ext>
              </c:extLst>
            </c:dLbl>
            <c:dLbl>
              <c:idx val="1"/>
              <c:layout>
                <c:manualLayout>
                  <c:x val="0"/>
                  <c:y val="1.2195359066986836E-2"/>
                </c:manualLayout>
              </c:layout>
              <c:tx>
                <c:rich>
                  <a:bodyPr/>
                  <a:lstStyle/>
                  <a:p>
                    <a:pPr>
                      <a:defRPr sz="900" b="0" i="0" u="none" strike="noStrike" baseline="0">
                        <a:solidFill>
                          <a:schemeClr val="tx1"/>
                        </a:solidFill>
                        <a:latin typeface="HGPｺﾞｼｯｸE" panose="020B0900000000000000" pitchFamily="50" charset="-128"/>
                        <a:ea typeface="HGPｺﾞｼｯｸE" panose="020B0900000000000000" pitchFamily="50" charset="-128"/>
                        <a:cs typeface="MS UI Gothic"/>
                      </a:defRPr>
                    </a:pPr>
                    <a:fld id="{068A2764-4CD6-40D0-AC93-FAC569AD73A4}" type="CATEGORYNAME">
                      <a:rPr lang="ja-JP" altLang="en-US" sz="900" dirty="0"/>
                      <a:pPr>
                        <a:defRPr sz="900" b="0" i="0" u="none" strike="noStrike" baseline="0">
                          <a:solidFill>
                            <a:schemeClr val="tx1"/>
                          </a:solidFill>
                          <a:latin typeface="HGPｺﾞｼｯｸE" panose="020B0900000000000000" pitchFamily="50" charset="-128"/>
                          <a:ea typeface="HGPｺﾞｼｯｸE" panose="020B0900000000000000" pitchFamily="50" charset="-128"/>
                          <a:cs typeface="MS UI Gothic"/>
                        </a:defRPr>
                      </a:pPr>
                      <a:t>[分類名]</a:t>
                    </a:fld>
                    <a:r>
                      <a:rPr lang="ja-JP" altLang="en-US" sz="900" baseline="0" dirty="0"/>
                      <a:t>
</a:t>
                    </a:r>
                    <a:fld id="{C3899017-9ACB-4759-A46D-66F76F77A928}" type="VALUE">
                      <a:rPr lang="en-US" altLang="ja-JP" sz="900" baseline="0" dirty="0"/>
                      <a:pPr>
                        <a:defRPr sz="900" b="0" i="0" u="none" strike="noStrike" baseline="0">
                          <a:solidFill>
                            <a:schemeClr val="tx1"/>
                          </a:solidFill>
                          <a:latin typeface="HGPｺﾞｼｯｸE" panose="020B0900000000000000" pitchFamily="50" charset="-128"/>
                          <a:ea typeface="HGPｺﾞｼｯｸE" panose="020B0900000000000000" pitchFamily="50" charset="-128"/>
                          <a:cs typeface="MS UI Gothic"/>
                        </a:defRPr>
                      </a:pPr>
                      <a:t>[値]</a:t>
                    </a:fld>
                    <a:endParaRPr lang="ja-JP" altLang="en-US" sz="900" baseline="0" dirty="0"/>
                  </a:p>
                </c:rich>
              </c:tx>
              <c:numFmt formatCode="0.0&quot;%&quot;" sourceLinked="0"/>
              <c:spPr>
                <a:noFill/>
                <a:ln w="25341">
                  <a:noFill/>
                </a:ln>
              </c:sp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27357257196014623"/>
                      <c:h val="0.18981709963703569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2-4EEF-4BC3-B66B-EBB48BC8E363}"/>
                </c:ext>
              </c:extLst>
            </c:dLbl>
            <c:dLbl>
              <c:idx val="2"/>
              <c:layout>
                <c:manualLayout>
                  <c:x val="-2.2285869125159421E-2"/>
                  <c:y val="-2.8593371942010352E-7"/>
                </c:manualLayout>
              </c:layout>
              <c:tx>
                <c:rich>
                  <a:bodyPr/>
                  <a:lstStyle/>
                  <a:p>
                    <a:pPr>
                      <a:lnSpc>
                        <a:spcPct val="80000"/>
                      </a:lnSpc>
                      <a:defRPr sz="900" b="0" i="0" u="none" strike="noStrike" baseline="0">
                        <a:solidFill>
                          <a:schemeClr val="tx1"/>
                        </a:solidFill>
                        <a:latin typeface="HGPｺﾞｼｯｸE" panose="020B0900000000000000" pitchFamily="50" charset="-128"/>
                        <a:ea typeface="HGPｺﾞｼｯｸE" panose="020B0900000000000000" pitchFamily="50" charset="-128"/>
                        <a:cs typeface="MS UI Gothic"/>
                      </a:defRPr>
                    </a:pPr>
                    <a:fld id="{D7850F07-FDF4-4EEB-BAD8-068B096D7C86}" type="CATEGORYNAME">
                      <a:rPr lang="ja-JP" altLang="en-US" sz="900">
                        <a:latin typeface="HGPｺﾞｼｯｸE" panose="020B0900000000000000" pitchFamily="50" charset="-128"/>
                        <a:ea typeface="HGPｺﾞｼｯｸE" panose="020B0900000000000000" pitchFamily="50" charset="-128"/>
                      </a:rPr>
                      <a:pPr>
                        <a:lnSpc>
                          <a:spcPct val="80000"/>
                        </a:lnSpc>
                        <a:defRPr sz="900" b="0" i="0" u="none" strike="noStrike" baseline="0">
                          <a:solidFill>
                            <a:schemeClr val="tx1"/>
                          </a:solidFill>
                          <a:latin typeface="HGPｺﾞｼｯｸE" panose="020B0900000000000000" pitchFamily="50" charset="-128"/>
                          <a:ea typeface="HGPｺﾞｼｯｸE" panose="020B0900000000000000" pitchFamily="50" charset="-128"/>
                          <a:cs typeface="MS UI Gothic"/>
                        </a:defRPr>
                      </a:pPr>
                      <a:t>[分類名]</a:t>
                    </a:fld>
                    <a:r>
                      <a:rPr lang="ja-JP" altLang="en-US" sz="900" baseline="0" dirty="0">
                        <a:latin typeface="HGPｺﾞｼｯｸE" panose="020B0900000000000000" pitchFamily="50" charset="-128"/>
                        <a:ea typeface="HGPｺﾞｼｯｸE" panose="020B0900000000000000" pitchFamily="50" charset="-128"/>
                      </a:rPr>
                      <a:t>
</a:t>
                    </a:r>
                    <a:fld id="{77A62B49-A86F-4318-86D2-7BE067AE4506}" type="VALUE">
                      <a:rPr lang="en-US" altLang="ja-JP" sz="900" baseline="0">
                        <a:latin typeface="HGPｺﾞｼｯｸE" panose="020B0900000000000000" pitchFamily="50" charset="-128"/>
                        <a:ea typeface="HGPｺﾞｼｯｸE" panose="020B0900000000000000" pitchFamily="50" charset="-128"/>
                      </a:rPr>
                      <a:pPr>
                        <a:lnSpc>
                          <a:spcPct val="80000"/>
                        </a:lnSpc>
                        <a:defRPr sz="900" b="0" i="0" u="none" strike="noStrike" baseline="0">
                          <a:solidFill>
                            <a:schemeClr val="tx1"/>
                          </a:solidFill>
                          <a:latin typeface="HGPｺﾞｼｯｸE" panose="020B0900000000000000" pitchFamily="50" charset="-128"/>
                          <a:ea typeface="HGPｺﾞｼｯｸE" panose="020B0900000000000000" pitchFamily="50" charset="-128"/>
                          <a:cs typeface="MS UI Gothic"/>
                        </a:defRPr>
                      </a:pPr>
                      <a:t>[値]</a:t>
                    </a:fld>
                    <a:endParaRPr lang="ja-JP" altLang="en-US" sz="900" baseline="0" dirty="0">
                      <a:latin typeface="HGPｺﾞｼｯｸE" panose="020B0900000000000000" pitchFamily="50" charset="-128"/>
                      <a:ea typeface="HGPｺﾞｼｯｸE" panose="020B0900000000000000" pitchFamily="50" charset="-128"/>
                    </a:endParaRPr>
                  </a:p>
                </c:rich>
              </c:tx>
              <c:numFmt formatCode="0.0&quot;%&quot;" sourceLinked="0"/>
              <c:spPr>
                <a:noFill/>
                <a:ln w="25341">
                  <a:noFill/>
                </a:ln>
              </c:sp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28709113794717694"/>
                      <c:h val="0.1536022183036079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4EEF-4BC3-B66B-EBB48BC8E363}"/>
                </c:ext>
              </c:extLst>
            </c:dLbl>
            <c:dLbl>
              <c:idx val="3"/>
              <c:layout>
                <c:manualLayout>
                  <c:x val="-1.4432034513346558E-2"/>
                  <c:y val="-2.6595267110702606E-2"/>
                </c:manualLayout>
              </c:layout>
              <c:tx>
                <c:rich>
                  <a:bodyPr/>
                  <a:lstStyle/>
                  <a:p>
                    <a:pPr>
                      <a:lnSpc>
                        <a:spcPct val="80000"/>
                      </a:lnSpc>
                      <a:defRPr sz="900" b="0" i="0" u="none" strike="noStrike" baseline="0">
                        <a:solidFill>
                          <a:schemeClr val="tx1"/>
                        </a:solidFill>
                        <a:latin typeface="HGPｺﾞｼｯｸE" panose="020B0900000000000000" pitchFamily="50" charset="-128"/>
                        <a:ea typeface="HGPｺﾞｼｯｸE" panose="020B0900000000000000" pitchFamily="50" charset="-128"/>
                        <a:cs typeface="MS UI Gothic"/>
                      </a:defRPr>
                    </a:pPr>
                    <a:fld id="{3F5921A3-AC7D-4A8B-BE36-54A35BFDB56F}" type="CATEGORYNAME">
                      <a:rPr lang="en-US" altLang="ja-JP" sz="900">
                        <a:latin typeface="HGPｺﾞｼｯｸE" panose="020B0900000000000000" pitchFamily="50" charset="-128"/>
                        <a:ea typeface="HGPｺﾞｼｯｸE" panose="020B0900000000000000" pitchFamily="50" charset="-128"/>
                      </a:rPr>
                      <a:pPr>
                        <a:lnSpc>
                          <a:spcPct val="80000"/>
                        </a:lnSpc>
                        <a:defRPr sz="900" b="0" i="0" u="none" strike="noStrike" baseline="0">
                          <a:solidFill>
                            <a:schemeClr val="tx1"/>
                          </a:solidFill>
                          <a:latin typeface="HGPｺﾞｼｯｸE" panose="020B0900000000000000" pitchFamily="50" charset="-128"/>
                          <a:ea typeface="HGPｺﾞｼｯｸE" panose="020B0900000000000000" pitchFamily="50" charset="-128"/>
                          <a:cs typeface="MS UI Gothic"/>
                        </a:defRPr>
                      </a:pPr>
                      <a:t>[分類名]</a:t>
                    </a:fld>
                    <a:r>
                      <a:rPr lang="en-US" altLang="ja-JP" sz="900" baseline="0" dirty="0">
                        <a:latin typeface="HGPｺﾞｼｯｸE" panose="020B0900000000000000" pitchFamily="50" charset="-128"/>
                        <a:ea typeface="HGPｺﾞｼｯｸE" panose="020B0900000000000000" pitchFamily="50" charset="-128"/>
                      </a:rPr>
                      <a:t>
</a:t>
                    </a:r>
                    <a:fld id="{E2F61243-F27C-4AE9-80E3-288FB5DEB21B}" type="VALUE">
                      <a:rPr lang="en-US" altLang="ja-JP" sz="900" baseline="0">
                        <a:latin typeface="HGPｺﾞｼｯｸE" panose="020B0900000000000000" pitchFamily="50" charset="-128"/>
                        <a:ea typeface="HGPｺﾞｼｯｸE" panose="020B0900000000000000" pitchFamily="50" charset="-128"/>
                      </a:rPr>
                      <a:pPr>
                        <a:lnSpc>
                          <a:spcPct val="80000"/>
                        </a:lnSpc>
                        <a:defRPr sz="900" b="0" i="0" u="none" strike="noStrike" baseline="0">
                          <a:solidFill>
                            <a:schemeClr val="tx1"/>
                          </a:solidFill>
                          <a:latin typeface="HGPｺﾞｼｯｸE" panose="020B0900000000000000" pitchFamily="50" charset="-128"/>
                          <a:ea typeface="HGPｺﾞｼｯｸE" panose="020B0900000000000000" pitchFamily="50" charset="-128"/>
                          <a:cs typeface="MS UI Gothic"/>
                        </a:defRPr>
                      </a:pPr>
                      <a:t>[値]</a:t>
                    </a:fld>
                    <a:endParaRPr lang="en-US" altLang="ja-JP" sz="900" baseline="0" dirty="0">
                      <a:latin typeface="HGPｺﾞｼｯｸE" panose="020B0900000000000000" pitchFamily="50" charset="-128"/>
                      <a:ea typeface="HGPｺﾞｼｯｸE" panose="020B0900000000000000" pitchFamily="50" charset="-128"/>
                    </a:endParaRPr>
                  </a:p>
                </c:rich>
              </c:tx>
              <c:numFmt formatCode="0.0&quot;%&quot;" sourceLinked="0"/>
              <c:spPr>
                <a:noFill/>
                <a:ln w="25341">
                  <a:noFill/>
                </a:ln>
              </c:sp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27306957236499951"/>
                      <c:h val="0.18487159002594564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4-4EEF-4BC3-B66B-EBB48BC8E363}"/>
                </c:ext>
              </c:extLst>
            </c:dLbl>
            <c:dLbl>
              <c:idx val="4"/>
              <c:layout>
                <c:manualLayout>
                  <c:x val="-1.3499378318103772E-2"/>
                  <c:y val="2.3630134440316197E-2"/>
                </c:manualLayout>
              </c:layout>
              <c:tx>
                <c:rich>
                  <a:bodyPr/>
                  <a:lstStyle/>
                  <a:p>
                    <a:pPr>
                      <a:defRPr sz="900" b="0" i="0" u="none" strike="noStrike" baseline="0">
                        <a:solidFill>
                          <a:schemeClr val="tx1"/>
                        </a:solidFill>
                        <a:latin typeface="HGPｺﾞｼｯｸE" panose="020B0900000000000000" pitchFamily="50" charset="-128"/>
                        <a:ea typeface="HGPｺﾞｼｯｸE" panose="020B0900000000000000" pitchFamily="50" charset="-128"/>
                        <a:cs typeface="MS UI Gothic"/>
                      </a:defRPr>
                    </a:pPr>
                    <a:fld id="{286D75C2-150B-4E10-8754-4C87366284B6}" type="CATEGORYNAME">
                      <a:rPr lang="en-US" altLang="ja-JP" sz="900" dirty="0"/>
                      <a:pPr>
                        <a:defRPr sz="900" b="0" i="0" u="none" strike="noStrike" baseline="0">
                          <a:solidFill>
                            <a:schemeClr val="tx1"/>
                          </a:solidFill>
                          <a:latin typeface="HGPｺﾞｼｯｸE" panose="020B0900000000000000" pitchFamily="50" charset="-128"/>
                          <a:ea typeface="HGPｺﾞｼｯｸE" panose="020B0900000000000000" pitchFamily="50" charset="-128"/>
                          <a:cs typeface="MS UI Gothic"/>
                        </a:defRPr>
                      </a:pPr>
                      <a:t>[分類名]</a:t>
                    </a:fld>
                    <a:r>
                      <a:rPr lang="en-US" altLang="ja-JP" sz="900" baseline="0" dirty="0"/>
                      <a:t>
</a:t>
                    </a:r>
                    <a:fld id="{188551CF-33D8-4511-AF09-2F879D07C518}" type="VALUE">
                      <a:rPr lang="en-US" altLang="ja-JP" sz="900" baseline="0" dirty="0"/>
                      <a:pPr>
                        <a:defRPr sz="900" b="0" i="0" u="none" strike="noStrike" baseline="0">
                          <a:solidFill>
                            <a:schemeClr val="tx1"/>
                          </a:solidFill>
                          <a:latin typeface="HGPｺﾞｼｯｸE" panose="020B0900000000000000" pitchFamily="50" charset="-128"/>
                          <a:ea typeface="HGPｺﾞｼｯｸE" panose="020B0900000000000000" pitchFamily="50" charset="-128"/>
                          <a:cs typeface="MS UI Gothic"/>
                        </a:defRPr>
                      </a:pPr>
                      <a:t>[値]</a:t>
                    </a:fld>
                    <a:endParaRPr lang="en-US" altLang="ja-JP" sz="900" baseline="0" dirty="0"/>
                  </a:p>
                </c:rich>
              </c:tx>
              <c:numFmt formatCode="0.0&quot;%&quot;" sourceLinked="0"/>
              <c:spPr>
                <a:noFill/>
                <a:ln w="25341">
                  <a:noFill/>
                </a:ln>
              </c:sp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27121012872635308"/>
                      <c:h val="0.1878826310805119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4EEF-4BC3-B66B-EBB48BC8E363}"/>
                </c:ext>
              </c:extLst>
            </c:dLbl>
            <c:dLbl>
              <c:idx val="5"/>
              <c:layout>
                <c:manualLayout>
                  <c:x val="-6.7742257246688024E-3"/>
                  <c:y val="-6.0705444235204506E-2"/>
                </c:manualLayout>
              </c:layout>
              <c:tx>
                <c:rich>
                  <a:bodyPr/>
                  <a:lstStyle/>
                  <a:p>
                    <a:pPr>
                      <a:defRPr sz="900" b="0" i="0" u="none" strike="noStrike" baseline="0">
                        <a:solidFill>
                          <a:schemeClr val="tx1"/>
                        </a:solidFill>
                        <a:latin typeface="HGPｺﾞｼｯｸE" panose="020B0900000000000000" pitchFamily="50" charset="-128"/>
                        <a:ea typeface="HGPｺﾞｼｯｸE" panose="020B0900000000000000" pitchFamily="50" charset="-128"/>
                        <a:cs typeface="MS UI Gothic"/>
                      </a:defRPr>
                    </a:pPr>
                    <a:fld id="{857B341A-0499-498D-A779-5250D16560ED}" type="CATEGORYNAME">
                      <a:rPr lang="en-US" altLang="ja-JP" sz="900"/>
                      <a:pPr>
                        <a:defRPr sz="900" b="0" i="0" u="none" strike="noStrike" baseline="0">
                          <a:solidFill>
                            <a:schemeClr val="tx1"/>
                          </a:solidFill>
                          <a:latin typeface="HGPｺﾞｼｯｸE" panose="020B0900000000000000" pitchFamily="50" charset="-128"/>
                          <a:ea typeface="HGPｺﾞｼｯｸE" panose="020B0900000000000000" pitchFamily="50" charset="-128"/>
                          <a:cs typeface="MS UI Gothic"/>
                        </a:defRPr>
                      </a:pPr>
                      <a:t>[分類名]</a:t>
                    </a:fld>
                    <a:r>
                      <a:rPr lang="ja-JP" altLang="en-US" sz="900" baseline="0" dirty="0"/>
                      <a:t>
</a:t>
                    </a:r>
                    <a:fld id="{8AB37E80-165B-4CBC-A19D-F38C6242CFED}" type="VALUE">
                      <a:rPr lang="en-US" altLang="ja-JP" sz="900" baseline="0"/>
                      <a:pPr>
                        <a:defRPr sz="900" b="0" i="0" u="none" strike="noStrike" baseline="0">
                          <a:solidFill>
                            <a:schemeClr val="tx1"/>
                          </a:solidFill>
                          <a:latin typeface="HGPｺﾞｼｯｸE" panose="020B0900000000000000" pitchFamily="50" charset="-128"/>
                          <a:ea typeface="HGPｺﾞｼｯｸE" panose="020B0900000000000000" pitchFamily="50" charset="-128"/>
                          <a:cs typeface="MS UI Gothic"/>
                        </a:defRPr>
                      </a:pPr>
                      <a:t>[値]</a:t>
                    </a:fld>
                    <a:endParaRPr lang="ja-JP" altLang="en-US" sz="900" baseline="0" dirty="0"/>
                  </a:p>
                </c:rich>
              </c:tx>
              <c:numFmt formatCode="0.0&quot;%&quot;" sourceLinked="0"/>
              <c:spPr>
                <a:noFill/>
                <a:ln w="25341">
                  <a:noFill/>
                </a:ln>
              </c:sp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29877109144511305"/>
                      <c:h val="0.1878824720914393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6-4EEF-4BC3-B66B-EBB48BC8E363}"/>
                </c:ext>
              </c:extLst>
            </c:dLbl>
            <c:dLbl>
              <c:idx val="6"/>
              <c:layout>
                <c:manualLayout>
                  <c:x val="-3.2816274738959247E-3"/>
                  <c:y val="-7.2627609700306704E-3"/>
                </c:manualLayout>
              </c:layout>
              <c:tx>
                <c:rich>
                  <a:bodyPr/>
                  <a:lstStyle/>
                  <a:p>
                    <a:pPr>
                      <a:defRPr sz="900" b="0" i="0" u="none" strike="noStrike" baseline="0">
                        <a:solidFill>
                          <a:schemeClr val="tx1"/>
                        </a:solidFill>
                        <a:latin typeface="HGPｺﾞｼｯｸE" panose="020B0900000000000000" pitchFamily="50" charset="-128"/>
                        <a:ea typeface="HGPｺﾞｼｯｸE" panose="020B0900000000000000" pitchFamily="50" charset="-128"/>
                        <a:cs typeface="MS UI Gothic"/>
                      </a:defRPr>
                    </a:pPr>
                    <a:fld id="{6D470FC2-C341-4BFA-BF26-FA5618A2472F}" type="CATEGORYNAME">
                      <a:rPr lang="ja-JP" altLang="en-US" sz="900" dirty="0"/>
                      <a:pPr>
                        <a:defRPr sz="900" b="0" i="0" u="none" strike="noStrike" baseline="0">
                          <a:solidFill>
                            <a:schemeClr val="tx1"/>
                          </a:solidFill>
                          <a:latin typeface="HGPｺﾞｼｯｸE" panose="020B0900000000000000" pitchFamily="50" charset="-128"/>
                          <a:ea typeface="HGPｺﾞｼｯｸE" panose="020B0900000000000000" pitchFamily="50" charset="-128"/>
                          <a:cs typeface="MS UI Gothic"/>
                        </a:defRPr>
                      </a:pPr>
                      <a:t>[分類名]</a:t>
                    </a:fld>
                    <a:r>
                      <a:rPr lang="ja-JP" altLang="en-US" sz="900" baseline="0" dirty="0"/>
                      <a:t>
</a:t>
                    </a:r>
                    <a:fld id="{0040D5A1-00E1-47E9-AEAF-2483854DF9E9}" type="VALUE">
                      <a:rPr lang="en-US" altLang="ja-JP" sz="900" baseline="0" dirty="0"/>
                      <a:pPr>
                        <a:defRPr sz="900" b="0" i="0" u="none" strike="noStrike" baseline="0">
                          <a:solidFill>
                            <a:schemeClr val="tx1"/>
                          </a:solidFill>
                          <a:latin typeface="HGPｺﾞｼｯｸE" panose="020B0900000000000000" pitchFamily="50" charset="-128"/>
                          <a:ea typeface="HGPｺﾞｼｯｸE" panose="020B0900000000000000" pitchFamily="50" charset="-128"/>
                          <a:cs typeface="MS UI Gothic"/>
                        </a:defRPr>
                      </a:pPr>
                      <a:t>[値]</a:t>
                    </a:fld>
                    <a:endParaRPr lang="ja-JP" altLang="en-US" sz="900" baseline="0" dirty="0"/>
                  </a:p>
                </c:rich>
              </c:tx>
              <c:numFmt formatCode="0.0&quot;%&quot;" sourceLinked="0"/>
              <c:spPr>
                <a:noFill/>
                <a:ln w="25341">
                  <a:noFill/>
                </a:ln>
              </c:sp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27905116033952204"/>
                      <c:h val="0.2261306820033889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4EEF-4BC3-B66B-EBB48BC8E363}"/>
                </c:ext>
              </c:extLst>
            </c:dLbl>
            <c:dLbl>
              <c:idx val="7"/>
              <c:layout>
                <c:manualLayout>
                  <c:x val="1.5085043676149304E-2"/>
                  <c:y val="-2.9375950751196471E-2"/>
                </c:manualLayout>
              </c:layout>
              <c:tx>
                <c:rich>
                  <a:bodyPr/>
                  <a:lstStyle/>
                  <a:p>
                    <a:fld id="{6DAD0E86-F914-4FDE-8ECC-0E3E87137B62}" type="CATEGORYNAME">
                      <a:rPr lang="ja-JP" altLang="en-US" sz="600"/>
                      <a:pPr/>
                      <a:t>[分類名]</a:t>
                    </a:fld>
                    <a:r>
                      <a:rPr lang="ja-JP" altLang="en-US" sz="700" baseline="0" dirty="0"/>
                      <a:t>
</a:t>
                    </a:r>
                    <a:fld id="{ECE990ED-8110-4C55-8592-4D508E04816D}" type="VALUE">
                      <a:rPr lang="en-US" altLang="ja-JP" sz="700" baseline="0" smtClean="0"/>
                      <a:pPr/>
                      <a:t>[値]</a:t>
                    </a:fld>
                    <a:endParaRPr lang="ja-JP" altLang="en-US" sz="700" baseline="0" dirty="0"/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9109541363582292"/>
                      <c:h val="0.15557825233879485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8-4EEF-4BC3-B66B-EBB48BC8E363}"/>
                </c:ext>
              </c:extLst>
            </c:dLbl>
            <c:numFmt formatCode="0.0&quot;%&quot;" sourceLinked="0"/>
            <c:spPr>
              <a:noFill/>
              <a:ln w="25341">
                <a:noFill/>
              </a:ln>
            </c:spPr>
            <c:txPr>
              <a:bodyPr/>
              <a:lstStyle/>
              <a:p>
                <a:pPr>
                  <a:defRPr sz="1000" b="0" i="0" u="none" strike="noStrike" baseline="0">
                    <a:solidFill>
                      <a:schemeClr val="tx1"/>
                    </a:solidFill>
                    <a:latin typeface="HGPｺﾞｼｯｸE" panose="020B0900000000000000" pitchFamily="50" charset="-128"/>
                    <a:ea typeface="HGPｺﾞｼｯｸE" panose="020B0900000000000000" pitchFamily="50" charset="-128"/>
                    <a:cs typeface="MS UI Gothic"/>
                  </a:defRPr>
                </a:pPr>
                <a:endParaRPr lang="ja-JP"/>
              </a:p>
            </c:txPr>
            <c:dLblPos val="bestFit"/>
            <c:showLegendKey val="0"/>
            <c:showVal val="1"/>
            <c:showCatName val="1"/>
            <c:showSerName val="0"/>
            <c:showPercent val="0"/>
            <c:showBubbleSize val="0"/>
            <c:separator>
</c:separator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Sheet1!$B$1:$H$1</c:f>
              <c:strCache>
                <c:ptCount val="7"/>
                <c:pt idx="0">
                  <c:v>ZIP-FM</c:v>
                </c:pt>
                <c:pt idx="1">
                  <c:v>CBCラジオ</c:v>
                </c:pt>
                <c:pt idx="2">
                  <c:v>東海ラジオ</c:v>
                </c:pt>
                <c:pt idx="3">
                  <c:v>FM AICHI</c:v>
                </c:pt>
                <c:pt idx="4">
                  <c:v>NHK-FM</c:v>
                </c:pt>
                <c:pt idx="5">
                  <c:v>NHK第1</c:v>
                </c:pt>
                <c:pt idx="6">
                  <c:v>その他の局</c:v>
                </c:pt>
              </c:strCache>
            </c:strRef>
          </c:cat>
          <c:val>
            <c:numRef>
              <c:f>Sheet1!$B$2:$H$2</c:f>
              <c:numCache>
                <c:formatCode>0.0;\-0.0;"*"</c:formatCode>
                <c:ptCount val="7"/>
                <c:pt idx="0">
                  <c:v>35.6</c:v>
                </c:pt>
                <c:pt idx="1">
                  <c:v>14.7</c:v>
                </c:pt>
                <c:pt idx="2">
                  <c:v>9.1999999999999993</c:v>
                </c:pt>
                <c:pt idx="3">
                  <c:v>22</c:v>
                </c:pt>
                <c:pt idx="4">
                  <c:v>0.7</c:v>
                </c:pt>
                <c:pt idx="5">
                  <c:v>4.3</c:v>
                </c:pt>
                <c:pt idx="6">
                  <c:v>13.5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4EEF-4BC3-B66B-EBB48BC8E36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 w="25341">
          <a:noFill/>
        </a:ln>
      </c:spPr>
    </c:plotArea>
    <c:plotVisOnly val="1"/>
    <c:dispBlanksAs val="zero"/>
    <c:showDLblsOverMax val="0"/>
  </c:chart>
  <c:spPr>
    <a:noFill/>
    <a:ln>
      <a:noFill/>
    </a:ln>
  </c:spPr>
  <c:txPr>
    <a:bodyPr/>
    <a:lstStyle/>
    <a:p>
      <a:pPr>
        <a:defRPr sz="599" b="0" i="0" u="none" strike="noStrike" baseline="0">
          <a:solidFill>
            <a:schemeClr val="tx1"/>
          </a:solidFill>
          <a:latin typeface="MS UI Gothic"/>
          <a:ea typeface="MS UI Gothic"/>
          <a:cs typeface="MS UI Gothic"/>
        </a:defRPr>
      </a:pPr>
      <a:endParaRPr lang="ja-JP"/>
    </a:p>
  </c:txPr>
  <c:externalData r:id="rId1">
    <c:autoUpdate val="0"/>
  </c:externalData>
  <c:userShapes r:id="rId2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spPr>
            <a:ln>
              <a:prstDash val="solid"/>
            </a:ln>
          </c:spPr>
          <c:dPt>
            <c:idx val="0"/>
            <c:bubble3D val="0"/>
            <c:spPr>
              <a:solidFill>
                <a:srgbClr val="0070C0"/>
              </a:solidFill>
              <a:ln w="1905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1-B771-4EED-85EE-3E0A521D7684}"/>
              </c:ext>
            </c:extLst>
          </c:dPt>
          <c:dPt>
            <c:idx val="1"/>
            <c:bubble3D val="0"/>
            <c:spPr>
              <a:solidFill>
                <a:srgbClr val="FF0000"/>
              </a:solidFill>
              <a:ln w="1905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3-B771-4EED-85EE-3E0A521D7684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fld id="{BE5104CE-372B-4253-A1F7-440A9BE19EBA}" type="CATEGORYNAME">
                      <a:rPr lang="ja-JP" altLang="en-US" smtClean="0"/>
                      <a:pPr/>
                      <a:t>[分類名]</a:t>
                    </a:fld>
                    <a:r>
                      <a:rPr lang="ja-JP" altLang="en-US" baseline="0"/>
                      <a:t> </a:t>
                    </a:r>
                    <a:fld id="{25943F2B-D2B8-432B-8FED-610607092B78}" type="PERCENTAGE">
                      <a:rPr lang="en-US" altLang="ja-JP" baseline="0"/>
                      <a:pPr/>
                      <a:t>[パーセンテージ]</a:t>
                    </a:fld>
                    <a:endParaRPr lang="ja-JP" altLang="en-US" baseline="0"/>
                  </a:p>
                </c:rich>
              </c:tx>
              <c:showLegendKey val="0"/>
              <c:showVal val="0"/>
              <c:showCatName val="1"/>
              <c:showSerName val="0"/>
              <c:showPercent val="1"/>
              <c:showBubbleSize val="1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B771-4EED-85EE-3E0A521D7684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064A7172-C479-42A9-89BB-3A27854F10BB}" type="CATEGORYNAME">
                      <a:rPr lang="ja-JP" altLang="en-US" smtClean="0"/>
                      <a:pPr/>
                      <a:t>[分類名]</a:t>
                    </a:fld>
                    <a:r>
                      <a:rPr lang="ja-JP" altLang="en-US" baseline="0"/>
                      <a:t> </a:t>
                    </a:r>
                    <a:fld id="{4CE46CC4-CB7F-4F6B-83DC-8D2DDE9E52EF}" type="PERCENTAGE">
                      <a:rPr lang="en-US" altLang="ja-JP" baseline="0"/>
                      <a:pPr/>
                      <a:t>[パーセンテージ]</a:t>
                    </a:fld>
                    <a:endParaRPr lang="ja-JP" altLang="en-US" baseline="0"/>
                  </a:p>
                </c:rich>
              </c:tx>
              <c:showLegendKey val="0"/>
              <c:showVal val="0"/>
              <c:showCatName val="1"/>
              <c:showSerName val="0"/>
              <c:showPercent val="1"/>
              <c:showBubbleSize val="1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B771-4EED-85EE-3E0A521D768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="1">
                    <a:solidFill>
                      <a:srgbClr val="FFFFFF"/>
                    </a:solidFill>
                    <a:latin typeface="HGPｺﾞｼｯｸE"/>
                    <a:ea typeface="HGPｺﾞｼｯｸE"/>
                  </a:defRPr>
                </a:pPr>
                <a:endParaRPr lang="ja-JP"/>
              </a:p>
            </c:txPr>
            <c:showLegendKey val="0"/>
            <c:showVal val="0"/>
            <c:showCatName val="1"/>
            <c:showSerName val="0"/>
            <c:showPercent val="1"/>
            <c:showBubbleSize val="1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Sheet1!$N$1:$O$1</c:f>
              <c:strCache>
                <c:ptCount val="2"/>
                <c:pt idx="0">
                  <c:v>男性</c:v>
                </c:pt>
                <c:pt idx="1">
                  <c:v>女性</c:v>
                </c:pt>
              </c:strCache>
            </c:strRef>
          </c:cat>
          <c:val>
            <c:numRef>
              <c:f>Sheet1!$N$2:$O$2</c:f>
              <c:numCache>
                <c:formatCode>General</c:formatCode>
                <c:ptCount val="2"/>
                <c:pt idx="0">
                  <c:v>60.2</c:v>
                </c:pt>
                <c:pt idx="1">
                  <c:v>39.799999999999997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B771-4EED-85EE-3E0A521D7684}"/>
            </c:ext>
          </c:extLst>
        </c:ser>
        <c:dLbls>
          <c:showLegendKey val="0"/>
          <c:showVal val="0"/>
          <c:showCatName val="1"/>
          <c:showSerName val="0"/>
          <c:showPercent val="1"/>
          <c:showBubbleSize val="1"/>
          <c:showLeaderLines val="1"/>
        </c:dLbls>
        <c:firstSliceAng val="0"/>
      </c:pieChart>
    </c:plotArea>
    <c:plotVisOnly val="1"/>
    <c:dispBlanksAs val="gap"/>
    <c:showDLblsOverMax val="1"/>
  </c:chart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spPr>
            <a:ln>
              <a:prstDash val="solid"/>
            </a:ln>
          </c:spPr>
          <c:dPt>
            <c:idx val="0"/>
            <c:bubble3D val="0"/>
            <c:spPr>
              <a:solidFill>
                <a:srgbClr val="99CCFF"/>
              </a:solidFill>
              <a:ln w="1905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1-A97A-4333-BA4C-F05E81D6B7B1}"/>
              </c:ext>
            </c:extLst>
          </c:dPt>
          <c:dPt>
            <c:idx val="1"/>
            <c:bubble3D val="0"/>
            <c:spPr>
              <a:solidFill>
                <a:srgbClr val="33CCFF"/>
              </a:solidFill>
              <a:ln w="1905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3-A97A-4333-BA4C-F05E81D6B7B1}"/>
              </c:ext>
            </c:extLst>
          </c:dPt>
          <c:dPt>
            <c:idx val="2"/>
            <c:bubble3D val="0"/>
            <c:spPr>
              <a:solidFill>
                <a:srgbClr val="0099FF"/>
              </a:solidFill>
              <a:ln w="1905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5-A97A-4333-BA4C-F05E81D6B7B1}"/>
              </c:ext>
            </c:extLst>
          </c:dPt>
          <c:dPt>
            <c:idx val="3"/>
            <c:bubble3D val="0"/>
            <c:spPr>
              <a:solidFill>
                <a:srgbClr val="3366FF"/>
              </a:solidFill>
              <a:ln w="1905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7-A97A-4333-BA4C-F05E81D6B7B1}"/>
              </c:ext>
            </c:extLst>
          </c:dPt>
          <c:dPt>
            <c:idx val="4"/>
            <c:bubble3D val="0"/>
            <c:spPr>
              <a:solidFill>
                <a:srgbClr val="0033CC"/>
              </a:solidFill>
              <a:ln w="1905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9-A97A-4333-BA4C-F05E81D6B7B1}"/>
              </c:ext>
            </c:extLst>
          </c:dPt>
          <c:dPt>
            <c:idx val="5"/>
            <c:bubble3D val="0"/>
            <c:spPr>
              <a:solidFill>
                <a:srgbClr val="333399"/>
              </a:solidFill>
              <a:ln w="1905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B-A97A-4333-BA4C-F05E81D6B7B1}"/>
              </c:ext>
            </c:extLst>
          </c:dPt>
          <c:dPt>
            <c:idx val="6"/>
            <c:bubble3D val="0"/>
            <c:spPr>
              <a:solidFill>
                <a:srgbClr val="FFCCFF"/>
              </a:solidFill>
              <a:ln w="1905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D-A97A-4333-BA4C-F05E81D6B7B1}"/>
              </c:ext>
            </c:extLst>
          </c:dPt>
          <c:dPt>
            <c:idx val="7"/>
            <c:bubble3D val="0"/>
            <c:spPr>
              <a:solidFill>
                <a:srgbClr val="FF99FF"/>
              </a:solidFill>
              <a:ln w="1905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F-A97A-4333-BA4C-F05E81D6B7B1}"/>
              </c:ext>
            </c:extLst>
          </c:dPt>
          <c:dPt>
            <c:idx val="8"/>
            <c:bubble3D val="0"/>
            <c:spPr>
              <a:solidFill>
                <a:srgbClr val="FF66FF"/>
              </a:solidFill>
              <a:ln w="1905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11-A97A-4333-BA4C-F05E81D6B7B1}"/>
              </c:ext>
            </c:extLst>
          </c:dPt>
          <c:dPt>
            <c:idx val="9"/>
            <c:bubble3D val="0"/>
            <c:spPr>
              <a:solidFill>
                <a:srgbClr val="FF00FF"/>
              </a:solidFill>
              <a:ln w="1905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13-A97A-4333-BA4C-F05E81D6B7B1}"/>
              </c:ext>
            </c:extLst>
          </c:dPt>
          <c:dPt>
            <c:idx val="10"/>
            <c:bubble3D val="0"/>
            <c:spPr>
              <a:solidFill>
                <a:srgbClr val="CC00CC"/>
              </a:solidFill>
              <a:ln w="1905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15-A97A-4333-BA4C-F05E81D6B7B1}"/>
              </c:ext>
            </c:extLst>
          </c:dPt>
          <c:dPt>
            <c:idx val="11"/>
            <c:bubble3D val="0"/>
            <c:spPr>
              <a:solidFill>
                <a:srgbClr val="660066"/>
              </a:solidFill>
              <a:ln w="1905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17-A97A-4333-BA4C-F05E81D6B7B1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900">
                    <a:latin typeface="HGPｺﾞｼｯｸE 本文"/>
                    <a:ea typeface="HGPｺﾞｼｯｸE 本文"/>
                  </a:defRPr>
                </a:pPr>
                <a:endParaRPr lang="ja-JP"/>
              </a:p>
            </c:txPr>
            <c:dLblPos val="bestFit"/>
            <c:showLegendKey val="0"/>
            <c:showVal val="0"/>
            <c:showCatName val="1"/>
            <c:showSerName val="0"/>
            <c:showPercent val="1"/>
            <c:showBubbleSize val="1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Sheet1!$B$1:$M$1</c:f>
              <c:strCache>
                <c:ptCount val="12"/>
                <c:pt idx="0">
                  <c:v>男性 12～19才</c:v>
                </c:pt>
                <c:pt idx="1">
                  <c:v>男性 20～29才</c:v>
                </c:pt>
                <c:pt idx="2">
                  <c:v>男性 30～39才</c:v>
                </c:pt>
                <c:pt idx="3">
                  <c:v>男性 40～49才</c:v>
                </c:pt>
                <c:pt idx="4">
                  <c:v>男性 50～59才</c:v>
                </c:pt>
                <c:pt idx="5">
                  <c:v>男性 60～69才</c:v>
                </c:pt>
                <c:pt idx="6">
                  <c:v>女性 12～19才</c:v>
                </c:pt>
                <c:pt idx="7">
                  <c:v>女性 20～29才</c:v>
                </c:pt>
                <c:pt idx="8">
                  <c:v>女性 30～39才</c:v>
                </c:pt>
                <c:pt idx="9">
                  <c:v>女性 40～49才</c:v>
                </c:pt>
                <c:pt idx="10">
                  <c:v>女性 50～59才</c:v>
                </c:pt>
                <c:pt idx="11">
                  <c:v>女性 60～69才</c:v>
                </c:pt>
              </c:strCache>
            </c:strRef>
          </c:cat>
          <c:val>
            <c:numRef>
              <c:f>Sheet1!$B$2:$M$2</c:f>
              <c:numCache>
                <c:formatCode>General</c:formatCode>
                <c:ptCount val="12"/>
                <c:pt idx="0">
                  <c:v>1.6</c:v>
                </c:pt>
                <c:pt idx="1">
                  <c:v>3.5</c:v>
                </c:pt>
                <c:pt idx="2">
                  <c:v>7</c:v>
                </c:pt>
                <c:pt idx="3">
                  <c:v>22.6</c:v>
                </c:pt>
                <c:pt idx="4">
                  <c:v>18.2</c:v>
                </c:pt>
                <c:pt idx="5">
                  <c:v>7.3</c:v>
                </c:pt>
                <c:pt idx="6">
                  <c:v>0.7</c:v>
                </c:pt>
                <c:pt idx="7">
                  <c:v>2</c:v>
                </c:pt>
                <c:pt idx="8">
                  <c:v>8.3000000000000007</c:v>
                </c:pt>
                <c:pt idx="9">
                  <c:v>7.5</c:v>
                </c:pt>
                <c:pt idx="10">
                  <c:v>13.6</c:v>
                </c:pt>
                <c:pt idx="11">
                  <c:v>7.7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8-A97A-4333-BA4C-F05E81D6B7B1}"/>
            </c:ext>
          </c:extLst>
        </c:ser>
        <c:dLbls>
          <c:dLblPos val="bestFit"/>
          <c:showLegendKey val="0"/>
          <c:showVal val="0"/>
          <c:showCatName val="1"/>
          <c:showSerName val="0"/>
          <c:showPercent val="1"/>
          <c:showBubbleSize val="1"/>
          <c:showLeaderLines val="1"/>
        </c:dLbls>
        <c:firstSliceAng val="0"/>
      </c:pieChart>
    </c:plotArea>
    <c:plotVisOnly val="1"/>
    <c:dispBlanksAs val="gap"/>
    <c:showDLblsOverMax val="1"/>
  </c:chart>
  <c:externalData r:id="rId1">
    <c:autoUpdate val="0"/>
  </c:externalData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0.52861</cdr:x>
      <cdr:y>0.36634</cdr:y>
    </cdr:from>
    <cdr:to>
      <cdr:x>0.76811</cdr:x>
      <cdr:y>0.62311</cdr:y>
    </cdr:to>
    <cdr:sp macro="" textlink="">
      <cdr:nvSpPr>
        <cdr:cNvPr id="2" name="Oval 13"/>
        <cdr:cNvSpPr>
          <a:spLocks xmlns:a="http://schemas.openxmlformats.org/drawingml/2006/main" noChangeAspect="1" noChangeArrowheads="1"/>
        </cdr:cNvSpPr>
      </cdr:nvSpPr>
      <cdr:spPr bwMode="auto">
        <a:xfrm xmlns:a="http://schemas.openxmlformats.org/drawingml/2006/main">
          <a:off x="991007" y="640602"/>
          <a:ext cx="449003" cy="449003"/>
        </a:xfrm>
        <a:prstGeom xmlns:a="http://schemas.openxmlformats.org/drawingml/2006/main" prst="ellipse">
          <a:avLst/>
        </a:prstGeom>
        <a:solidFill xmlns:a="http://schemas.openxmlformats.org/drawingml/2006/main">
          <a:schemeClr val="bg1"/>
        </a:solidFill>
        <a:ln xmlns:a="http://schemas.openxmlformats.org/drawingml/2006/main" w="25400" algn="ctr">
          <a:solidFill>
            <a:schemeClr val="tx1"/>
          </a:solidFill>
          <a:round/>
          <a:headEnd/>
          <a:tailEnd/>
        </a:ln>
        <a:effectLst xmlns:a="http://schemas.openxmlformats.org/drawingml/2006/main"/>
      </cdr:spPr>
      <cdr:txBody>
        <a:bodyPr xmlns:a="http://schemas.openxmlformats.org/drawingml/2006/main" lIns="0" tIns="0" rIns="0" bIns="0" anchor="ctr" anchorCtr="1"/>
        <a:lstStyle xmlns:a="http://schemas.openxmlformats.org/drawingml/2006/main">
          <a:defPPr>
            <a:defRPr lang="ja-JP"/>
          </a:defPPr>
          <a:lvl1pPr algn="ctr" rtl="0" fontAlgn="base">
            <a:spcBef>
              <a:spcPct val="0"/>
            </a:spcBef>
            <a:spcAft>
              <a:spcPct val="0"/>
            </a:spcAft>
            <a:defRPr kumimoji="1" sz="1200" kern="1200">
              <a:solidFill>
                <a:srgbClr val="FF0000"/>
              </a:solidFill>
              <a:latin typeface="HGSｺﾞｼｯｸE" pitchFamily="50" charset="-128"/>
              <a:ea typeface="HGSｺﾞｼｯｸE" pitchFamily="50" charset="-128"/>
              <a:cs typeface="+mn-cs"/>
            </a:defRPr>
          </a:lvl1pPr>
          <a:lvl2pPr marL="457200" algn="ctr" rtl="0" fontAlgn="base">
            <a:spcBef>
              <a:spcPct val="0"/>
            </a:spcBef>
            <a:spcAft>
              <a:spcPct val="0"/>
            </a:spcAft>
            <a:defRPr kumimoji="1" sz="1200" kern="1200">
              <a:solidFill>
                <a:srgbClr val="FF0000"/>
              </a:solidFill>
              <a:latin typeface="HGSｺﾞｼｯｸE" pitchFamily="50" charset="-128"/>
              <a:ea typeface="HGSｺﾞｼｯｸE" pitchFamily="50" charset="-128"/>
              <a:cs typeface="+mn-cs"/>
            </a:defRPr>
          </a:lvl2pPr>
          <a:lvl3pPr marL="914400" algn="ctr" rtl="0" fontAlgn="base">
            <a:spcBef>
              <a:spcPct val="0"/>
            </a:spcBef>
            <a:spcAft>
              <a:spcPct val="0"/>
            </a:spcAft>
            <a:defRPr kumimoji="1" sz="1200" kern="1200">
              <a:solidFill>
                <a:srgbClr val="FF0000"/>
              </a:solidFill>
              <a:latin typeface="HGSｺﾞｼｯｸE" pitchFamily="50" charset="-128"/>
              <a:ea typeface="HGSｺﾞｼｯｸE" pitchFamily="50" charset="-128"/>
              <a:cs typeface="+mn-cs"/>
            </a:defRPr>
          </a:lvl3pPr>
          <a:lvl4pPr marL="1371600" algn="ctr" rtl="0" fontAlgn="base">
            <a:spcBef>
              <a:spcPct val="0"/>
            </a:spcBef>
            <a:spcAft>
              <a:spcPct val="0"/>
            </a:spcAft>
            <a:defRPr kumimoji="1" sz="1200" kern="1200">
              <a:solidFill>
                <a:srgbClr val="FF0000"/>
              </a:solidFill>
              <a:latin typeface="HGSｺﾞｼｯｸE" pitchFamily="50" charset="-128"/>
              <a:ea typeface="HGSｺﾞｼｯｸE" pitchFamily="50" charset="-128"/>
              <a:cs typeface="+mn-cs"/>
            </a:defRPr>
          </a:lvl4pPr>
          <a:lvl5pPr marL="1828800" algn="ctr" rtl="0" fontAlgn="base">
            <a:spcBef>
              <a:spcPct val="0"/>
            </a:spcBef>
            <a:spcAft>
              <a:spcPct val="0"/>
            </a:spcAft>
            <a:defRPr kumimoji="1" sz="1200" kern="1200">
              <a:solidFill>
                <a:srgbClr val="FF0000"/>
              </a:solidFill>
              <a:latin typeface="HGSｺﾞｼｯｸE" pitchFamily="50" charset="-128"/>
              <a:ea typeface="HGSｺﾞｼｯｸE" pitchFamily="50" charset="-128"/>
              <a:cs typeface="+mn-cs"/>
            </a:defRPr>
          </a:lvl5pPr>
          <a:lvl6pPr marL="2286000" algn="l" defTabSz="914400" rtl="0" eaLnBrk="1" latinLnBrk="0" hangingPunct="1">
            <a:defRPr kumimoji="1" sz="1200" kern="1200">
              <a:solidFill>
                <a:srgbClr val="FF0000"/>
              </a:solidFill>
              <a:latin typeface="HGSｺﾞｼｯｸE" pitchFamily="50" charset="-128"/>
              <a:ea typeface="HGSｺﾞｼｯｸE" pitchFamily="50" charset="-128"/>
              <a:cs typeface="+mn-cs"/>
            </a:defRPr>
          </a:lvl6pPr>
          <a:lvl7pPr marL="2743200" algn="l" defTabSz="914400" rtl="0" eaLnBrk="1" latinLnBrk="0" hangingPunct="1">
            <a:defRPr kumimoji="1" sz="1200" kern="1200">
              <a:solidFill>
                <a:srgbClr val="FF0000"/>
              </a:solidFill>
              <a:latin typeface="HGSｺﾞｼｯｸE" pitchFamily="50" charset="-128"/>
              <a:ea typeface="HGSｺﾞｼｯｸE" pitchFamily="50" charset="-128"/>
              <a:cs typeface="+mn-cs"/>
            </a:defRPr>
          </a:lvl7pPr>
          <a:lvl8pPr marL="3200400" algn="l" defTabSz="914400" rtl="0" eaLnBrk="1" latinLnBrk="0" hangingPunct="1">
            <a:defRPr kumimoji="1" sz="1200" kern="1200">
              <a:solidFill>
                <a:srgbClr val="FF0000"/>
              </a:solidFill>
              <a:latin typeface="HGSｺﾞｼｯｸE" pitchFamily="50" charset="-128"/>
              <a:ea typeface="HGSｺﾞｼｯｸE" pitchFamily="50" charset="-128"/>
              <a:cs typeface="+mn-cs"/>
            </a:defRPr>
          </a:lvl8pPr>
          <a:lvl9pPr marL="3657600" algn="l" defTabSz="914400" rtl="0" eaLnBrk="1" latinLnBrk="0" hangingPunct="1">
            <a:defRPr kumimoji="1" sz="1200" kern="1200">
              <a:solidFill>
                <a:srgbClr val="FF0000"/>
              </a:solidFill>
              <a:latin typeface="HGSｺﾞｼｯｸE" pitchFamily="50" charset="-128"/>
              <a:ea typeface="HGSｺﾞｼｯｸE" pitchFamily="50" charset="-128"/>
              <a:cs typeface="+mn-cs"/>
            </a:defRPr>
          </a:lvl9pPr>
        </a:lstStyle>
        <a:p xmlns:a="http://schemas.openxmlformats.org/drawingml/2006/main">
          <a:pPr>
            <a:lnSpc>
              <a:spcPct val="80000"/>
            </a:lnSpc>
          </a:pPr>
          <a:r>
            <a:rPr lang="ja-JP" altLang="en-US" sz="800" dirty="0">
              <a:solidFill>
                <a:schemeClr val="tx1"/>
              </a:solidFill>
              <a:latin typeface="HGPｺﾞｼｯｸE" panose="020B0900000000000000" pitchFamily="50" charset="-128"/>
              <a:ea typeface="HGPｺﾞｼｯｸE" panose="020B0900000000000000" pitchFamily="50" charset="-128"/>
            </a:rPr>
            <a:t>ラジオ全局シェア</a:t>
          </a: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7" y="1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409" tIns="45203" rIns="90409" bIns="45203" numCol="1" anchor="t" anchorCtr="0" compatLnSpc="1">
            <a:prstTxWarp prst="textNoShape">
              <a:avLst/>
            </a:prstTxWarp>
          </a:bodyPr>
          <a:lstStyle>
            <a:lvl1pPr defTabSz="904008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2288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588007" y="1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409" tIns="45203" rIns="90409" bIns="45203" numCol="1" anchor="t" anchorCtr="0" compatLnSpc="1">
            <a:prstTxWarp prst="textNoShape">
              <a:avLst/>
            </a:prstTxWarp>
          </a:bodyPr>
          <a:lstStyle>
            <a:lvl1pPr algn="r" defTabSz="904008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2288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7" y="6397625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409" tIns="45203" rIns="90409" bIns="45203" numCol="1" anchor="b" anchorCtr="0" compatLnSpc="1">
            <a:prstTxWarp prst="textNoShape">
              <a:avLst/>
            </a:prstTxWarp>
          </a:bodyPr>
          <a:lstStyle>
            <a:lvl1pPr defTabSz="904008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2288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588007" y="6397625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409" tIns="45203" rIns="90409" bIns="45203" numCol="1" anchor="b" anchorCtr="0" compatLnSpc="1">
            <a:prstTxWarp prst="textNoShape">
              <a:avLst/>
            </a:prstTxWarp>
          </a:bodyPr>
          <a:lstStyle>
            <a:lvl1pPr algn="r" defTabSz="903964" eaLnBrk="1" hangingPunct="1">
              <a:defRPr sz="1200"/>
            </a:lvl1pPr>
          </a:lstStyle>
          <a:p>
            <a:pPr>
              <a:defRPr/>
            </a:pPr>
            <a:fld id="{779D47F1-08B5-45BA-BD50-DA0DE3406AA4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921477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7" y="1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507" tIns="45253" rIns="90507" bIns="45253" numCol="1" anchor="t" anchorCtr="0" compatLnSpc="1">
            <a:prstTxWarp prst="textNoShape">
              <a:avLst/>
            </a:prstTxWarp>
          </a:bodyPr>
          <a:lstStyle>
            <a:lvl1pPr defTabSz="905588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588007" y="1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507" tIns="45253" rIns="90507" bIns="45253" numCol="1" anchor="t" anchorCtr="0" compatLnSpc="1">
            <a:prstTxWarp prst="textNoShape">
              <a:avLst/>
            </a:prstTxWarp>
          </a:bodyPr>
          <a:lstStyle>
            <a:lvl1pPr algn="r" defTabSz="905588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41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108325" y="504825"/>
            <a:ext cx="3648075" cy="252571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89020" y="3198813"/>
            <a:ext cx="7888287" cy="303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507" tIns="45253" rIns="90507" bIns="4525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7" y="6397625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507" tIns="45253" rIns="90507" bIns="45253" numCol="1" anchor="b" anchorCtr="0" compatLnSpc="1">
            <a:prstTxWarp prst="textNoShape">
              <a:avLst/>
            </a:prstTxWarp>
          </a:bodyPr>
          <a:lstStyle>
            <a:lvl1pPr defTabSz="905588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12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588007" y="6397625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507" tIns="45253" rIns="90507" bIns="45253" numCol="1" anchor="b" anchorCtr="0" compatLnSpc="1">
            <a:prstTxWarp prst="textNoShape">
              <a:avLst/>
            </a:prstTxWarp>
          </a:bodyPr>
          <a:lstStyle>
            <a:lvl1pPr algn="r" defTabSz="905481" eaLnBrk="1" hangingPunct="1">
              <a:defRPr sz="1200"/>
            </a:lvl1pPr>
          </a:lstStyle>
          <a:p>
            <a:pPr>
              <a:defRPr/>
            </a:pPr>
            <a:fld id="{087A2C61-9F62-4143-968E-E7C7F7FF1C2C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89914224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1pPr>
            <a:lvl2pPr marL="700903" indent="-263236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2pPr>
            <a:lvl3pPr marL="1083068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3pPr>
            <a:lvl4pPr marL="1520736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4pPr>
            <a:lvl5pPr marL="1958403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5pPr>
            <a:lvl6pPr marL="2415101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6pPr>
            <a:lvl7pPr marL="2871796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7pPr>
            <a:lvl8pPr marL="3328493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8pPr>
            <a:lvl9pPr marL="3785190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9pPr>
          </a:lstStyle>
          <a:p>
            <a:pPr>
              <a:spcBef>
                <a:spcPct val="0"/>
              </a:spcBef>
            </a:pPr>
            <a:fld id="{3949F6A9-A3E1-46FD-A3FD-8B620CA0CC37}" type="slidenum">
              <a:rPr lang="en-US" altLang="ja-JP" smtClean="0">
                <a:ea typeface="ＭＳ Ｐゴシック" panose="020B0600070205080204" pitchFamily="50" charset="-128"/>
              </a:rPr>
              <a:pPr>
                <a:spcBef>
                  <a:spcPct val="0"/>
                </a:spcBef>
              </a:pPr>
              <a:t>1</a:t>
            </a:fld>
            <a:endParaRPr lang="en-US" altLang="ja-JP">
              <a:ea typeface="ＭＳ Ｐゴシック" panose="020B0600070205080204" pitchFamily="50" charset="-128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ja-JP" altLang="ja-JP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82273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1pPr>
            <a:lvl2pPr marL="700903" indent="-263236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2pPr>
            <a:lvl3pPr marL="1083068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3pPr>
            <a:lvl4pPr marL="1520736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4pPr>
            <a:lvl5pPr marL="1958403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5pPr>
            <a:lvl6pPr marL="2415101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6pPr>
            <a:lvl7pPr marL="2871796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7pPr>
            <a:lvl8pPr marL="3328493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8pPr>
            <a:lvl9pPr marL="3785190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9pPr>
          </a:lstStyle>
          <a:p>
            <a:pPr>
              <a:spcBef>
                <a:spcPct val="0"/>
              </a:spcBef>
            </a:pPr>
            <a:fld id="{3949F6A9-A3E1-46FD-A3FD-8B620CA0CC37}" type="slidenum">
              <a:rPr lang="en-US" altLang="ja-JP" smtClean="0">
                <a:ea typeface="ＭＳ Ｐゴシック" panose="020B0600070205080204" pitchFamily="50" charset="-128"/>
              </a:rPr>
              <a:pPr>
                <a:spcBef>
                  <a:spcPct val="0"/>
                </a:spcBef>
              </a:pPr>
              <a:t>2</a:t>
            </a:fld>
            <a:endParaRPr lang="en-US" altLang="ja-JP">
              <a:ea typeface="ＭＳ Ｐゴシック" panose="020B0600070205080204" pitchFamily="50" charset="-128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ja-JP" altLang="ja-JP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023676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1pPr>
            <a:lvl2pPr marL="700903" indent="-263236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2pPr>
            <a:lvl3pPr marL="1083068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3pPr>
            <a:lvl4pPr marL="1520736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4pPr>
            <a:lvl5pPr marL="1958403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5pPr>
            <a:lvl6pPr marL="2415101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6pPr>
            <a:lvl7pPr marL="2871796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7pPr>
            <a:lvl8pPr marL="3328493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8pPr>
            <a:lvl9pPr marL="3785190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9pPr>
          </a:lstStyle>
          <a:p>
            <a:pPr>
              <a:spcBef>
                <a:spcPct val="0"/>
              </a:spcBef>
            </a:pPr>
            <a:fld id="{3949F6A9-A3E1-46FD-A3FD-8B620CA0CC37}" type="slidenum">
              <a:rPr lang="en-US" altLang="ja-JP" smtClean="0">
                <a:ea typeface="ＭＳ Ｐゴシック" panose="020B0600070205080204" pitchFamily="50" charset="-128"/>
              </a:rPr>
              <a:pPr>
                <a:spcBef>
                  <a:spcPct val="0"/>
                </a:spcBef>
              </a:pPr>
              <a:t>3</a:t>
            </a:fld>
            <a:endParaRPr lang="en-US" altLang="ja-JP">
              <a:ea typeface="ＭＳ Ｐゴシック" panose="020B0600070205080204" pitchFamily="50" charset="-128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ja-JP" altLang="ja-JP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106635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1pPr>
            <a:lvl2pPr marL="700903" indent="-263236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2pPr>
            <a:lvl3pPr marL="1083068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3pPr>
            <a:lvl4pPr marL="1520736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4pPr>
            <a:lvl5pPr marL="1958403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5pPr>
            <a:lvl6pPr marL="2415101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6pPr>
            <a:lvl7pPr marL="2871796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7pPr>
            <a:lvl8pPr marL="3328493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8pPr>
            <a:lvl9pPr marL="3785190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9pPr>
          </a:lstStyle>
          <a:p>
            <a:pPr>
              <a:spcBef>
                <a:spcPct val="0"/>
              </a:spcBef>
            </a:pPr>
            <a:fld id="{3949F6A9-A3E1-46FD-A3FD-8B620CA0CC37}" type="slidenum">
              <a:rPr lang="en-US" altLang="ja-JP" smtClean="0">
                <a:ea typeface="ＭＳ Ｐゴシック" panose="020B0600070205080204" pitchFamily="50" charset="-128"/>
              </a:rPr>
              <a:pPr>
                <a:spcBef>
                  <a:spcPct val="0"/>
                </a:spcBef>
              </a:pPr>
              <a:t>5</a:t>
            </a:fld>
            <a:endParaRPr lang="en-US" altLang="ja-JP">
              <a:ea typeface="ＭＳ Ｐゴシック" panose="020B0600070205080204" pitchFamily="50" charset="-128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ja-JP" altLang="ja-JP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887343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1pPr>
            <a:lvl2pPr marL="700903" indent="-263236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2pPr>
            <a:lvl3pPr marL="1083068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3pPr>
            <a:lvl4pPr marL="1520736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4pPr>
            <a:lvl5pPr marL="1958403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5pPr>
            <a:lvl6pPr marL="2415101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6pPr>
            <a:lvl7pPr marL="2871796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7pPr>
            <a:lvl8pPr marL="3328493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8pPr>
            <a:lvl9pPr marL="3785190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9pPr>
          </a:lstStyle>
          <a:p>
            <a:pPr>
              <a:spcBef>
                <a:spcPct val="0"/>
              </a:spcBef>
            </a:pPr>
            <a:fld id="{3949F6A9-A3E1-46FD-A3FD-8B620CA0CC37}" type="slidenum">
              <a:rPr lang="en-US" altLang="ja-JP" smtClean="0">
                <a:ea typeface="ＭＳ Ｐゴシック" panose="020B0600070205080204" pitchFamily="50" charset="-128"/>
              </a:rPr>
              <a:pPr>
                <a:spcBef>
                  <a:spcPct val="0"/>
                </a:spcBef>
              </a:pPr>
              <a:t>6</a:t>
            </a:fld>
            <a:endParaRPr lang="en-US" altLang="ja-JP">
              <a:ea typeface="ＭＳ Ｐゴシック" panose="020B0600070205080204" pitchFamily="50" charset="-128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ja-JP" altLang="ja-JP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599998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1pPr>
            <a:lvl2pPr marL="700903" indent="-263236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2pPr>
            <a:lvl3pPr marL="1083068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3pPr>
            <a:lvl4pPr marL="1520736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4pPr>
            <a:lvl5pPr marL="1958403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5pPr>
            <a:lvl6pPr marL="2415101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6pPr>
            <a:lvl7pPr marL="2871796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7pPr>
            <a:lvl8pPr marL="3328493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8pPr>
            <a:lvl9pPr marL="3785190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9pPr>
          </a:lstStyle>
          <a:p>
            <a:pPr>
              <a:spcBef>
                <a:spcPct val="0"/>
              </a:spcBef>
            </a:pPr>
            <a:fld id="{3949F6A9-A3E1-46FD-A3FD-8B620CA0CC37}" type="slidenum">
              <a:rPr lang="en-US" altLang="ja-JP" smtClean="0">
                <a:ea typeface="ＭＳ Ｐゴシック" panose="020B0600070205080204" pitchFamily="50" charset="-128"/>
              </a:rPr>
              <a:pPr>
                <a:spcBef>
                  <a:spcPct val="0"/>
                </a:spcBef>
              </a:pPr>
              <a:t>7</a:t>
            </a:fld>
            <a:endParaRPr lang="en-US" altLang="ja-JP">
              <a:ea typeface="ＭＳ Ｐゴシック" panose="020B0600070205080204" pitchFamily="50" charset="-128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ja-JP" altLang="ja-JP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409977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1pPr>
            <a:lvl2pPr marL="700903" indent="-263236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2pPr>
            <a:lvl3pPr marL="1083068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3pPr>
            <a:lvl4pPr marL="1520736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4pPr>
            <a:lvl5pPr marL="1958403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5pPr>
            <a:lvl6pPr marL="2415101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6pPr>
            <a:lvl7pPr marL="2871796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7pPr>
            <a:lvl8pPr marL="3328493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8pPr>
            <a:lvl9pPr marL="3785190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9pPr>
          </a:lstStyle>
          <a:p>
            <a:pPr>
              <a:spcBef>
                <a:spcPct val="0"/>
              </a:spcBef>
            </a:pPr>
            <a:fld id="{3949F6A9-A3E1-46FD-A3FD-8B620CA0CC37}" type="slidenum">
              <a:rPr lang="en-US" altLang="ja-JP" smtClean="0">
                <a:ea typeface="ＭＳ Ｐゴシック" panose="020B0600070205080204" pitchFamily="50" charset="-128"/>
              </a:rPr>
              <a:pPr>
                <a:spcBef>
                  <a:spcPct val="0"/>
                </a:spcBef>
              </a:pPr>
              <a:t>8</a:t>
            </a:fld>
            <a:endParaRPr lang="en-US" altLang="ja-JP">
              <a:ea typeface="ＭＳ Ｐゴシック" panose="020B0600070205080204" pitchFamily="50" charset="-128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ja-JP" altLang="ja-JP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22214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図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776" y="6709029"/>
            <a:ext cx="9921552" cy="1284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グラフィックス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6200" y="5635799"/>
            <a:ext cx="2133600" cy="706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テキスト ボックス 5"/>
          <p:cNvSpPr txBox="1"/>
          <p:nvPr userDrawn="1"/>
        </p:nvSpPr>
        <p:spPr>
          <a:xfrm>
            <a:off x="7041232" y="6669940"/>
            <a:ext cx="2084225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ja-JP" sz="750" dirty="0">
                <a:solidFill>
                  <a:schemeClr val="bg1"/>
                </a:solidFill>
                <a:latin typeface="+mn-lt"/>
                <a:ea typeface="HGP創英角ｺﾞｼｯｸUB" panose="020B0900000000000000" pitchFamily="50" charset="-128"/>
              </a:rPr>
              <a:t>Copyright  ZIP-FM </a:t>
            </a:r>
            <a:r>
              <a:rPr lang="en-US" altLang="ja-JP" sz="750" dirty="0" err="1">
                <a:solidFill>
                  <a:schemeClr val="bg1"/>
                </a:solidFill>
                <a:latin typeface="+mn-lt"/>
                <a:ea typeface="HGP創英角ｺﾞｼｯｸUB" panose="020B0900000000000000" pitchFamily="50" charset="-128"/>
              </a:rPr>
              <a:t>inc</a:t>
            </a:r>
            <a:r>
              <a:rPr lang="en-US" altLang="ja-JP" sz="750" dirty="0">
                <a:solidFill>
                  <a:schemeClr val="bg1"/>
                </a:solidFill>
                <a:latin typeface="+mn-lt"/>
                <a:ea typeface="HGP創英角ｺﾞｼｯｸUB" panose="020B0900000000000000" pitchFamily="50" charset="-128"/>
              </a:rPr>
              <a:t> All Rights Reserved</a:t>
            </a:r>
            <a:endParaRPr lang="ja-JP" altLang="en-US" sz="750" dirty="0">
              <a:solidFill>
                <a:schemeClr val="bg1"/>
              </a:solidFill>
              <a:latin typeface="+mn-lt"/>
              <a:ea typeface="HGP創英角ｺﾞｼｯｸUB" panose="020B0900000000000000" pitchFamily="50" charset="-128"/>
            </a:endParaRPr>
          </a:p>
        </p:txBody>
      </p:sp>
      <p:sp>
        <p:nvSpPr>
          <p:cNvPr id="10" name="正方形/長方形 9"/>
          <p:cNvSpPr/>
          <p:nvPr userDrawn="1"/>
        </p:nvSpPr>
        <p:spPr>
          <a:xfrm>
            <a:off x="0" y="0"/>
            <a:ext cx="9906000" cy="6858000"/>
          </a:xfrm>
          <a:prstGeom prst="rect">
            <a:avLst/>
          </a:prstGeom>
          <a:noFill/>
          <a:ln w="76200">
            <a:solidFill>
              <a:srgbClr val="EB643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926967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95300" y="1600200"/>
            <a:ext cx="89154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</p:spTree>
    <p:extLst>
      <p:ext uri="{BB962C8B-B14F-4D97-AF65-F5344CB8AC3E}">
        <p14:creationId xmlns:p14="http://schemas.microsoft.com/office/powerpoint/2010/main" val="2840228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7181850" y="274638"/>
            <a:ext cx="2228850" cy="5851525"/>
          </a:xfrm>
          <a:prstGeom prst="rect">
            <a:avLst/>
          </a:prstGeo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95300" y="274638"/>
            <a:ext cx="653415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</p:spTree>
    <p:extLst>
      <p:ext uri="{BB962C8B-B14F-4D97-AF65-F5344CB8AC3E}">
        <p14:creationId xmlns:p14="http://schemas.microsoft.com/office/powerpoint/2010/main" val="420579440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68655" y="2556512"/>
            <a:ext cx="7578090" cy="176403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37310" y="4663440"/>
            <a:ext cx="6240780" cy="210312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110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221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332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2443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5553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8664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1775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4886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46088" y="7627938"/>
            <a:ext cx="2079625" cy="4381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83580F-DBF0-42FB-A548-F3D5BBF22973}" type="datetime1">
              <a:rPr lang="zh-CN" altLang="en-US"/>
              <a:pPr>
                <a:defRPr/>
              </a:pPr>
              <a:t>2026/3/18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046413" y="7627938"/>
            <a:ext cx="2822575" cy="4381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389688" y="7627938"/>
            <a:ext cx="2079625" cy="4381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9AE678-B0B0-4A08-898C-631A70CFDFEC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506174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ja-JP" altLang="en-US" dirty="0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495300" y="1600200"/>
            <a:ext cx="89154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ja-JP" altLang="en-US" dirty="0"/>
              <a:t>マスタ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</a:p>
        </p:txBody>
      </p:sp>
    </p:spTree>
    <p:extLst>
      <p:ext uri="{BB962C8B-B14F-4D97-AF65-F5344CB8AC3E}">
        <p14:creationId xmlns:p14="http://schemas.microsoft.com/office/powerpoint/2010/main" val="9342642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82638" y="4406900"/>
            <a:ext cx="84201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 dirty="0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82638" y="2906713"/>
            <a:ext cx="84201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3829542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ja-JP" altLang="en-US" dirty="0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95300" y="1600200"/>
            <a:ext cx="43815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5029200" y="1600200"/>
            <a:ext cx="43815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</p:spTree>
    <p:extLst>
      <p:ext uri="{BB962C8B-B14F-4D97-AF65-F5344CB8AC3E}">
        <p14:creationId xmlns:p14="http://schemas.microsoft.com/office/powerpoint/2010/main" val="2069338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73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73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5032375" y="1535113"/>
            <a:ext cx="437832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5032375" y="2174875"/>
            <a:ext cx="437832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</p:spTree>
    <p:extLst>
      <p:ext uri="{BB962C8B-B14F-4D97-AF65-F5344CB8AC3E}">
        <p14:creationId xmlns:p14="http://schemas.microsoft.com/office/powerpoint/2010/main" val="23268089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36881561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421978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138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873500" y="273050"/>
            <a:ext cx="553720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95300" y="1435100"/>
            <a:ext cx="3259138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28106969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941513" y="4800600"/>
            <a:ext cx="59436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941513" y="612775"/>
            <a:ext cx="59436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941513" y="5367338"/>
            <a:ext cx="59436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15405238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4" name="Rectangle 22"/>
          <p:cNvSpPr>
            <a:spLocks noChangeArrowheads="1"/>
          </p:cNvSpPr>
          <p:nvPr userDrawn="1"/>
        </p:nvSpPr>
        <p:spPr bwMode="auto">
          <a:xfrm>
            <a:off x="9292121" y="6418263"/>
            <a:ext cx="613879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defRPr/>
            </a:pPr>
            <a:fld id="{9AA62517-8880-42A2-9A11-C0CBEF8DCAD5}" type="slidenum">
              <a:rPr lang="en-US" altLang="ja-JP" sz="1000" smtClean="0">
                <a:effectLst/>
                <a:latin typeface="+mn-lt"/>
                <a:ea typeface="HGP創英角ｺﾞｼｯｸUB" panose="020B0900000000000000" pitchFamily="50" charset="-128"/>
              </a:rPr>
              <a:pPr algn="ctr" eaLnBrk="1" hangingPunct="1">
                <a:defRPr/>
              </a:pPr>
              <a:t>‹#›</a:t>
            </a:fld>
            <a:endParaRPr lang="en-US" altLang="ja-JP" sz="1000" dirty="0">
              <a:effectLst/>
              <a:latin typeface="+mn-lt"/>
              <a:ea typeface="HGP創英角ｺﾞｼｯｸUB" panose="020B0900000000000000" pitchFamily="50" charset="-128"/>
            </a:endParaRPr>
          </a:p>
        </p:txBody>
      </p:sp>
      <p:pic>
        <p:nvPicPr>
          <p:cNvPr id="1027" name="Picture 7"/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4825" y="166688"/>
            <a:ext cx="1573213" cy="57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図 1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0" y="822657"/>
            <a:ext cx="9906000" cy="612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正方形/長方形 2"/>
          <p:cNvSpPr/>
          <p:nvPr userDrawn="1"/>
        </p:nvSpPr>
        <p:spPr>
          <a:xfrm>
            <a:off x="0" y="0"/>
            <a:ext cx="9906000" cy="6858000"/>
          </a:xfrm>
          <a:prstGeom prst="rect">
            <a:avLst/>
          </a:prstGeom>
          <a:noFill/>
          <a:ln w="76200">
            <a:solidFill>
              <a:srgbClr val="EB643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635" r:id="rId1"/>
    <p:sldLayoutId id="2147486625" r:id="rId2"/>
    <p:sldLayoutId id="2147486626" r:id="rId3"/>
    <p:sldLayoutId id="2147486627" r:id="rId4"/>
    <p:sldLayoutId id="2147486628" r:id="rId5"/>
    <p:sldLayoutId id="2147486629" r:id="rId6"/>
    <p:sldLayoutId id="2147486630" r:id="rId7"/>
    <p:sldLayoutId id="2147486631" r:id="rId8"/>
    <p:sldLayoutId id="2147486632" r:id="rId9"/>
    <p:sldLayoutId id="2147486633" r:id="rId10"/>
    <p:sldLayoutId id="2147486634" r:id="rId11"/>
    <p:sldLayoutId id="2147486636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chart" Target="../charts/chart4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10" Type="http://schemas.openxmlformats.org/officeDocument/2006/relationships/image" Target="../media/image14.png"/><Relationship Id="rId4" Type="http://schemas.openxmlformats.org/officeDocument/2006/relationships/image" Target="../media/image8.png"/><Relationship Id="rId9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Relationship Id="rId9" Type="http://schemas.openxmlformats.org/officeDocument/2006/relationships/image" Target="../media/image27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図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8976" y="245225"/>
            <a:ext cx="3404533" cy="2127833"/>
          </a:xfrm>
          <a:prstGeom prst="rect">
            <a:avLst/>
          </a:prstGeom>
        </p:spPr>
      </p:pic>
      <p:sp>
        <p:nvSpPr>
          <p:cNvPr id="2" name="正方形/長方形 1"/>
          <p:cNvSpPr/>
          <p:nvPr/>
        </p:nvSpPr>
        <p:spPr>
          <a:xfrm>
            <a:off x="-7119" y="2612821"/>
            <a:ext cx="9906000" cy="12823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2215" tIns="31107" rIns="62215" bIns="31107" anchor="ctr"/>
          <a:lstStyle/>
          <a:p>
            <a:pPr algn="ctr">
              <a:defRPr/>
            </a:pPr>
            <a:endParaRPr lang="ja-JP" altLang="en-US" sz="1225" dirty="0">
              <a:cs typeface="Arial" panose="020B0604020202020204" pitchFamily="34" charset="0"/>
            </a:endParaRPr>
          </a:p>
        </p:txBody>
      </p:sp>
      <p:sp>
        <p:nvSpPr>
          <p:cNvPr id="4" name="Text Box 1804">
            <a:extLst>
              <a:ext uri="{FF2B5EF4-FFF2-40B4-BE49-F238E27FC236}">
                <a16:creationId xmlns:a16="http://schemas.microsoft.com/office/drawing/2014/main" id="{84BDA507-F692-4381-BDB4-D18A4AFFCA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21" y="4148275"/>
            <a:ext cx="990497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/>
            <a:r>
              <a:rPr lang="ja-JP" altLang="en-US" sz="2400" dirty="0">
                <a:latin typeface="+mj-ea"/>
                <a:ea typeface="+mj-ea"/>
              </a:rPr>
              <a:t>＜番組プロフィール </a:t>
            </a:r>
            <a:r>
              <a:rPr lang="en-US" altLang="ja-JP" sz="2400" dirty="0">
                <a:latin typeface="+mj-ea"/>
                <a:ea typeface="+mj-ea"/>
              </a:rPr>
              <a:t>&amp; </a:t>
            </a:r>
            <a:r>
              <a:rPr lang="ja-JP" altLang="en-US" sz="2400" dirty="0">
                <a:latin typeface="+mj-ea"/>
                <a:ea typeface="+mj-ea"/>
              </a:rPr>
              <a:t>ご提供企画＞</a:t>
            </a:r>
            <a:endParaRPr lang="en-US" altLang="ja-JP" sz="1400" dirty="0">
              <a:latin typeface="+mj-ea"/>
              <a:ea typeface="+mj-ea"/>
            </a:endParaRPr>
          </a:p>
        </p:txBody>
      </p:sp>
      <p:sp>
        <p:nvSpPr>
          <p:cNvPr id="6" name="テキスト ボックス 5"/>
          <p:cNvSpPr txBox="1"/>
          <p:nvPr/>
        </p:nvSpPr>
        <p:spPr>
          <a:xfrm>
            <a:off x="1021" y="2865935"/>
            <a:ext cx="990497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4000" b="1" dirty="0">
                <a:solidFill>
                  <a:schemeClr val="bg1"/>
                </a:solidFill>
                <a:latin typeface="+mj-ea"/>
                <a:ea typeface="+mj-ea"/>
              </a:rPr>
              <a:t>ＨＯＯＲＡＹ ＨＯＯＲＡＹ ＦＲＩＤＡＹ</a:t>
            </a:r>
            <a:endParaRPr lang="en-US" altLang="ja-JP" sz="4000" b="1" dirty="0">
              <a:solidFill>
                <a:schemeClr val="bg1"/>
              </a:solidFill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29064770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147" y="2678384"/>
            <a:ext cx="2551447" cy="1594654"/>
          </a:xfrm>
          <a:prstGeom prst="rect">
            <a:avLst/>
          </a:prstGeom>
        </p:spPr>
      </p:pic>
      <p:sp>
        <p:nvSpPr>
          <p:cNvPr id="8" name="Text Box 2"/>
          <p:cNvSpPr txBox="1">
            <a:spLocks noChangeArrowheads="1"/>
          </p:cNvSpPr>
          <p:nvPr/>
        </p:nvSpPr>
        <p:spPr bwMode="auto">
          <a:xfrm>
            <a:off x="344488" y="260648"/>
            <a:ext cx="756138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ja-JP" altLang="en-US" sz="2000" dirty="0">
                <a:latin typeface="+mn-lt"/>
                <a:ea typeface="+mj-ea"/>
              </a:rPr>
              <a:t>◆</a:t>
            </a:r>
            <a:r>
              <a:rPr lang="ja-JP" altLang="en-US" sz="2000" b="1" dirty="0">
                <a:latin typeface="+mj-ea"/>
                <a:ea typeface="+mj-ea"/>
              </a:rPr>
              <a:t>ＨＯＯＲＡＹ ＨＯＯＲＡＹ ＦＲＩＤＡＹ</a:t>
            </a:r>
            <a:r>
              <a:rPr lang="ja-JP" altLang="en-US" sz="2000" b="1" dirty="0">
                <a:latin typeface="+mn-lt"/>
                <a:ea typeface="+mj-ea"/>
              </a:rPr>
              <a:t>　＜番組概要＞</a:t>
            </a:r>
          </a:p>
        </p:txBody>
      </p:sp>
      <p:sp>
        <p:nvSpPr>
          <p:cNvPr id="9" name="Text Box 66"/>
          <p:cNvSpPr txBox="1">
            <a:spLocks noChangeArrowheads="1"/>
          </p:cNvSpPr>
          <p:nvPr/>
        </p:nvSpPr>
        <p:spPr bwMode="auto">
          <a:xfrm>
            <a:off x="388416" y="1098331"/>
            <a:ext cx="9361040" cy="144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lvl="0" eaLnBrk="1" hangingPunct="1"/>
            <a:r>
              <a:rPr lang="ja-JP" altLang="en-US" b="1" u="sng" dirty="0">
                <a:solidFill>
                  <a:srgbClr val="FF0000"/>
                </a:solidFill>
                <a:latin typeface="+mn-ea"/>
                <a:ea typeface="+mn-ea"/>
              </a:rPr>
              <a:t>名古屋で</a:t>
            </a:r>
            <a:r>
              <a:rPr lang="en-US" altLang="ja-JP" b="1" u="sng" dirty="0">
                <a:solidFill>
                  <a:srgbClr val="FF0000"/>
                </a:solidFill>
                <a:latin typeface="+mn-ea"/>
                <a:ea typeface="+mn-ea"/>
              </a:rPr>
              <a:t>1</a:t>
            </a:r>
            <a:r>
              <a:rPr lang="ja-JP" altLang="en-US" b="1" u="sng" dirty="0">
                <a:solidFill>
                  <a:srgbClr val="FF0000"/>
                </a:solidFill>
                <a:latin typeface="+mn-ea"/>
                <a:ea typeface="+mn-ea"/>
              </a:rPr>
              <a:t>番のパワフルガール 白井奈津が元気とハッピーをお届け！</a:t>
            </a:r>
            <a:endParaRPr lang="en-US" altLang="ja-JP" b="1" u="sng" dirty="0">
              <a:solidFill>
                <a:srgbClr val="FF0000"/>
              </a:solidFill>
              <a:latin typeface="+mn-ea"/>
              <a:ea typeface="+mn-ea"/>
            </a:endParaRPr>
          </a:p>
          <a:p>
            <a:pPr lvl="0" eaLnBrk="1" hangingPunct="1"/>
            <a:endParaRPr kumimoji="1" lang="en-US" altLang="ja-JP" sz="1400" b="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400" dirty="0">
                <a:latin typeface="+mn-ea"/>
                <a:ea typeface="+mn-ea"/>
              </a:rPr>
              <a:t>“</a:t>
            </a:r>
            <a:r>
              <a:rPr lang="en-US" altLang="ja-JP" sz="1400" dirty="0">
                <a:latin typeface="+mn-ea"/>
                <a:ea typeface="+mn-ea"/>
              </a:rPr>
              <a:t>HOORAY”</a:t>
            </a:r>
            <a:r>
              <a:rPr lang="ja-JP" altLang="en-US" sz="1400" dirty="0">
                <a:latin typeface="+mn-ea"/>
                <a:ea typeface="+mn-ea"/>
              </a:rPr>
              <a:t>・・・頑張っている全ての人を応援する魔法の言葉！</a:t>
            </a:r>
          </a:p>
          <a:p>
            <a:r>
              <a:rPr lang="ja-JP" altLang="en-US" sz="1400" dirty="0">
                <a:latin typeface="+mn-ea"/>
                <a:ea typeface="+mn-ea"/>
              </a:rPr>
              <a:t>週末に向けてのウキウキ感が高まってくる金曜日の午後は、週末がより楽しみになる“</a:t>
            </a:r>
            <a:r>
              <a:rPr lang="en-US" altLang="ja-JP" sz="1400" dirty="0">
                <a:latin typeface="+mn-ea"/>
                <a:ea typeface="+mn-ea"/>
              </a:rPr>
              <a:t>FREE”</a:t>
            </a:r>
            <a:r>
              <a:rPr lang="ja-JP" altLang="en-US" sz="1400" dirty="0">
                <a:latin typeface="+mn-ea"/>
                <a:ea typeface="+mn-ea"/>
              </a:rPr>
              <a:t>で“</a:t>
            </a:r>
            <a:r>
              <a:rPr lang="en-US" altLang="ja-JP" sz="1400" dirty="0">
                <a:latin typeface="+mn-ea"/>
                <a:ea typeface="+mn-ea"/>
              </a:rPr>
              <a:t>HOORAY”</a:t>
            </a:r>
            <a:r>
              <a:rPr lang="ja-JP" altLang="en-US" sz="1400" dirty="0">
                <a:latin typeface="+mn-ea"/>
                <a:ea typeface="+mn-ea"/>
              </a:rPr>
              <a:t>な</a:t>
            </a:r>
          </a:p>
          <a:p>
            <a:r>
              <a:rPr lang="en-US" altLang="ja-JP" sz="1400" dirty="0">
                <a:latin typeface="+mn-ea"/>
                <a:ea typeface="+mn-ea"/>
              </a:rPr>
              <a:t>WEEKEND PROGRAM</a:t>
            </a:r>
            <a:r>
              <a:rPr lang="ja-JP" altLang="en-US" sz="1400" dirty="0">
                <a:latin typeface="+mn-ea"/>
                <a:ea typeface="+mn-ea"/>
              </a:rPr>
              <a:t>！</a:t>
            </a:r>
          </a:p>
          <a:p>
            <a:r>
              <a:rPr lang="ja-JP" altLang="en-US" sz="1400" dirty="0">
                <a:latin typeface="+mn-ea"/>
                <a:ea typeface="+mn-ea"/>
              </a:rPr>
              <a:t>名古屋で</a:t>
            </a:r>
            <a:r>
              <a:rPr lang="en-US" altLang="ja-JP" sz="1400" dirty="0">
                <a:latin typeface="+mn-ea"/>
                <a:ea typeface="+mn-ea"/>
              </a:rPr>
              <a:t>1</a:t>
            </a:r>
            <a:r>
              <a:rPr lang="ja-JP" altLang="en-US" sz="1400" dirty="0">
                <a:latin typeface="+mn-ea"/>
                <a:ea typeface="+mn-ea"/>
              </a:rPr>
              <a:t>番のパワフルガール 白井奈津が元気とハッピーをお届けしていきます！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EA54E4F6-1FB7-06FA-415F-67C42C400C4A}"/>
              </a:ext>
            </a:extLst>
          </p:cNvPr>
          <p:cNvSpPr txBox="1"/>
          <p:nvPr/>
        </p:nvSpPr>
        <p:spPr>
          <a:xfrm>
            <a:off x="441787" y="4437112"/>
            <a:ext cx="9080406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1400" dirty="0">
                <a:latin typeface="+mj-ea"/>
                <a:ea typeface="+mj-ea"/>
                <a:cs typeface="Meiryo UI" panose="020B0604030504040204" pitchFamily="50" charset="-128"/>
              </a:rPr>
              <a:t>●番組タイトル</a:t>
            </a:r>
            <a:r>
              <a:rPr lang="en-US" altLang="ja-JP" sz="1400" dirty="0">
                <a:latin typeface="+mj-ea"/>
                <a:ea typeface="+mj-ea"/>
                <a:cs typeface="Meiryo UI" panose="020B0604030504040204" pitchFamily="50" charset="-128"/>
              </a:rPr>
              <a:t>	</a:t>
            </a:r>
            <a:r>
              <a:rPr lang="ja-JP" altLang="en-US" sz="1400" dirty="0">
                <a:latin typeface="+mj-ea"/>
                <a:ea typeface="+mj-ea"/>
                <a:cs typeface="Meiryo UI" panose="020B0604030504040204" pitchFamily="50" charset="-128"/>
              </a:rPr>
              <a:t>ＨＯＯＲＡＹ</a:t>
            </a:r>
            <a:r>
              <a:rPr lang="en-US" altLang="ja-JP" sz="1400" dirty="0">
                <a:latin typeface="+mj-ea"/>
                <a:ea typeface="+mj-ea"/>
                <a:cs typeface="Meiryo UI" panose="020B0604030504040204" pitchFamily="50" charset="-128"/>
              </a:rPr>
              <a:t> </a:t>
            </a:r>
            <a:r>
              <a:rPr lang="ja-JP" altLang="en-US" sz="1400" dirty="0">
                <a:latin typeface="+mj-ea"/>
                <a:ea typeface="+mj-ea"/>
                <a:cs typeface="Meiryo UI" panose="020B0604030504040204" pitchFamily="50" charset="-128"/>
              </a:rPr>
              <a:t>ＨＯＯＲＡＹ</a:t>
            </a:r>
            <a:r>
              <a:rPr lang="en-US" altLang="ja-JP" sz="1400" dirty="0">
                <a:latin typeface="+mj-ea"/>
                <a:ea typeface="+mj-ea"/>
                <a:cs typeface="Meiryo UI" panose="020B0604030504040204" pitchFamily="50" charset="-128"/>
              </a:rPr>
              <a:t> </a:t>
            </a:r>
            <a:r>
              <a:rPr lang="ja-JP" altLang="en-US" sz="1400" dirty="0">
                <a:latin typeface="+mj-ea"/>
                <a:ea typeface="+mj-ea"/>
                <a:cs typeface="Meiryo UI" panose="020B0604030504040204" pitchFamily="50" charset="-128"/>
              </a:rPr>
              <a:t>ＦＲＩＤＡＹ</a:t>
            </a:r>
            <a:endParaRPr lang="en-US" altLang="ja-JP" sz="1400" dirty="0">
              <a:latin typeface="+mj-ea"/>
              <a:ea typeface="+mj-ea"/>
              <a:cs typeface="Meiryo UI" panose="020B0604030504040204" pitchFamily="50" charset="-128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altLang="ja-JP" sz="1400" dirty="0">
              <a:latin typeface="+mj-ea"/>
              <a:ea typeface="+mj-ea"/>
              <a:cs typeface="Meiryo UI" panose="020B0604030504040204" pitchFamily="50" charset="-128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1400" dirty="0">
                <a:latin typeface="+mj-ea"/>
                <a:ea typeface="+mj-ea"/>
                <a:cs typeface="Meiryo UI" panose="020B0604030504040204" pitchFamily="50" charset="-128"/>
              </a:rPr>
              <a:t>●放送時間</a:t>
            </a:r>
            <a:r>
              <a:rPr lang="en-US" altLang="ja-JP" sz="1400" dirty="0">
                <a:latin typeface="+mj-ea"/>
                <a:ea typeface="+mj-ea"/>
                <a:cs typeface="Meiryo UI" panose="020B0604030504040204" pitchFamily="50" charset="-128"/>
              </a:rPr>
              <a:t>		</a:t>
            </a:r>
            <a:r>
              <a:rPr lang="ja-JP" altLang="en-US" sz="1400" dirty="0">
                <a:latin typeface="+mj-ea"/>
                <a:ea typeface="+mj-ea"/>
                <a:cs typeface="Meiryo UI" panose="020B0604030504040204" pitchFamily="50" charset="-128"/>
              </a:rPr>
              <a:t>毎週金曜日　１５：００～１９：００ ＜４時間プログラム＞</a:t>
            </a:r>
            <a:endParaRPr lang="en-US" altLang="ja-JP" sz="1400" dirty="0">
              <a:latin typeface="+mj-ea"/>
              <a:ea typeface="+mj-ea"/>
              <a:cs typeface="Meiryo UI" panose="020B0604030504040204" pitchFamily="50" charset="-128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altLang="ja-JP" sz="1400" dirty="0">
              <a:latin typeface="+mj-ea"/>
              <a:ea typeface="+mj-ea"/>
              <a:cs typeface="Meiryo UI" panose="020B0604030504040204" pitchFamily="50" charset="-128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1400" dirty="0">
                <a:latin typeface="+mj-ea"/>
                <a:ea typeface="+mj-ea"/>
                <a:cs typeface="Meiryo UI" panose="020B0604030504040204" pitchFamily="50" charset="-128"/>
              </a:rPr>
              <a:t>●</a:t>
            </a:r>
            <a:r>
              <a:rPr lang="en-US" altLang="ja-JP" sz="1400" dirty="0">
                <a:latin typeface="+mj-ea"/>
                <a:ea typeface="+mj-ea"/>
                <a:cs typeface="Meiryo UI" panose="020B0604030504040204" pitchFamily="50" charset="-128"/>
              </a:rPr>
              <a:t>NAVIGATOR	</a:t>
            </a:r>
            <a:r>
              <a:rPr lang="ja-JP" altLang="en-US" sz="1400" dirty="0">
                <a:latin typeface="+mj-ea"/>
                <a:ea typeface="+mj-ea"/>
                <a:cs typeface="Meiryo UI" panose="020B0604030504040204" pitchFamily="50" charset="-128"/>
              </a:rPr>
              <a:t>白井奈津</a:t>
            </a:r>
            <a:endParaRPr lang="en-US" altLang="ja-JP" sz="1400" dirty="0">
              <a:latin typeface="+mj-ea"/>
              <a:ea typeface="+mj-ea"/>
              <a:cs typeface="Meiryo UI" panose="020B0604030504040204" pitchFamily="50" charset="-128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altLang="ja-JP" sz="1400" dirty="0">
              <a:latin typeface="+mj-ea"/>
              <a:ea typeface="+mj-ea"/>
              <a:cs typeface="Meiryo UI" panose="020B0604030504040204" pitchFamily="50" charset="-128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1400" dirty="0">
                <a:latin typeface="+mj-ea"/>
                <a:ea typeface="+mj-ea"/>
                <a:cs typeface="Meiryo UI" panose="020B0604030504040204" pitchFamily="50" charset="-128"/>
              </a:rPr>
              <a:t>●</a:t>
            </a:r>
            <a:r>
              <a:rPr lang="en-US" altLang="ja-JP" sz="1400" dirty="0">
                <a:latin typeface="+mj-ea"/>
                <a:ea typeface="+mj-ea"/>
                <a:cs typeface="Meiryo UI" panose="020B0604030504040204" pitchFamily="50" charset="-128"/>
              </a:rPr>
              <a:t>TARGET		</a:t>
            </a:r>
            <a:r>
              <a:rPr lang="en-US" altLang="ja-JP" sz="1400" dirty="0">
                <a:solidFill>
                  <a:srgbClr val="FF0000"/>
                </a:solidFill>
                <a:latin typeface="+mj-ea"/>
                <a:ea typeface="+mj-ea"/>
                <a:cs typeface="Meiryo UI" panose="020B0604030504040204" pitchFamily="50" charset="-128"/>
              </a:rPr>
              <a:t>16</a:t>
            </a:r>
            <a:r>
              <a:rPr lang="ja-JP" altLang="en-US" sz="1400" dirty="0">
                <a:solidFill>
                  <a:srgbClr val="FF0000"/>
                </a:solidFill>
                <a:latin typeface="+mj-ea"/>
                <a:ea typeface="+mj-ea"/>
                <a:cs typeface="Meiryo UI" panose="020B0604030504040204" pitchFamily="50" charset="-128"/>
              </a:rPr>
              <a:t>歳～</a:t>
            </a:r>
            <a:r>
              <a:rPr lang="en-US" altLang="ja-JP" sz="1400" dirty="0">
                <a:solidFill>
                  <a:srgbClr val="FF0000"/>
                </a:solidFill>
                <a:latin typeface="+mj-ea"/>
                <a:ea typeface="+mj-ea"/>
                <a:cs typeface="Meiryo UI" panose="020B0604030504040204" pitchFamily="50" charset="-128"/>
              </a:rPr>
              <a:t>49</a:t>
            </a:r>
            <a:r>
              <a:rPr lang="ja-JP" altLang="en-US" sz="1400" dirty="0">
                <a:solidFill>
                  <a:srgbClr val="FF0000"/>
                </a:solidFill>
                <a:latin typeface="+mj-ea"/>
                <a:ea typeface="+mj-ea"/>
                <a:cs typeface="Meiryo UI" panose="020B0604030504040204" pitchFamily="50" charset="-128"/>
              </a:rPr>
              <a:t>歳　男・女　会社員・ドライバー・主婦・商工自営業・学生</a:t>
            </a:r>
            <a:endParaRPr lang="en-US" altLang="ja-JP" sz="1400" dirty="0">
              <a:solidFill>
                <a:srgbClr val="FF0000"/>
              </a:solidFill>
              <a:latin typeface="+mj-ea"/>
              <a:ea typeface="+mj-ea"/>
              <a:cs typeface="Meiryo UI" panose="020B0604030504040204" pitchFamily="50" charset="-128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altLang="ja-JP" sz="1400" dirty="0">
              <a:solidFill>
                <a:srgbClr val="FF0000"/>
              </a:solidFill>
              <a:latin typeface="+mj-ea"/>
              <a:ea typeface="+mj-ea"/>
              <a:cs typeface="Meiryo UI" panose="020B0604030504040204" pitchFamily="50" charset="-128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1400" dirty="0">
                <a:latin typeface="+mj-ea"/>
                <a:ea typeface="+mj-ea"/>
                <a:cs typeface="Meiryo UI" panose="020B0604030504040204" pitchFamily="50" charset="-128"/>
              </a:rPr>
              <a:t>●番組</a:t>
            </a:r>
            <a:r>
              <a:rPr lang="en-US" altLang="ja-JP" sz="1400" dirty="0">
                <a:latin typeface="+mj-ea"/>
                <a:ea typeface="+mj-ea"/>
                <a:cs typeface="Meiryo UI" panose="020B0604030504040204" pitchFamily="50" charset="-128"/>
              </a:rPr>
              <a:t>SNS		X</a:t>
            </a:r>
            <a:r>
              <a:rPr lang="ja-JP" altLang="en-US" sz="1400" dirty="0">
                <a:latin typeface="+mj-ea"/>
                <a:ea typeface="+mj-ea"/>
                <a:cs typeface="Meiryo UI" panose="020B0604030504040204" pitchFamily="50" charset="-128"/>
              </a:rPr>
              <a:t>：</a:t>
            </a:r>
            <a:r>
              <a:rPr lang="en-US" altLang="ja-JP" sz="1400" dirty="0">
                <a:latin typeface="+mj-ea"/>
                <a:ea typeface="+mj-ea"/>
                <a:cs typeface="Meiryo UI" panose="020B0604030504040204" pitchFamily="50" charset="-128"/>
              </a:rPr>
              <a:t>@hooray_778</a:t>
            </a:r>
            <a:r>
              <a:rPr lang="ja-JP" altLang="en-US" sz="1400" dirty="0">
                <a:latin typeface="+mj-ea"/>
                <a:ea typeface="+mj-ea"/>
                <a:cs typeface="Meiryo UI" panose="020B0604030504040204" pitchFamily="50" charset="-128"/>
              </a:rPr>
              <a:t>／約</a:t>
            </a:r>
            <a:r>
              <a:rPr lang="en-US" altLang="ja-JP" sz="1400" dirty="0">
                <a:latin typeface="+mj-ea"/>
                <a:ea typeface="+mj-ea"/>
                <a:cs typeface="Meiryo UI" panose="020B0604030504040204" pitchFamily="50" charset="-128"/>
              </a:rPr>
              <a:t>12,000</a:t>
            </a:r>
            <a:r>
              <a:rPr lang="ja-JP" altLang="en-US" sz="1400" dirty="0">
                <a:latin typeface="+mj-ea"/>
                <a:ea typeface="+mj-ea"/>
                <a:cs typeface="Meiryo UI" panose="020B0604030504040204" pitchFamily="50" charset="-128"/>
              </a:rPr>
              <a:t>人</a:t>
            </a:r>
            <a:r>
              <a:rPr lang="en-US" altLang="ja-JP" sz="1600" dirty="0">
                <a:latin typeface="+mj-ea"/>
                <a:ea typeface="+mj-ea"/>
                <a:cs typeface="Meiryo UI" panose="020B0604030504040204" pitchFamily="50" charset="-128"/>
              </a:rPr>
              <a:t>	</a:t>
            </a:r>
            <a:endParaRPr lang="ja-JP" altLang="en-US" sz="1600" dirty="0">
              <a:latin typeface="+mj-ea"/>
              <a:ea typeface="+mj-ea"/>
              <a:cs typeface="Meiryo UI" panose="020B0604030504040204" pitchFamily="50" charset="-128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ja-JP" sz="1600" dirty="0">
                <a:latin typeface="+mj-ea"/>
                <a:ea typeface="+mj-ea"/>
                <a:cs typeface="Meiryo UI" panose="020B0604030504040204" pitchFamily="50" charset="-128"/>
              </a:rPr>
              <a:t>		 </a:t>
            </a:r>
            <a:r>
              <a:rPr lang="ja-JP" altLang="en-US" sz="1600" dirty="0">
                <a:latin typeface="+mj-ea"/>
                <a:ea typeface="+mj-ea"/>
                <a:cs typeface="Meiryo UI" panose="020B0604030504040204" pitchFamily="50" charset="-128"/>
              </a:rPr>
              <a:t>　</a:t>
            </a:r>
            <a:endParaRPr kumimoji="1" lang="ja-JP" altLang="en-US" sz="1600" i="0" dirty="0">
              <a:latin typeface="+mj-ea"/>
              <a:ea typeface="+mj-ea"/>
              <a:cs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8817885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表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05439640"/>
              </p:ext>
            </p:extLst>
          </p:nvPr>
        </p:nvGraphicFramePr>
        <p:xfrm>
          <a:off x="416496" y="1662934"/>
          <a:ext cx="6192689" cy="423114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45731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7027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651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6000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1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生年月日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/>
                      <a:r>
                        <a:rPr kumimoji="1" lang="en-US" altLang="ja-JP" sz="1100" b="0" dirty="0">
                          <a:latin typeface="+mn-ea"/>
                          <a:ea typeface="+mn-ea"/>
                        </a:rPr>
                        <a:t>1990</a:t>
                      </a:r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年</a:t>
                      </a:r>
                      <a:r>
                        <a:rPr kumimoji="1" lang="en-US" altLang="ja-JP" sz="1100" b="0" dirty="0">
                          <a:latin typeface="+mn-ea"/>
                          <a:ea typeface="+mn-ea"/>
                        </a:rPr>
                        <a:t>3</a:t>
                      </a:r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月</a:t>
                      </a:r>
                      <a:r>
                        <a:rPr kumimoji="1" lang="en-US" altLang="ja-JP" sz="1100" b="0" dirty="0">
                          <a:latin typeface="+mn-ea"/>
                          <a:ea typeface="+mn-ea"/>
                        </a:rPr>
                        <a:t>22</a:t>
                      </a:r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日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</a:pPr>
                      <a:r>
                        <a:rPr lang="ja-JP" altLang="en-US" sz="11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出身地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/>
                      <a:r>
                        <a:rPr kumimoji="1" lang="zh-TW" altLang="en-US" sz="1100" b="0" dirty="0">
                          <a:latin typeface="+mn-ea"/>
                          <a:ea typeface="+mn-ea"/>
                        </a:rPr>
                        <a:t>愛知県名古屋市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</a:pPr>
                      <a:r>
                        <a:rPr lang="ja-JP" altLang="en-US" sz="11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趣味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</a:pP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ライブ鑑賞、ギター、塩収集、旅、猫と遊ぶこと、</a:t>
                      </a:r>
                      <a:endParaRPr lang="en-US" altLang="ja-JP" sz="11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>
                        <a:lnSpc>
                          <a:spcPts val="1800"/>
                        </a:lnSpc>
                      </a:pP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マンガ「キングダム」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66257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1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特技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</a:pP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応援、喋り続けること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290002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1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経歴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/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小学校入学後にスウェーデンで、約</a:t>
                      </a:r>
                      <a:r>
                        <a:rPr kumimoji="1" lang="en-US" altLang="ja-JP" sz="1100" b="0" dirty="0">
                          <a:latin typeface="+mn-ea"/>
                          <a:ea typeface="+mn-ea"/>
                        </a:rPr>
                        <a:t>2</a:t>
                      </a:r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年間の海外生活を送る。</a:t>
                      </a:r>
                    </a:p>
                    <a:p>
                      <a:pPr algn="l"/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高校２年の春、オーストラリアに留学し英語を学ぶ。</a:t>
                      </a:r>
                    </a:p>
                    <a:p>
                      <a:pPr algn="l"/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大学進学後、授業の一環でラジオ番組を制作。</a:t>
                      </a:r>
                    </a:p>
                    <a:p>
                      <a:pPr algn="l"/>
                      <a:r>
                        <a:rPr kumimoji="1" lang="en-US" altLang="ja-JP" sz="1100" b="0" dirty="0">
                          <a:latin typeface="+mn-ea"/>
                          <a:ea typeface="+mn-ea"/>
                        </a:rPr>
                        <a:t>2009</a:t>
                      </a:r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年の秋　</a:t>
                      </a:r>
                      <a:r>
                        <a:rPr kumimoji="1" lang="en-US" altLang="ja-JP" sz="1100" b="0" dirty="0">
                          <a:latin typeface="+mn-ea"/>
                          <a:ea typeface="+mn-ea"/>
                        </a:rPr>
                        <a:t>ZIP-FM</a:t>
                      </a:r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ミュージックナビゲーターコンテストで</a:t>
                      </a:r>
                      <a:endParaRPr kumimoji="1" lang="en-US" altLang="ja-JP" sz="1100" b="0" dirty="0">
                        <a:latin typeface="+mn-ea"/>
                        <a:ea typeface="+mn-ea"/>
                      </a:endParaRPr>
                    </a:p>
                    <a:p>
                      <a:pPr algn="l"/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準グランプリを受賞。</a:t>
                      </a:r>
                    </a:p>
                    <a:p>
                      <a:pPr algn="l"/>
                      <a:r>
                        <a:rPr kumimoji="1" lang="en-US" altLang="ja-JP" sz="1100" b="0" dirty="0">
                          <a:latin typeface="+mn-ea"/>
                          <a:ea typeface="+mn-ea"/>
                        </a:rPr>
                        <a:t>2011</a:t>
                      </a:r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年、現役女子大生ナビゲーターとして、</a:t>
                      </a:r>
                      <a:endParaRPr kumimoji="1" lang="en-US" altLang="ja-JP" sz="1100" b="0" dirty="0">
                        <a:latin typeface="+mn-ea"/>
                        <a:ea typeface="+mn-ea"/>
                      </a:endParaRPr>
                    </a:p>
                    <a:p>
                      <a:pPr algn="l"/>
                      <a:r>
                        <a:rPr kumimoji="1" lang="en-US" altLang="ja-JP" sz="1100" b="0" dirty="0">
                          <a:latin typeface="+mn-ea"/>
                          <a:ea typeface="+mn-ea"/>
                        </a:rPr>
                        <a:t>ZIP-FM</a:t>
                      </a:r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ミュージック・ナビゲーターとなる。</a:t>
                      </a:r>
                      <a:endParaRPr kumimoji="1" lang="en-US" altLang="ja-JP" sz="1100" b="0" dirty="0">
                        <a:latin typeface="+mn-ea"/>
                        <a:ea typeface="+mn-ea"/>
                      </a:endParaRPr>
                    </a:p>
                    <a:p>
                      <a:pPr algn="l"/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テレビ番組のレポーター等でも活躍中。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1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ナビゲーター</a:t>
                      </a:r>
                      <a:endParaRPr kumimoji="1" lang="en-US" altLang="ja-JP" sz="1100" b="0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1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キャリア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2011</a:t>
                      </a:r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年</a:t>
                      </a:r>
                      <a:r>
                        <a:rPr kumimoji="1"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1</a:t>
                      </a:r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月～</a:t>
                      </a:r>
                      <a:r>
                        <a:rPr kumimoji="1"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2011</a:t>
                      </a:r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年</a:t>
                      </a:r>
                      <a:r>
                        <a:rPr kumimoji="1"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</a:t>
                      </a:r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月</a:t>
                      </a:r>
                      <a:endParaRPr kumimoji="1" lang="en-US" altLang="ja-JP" sz="11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2011</a:t>
                      </a:r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年</a:t>
                      </a:r>
                      <a:r>
                        <a:rPr kumimoji="1"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4</a:t>
                      </a:r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月～</a:t>
                      </a:r>
                      <a:r>
                        <a:rPr kumimoji="1"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2013</a:t>
                      </a:r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年</a:t>
                      </a:r>
                      <a:r>
                        <a:rPr kumimoji="1"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3</a:t>
                      </a:r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月</a:t>
                      </a:r>
                      <a:endParaRPr kumimoji="1" lang="en-US" altLang="ja-JP" sz="11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2012</a:t>
                      </a:r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年</a:t>
                      </a:r>
                      <a:r>
                        <a:rPr kumimoji="1"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4</a:t>
                      </a:r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月～</a:t>
                      </a:r>
                      <a:r>
                        <a:rPr kumimoji="1"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2013</a:t>
                      </a:r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年</a:t>
                      </a:r>
                      <a:r>
                        <a:rPr kumimoji="1"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3</a:t>
                      </a:r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月</a:t>
                      </a:r>
                      <a:endParaRPr kumimoji="1" lang="en-US" altLang="ja-JP" sz="11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2013</a:t>
                      </a:r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年</a:t>
                      </a:r>
                      <a:r>
                        <a:rPr kumimoji="1"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4</a:t>
                      </a:r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月～</a:t>
                      </a:r>
                      <a:r>
                        <a:rPr kumimoji="1"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2014</a:t>
                      </a:r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年</a:t>
                      </a:r>
                      <a:r>
                        <a:rPr kumimoji="1"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3</a:t>
                      </a:r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月</a:t>
                      </a:r>
                      <a:endParaRPr kumimoji="1" lang="en-US" altLang="ja-JP" sz="11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2015</a:t>
                      </a:r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年</a:t>
                      </a:r>
                      <a:r>
                        <a:rPr kumimoji="1"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4</a:t>
                      </a:r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月～</a:t>
                      </a:r>
                      <a:endParaRPr kumimoji="1" lang="en-US" altLang="ja-JP" sz="11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2016</a:t>
                      </a:r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年</a:t>
                      </a:r>
                      <a:r>
                        <a:rPr kumimoji="1"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4</a:t>
                      </a:r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月～</a:t>
                      </a:r>
                      <a:endParaRPr kumimoji="1" lang="en-US" altLang="ja-JP" sz="11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「</a:t>
                      </a:r>
                      <a:r>
                        <a:rPr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Z-POP COUNTDOWN 30</a:t>
                      </a: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」代役</a:t>
                      </a:r>
                      <a:endParaRPr lang="en-US" altLang="ja-JP" sz="11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「</a:t>
                      </a:r>
                      <a:r>
                        <a:rPr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Z-POP COUNTDOWN 30</a:t>
                      </a: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」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「</a:t>
                      </a:r>
                      <a:r>
                        <a:rPr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SUNDAY HAPPY HOUR</a:t>
                      </a: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」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「</a:t>
                      </a:r>
                      <a:r>
                        <a:rPr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WOW!</a:t>
                      </a: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」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「</a:t>
                      </a:r>
                      <a:r>
                        <a:rPr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HOORAY </a:t>
                      </a:r>
                      <a:r>
                        <a:rPr lang="en-US" altLang="ja-JP" sz="1100" b="0" dirty="0" err="1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HOORAY</a:t>
                      </a:r>
                      <a:r>
                        <a:rPr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FRIDAY</a:t>
                      </a: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」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「</a:t>
                      </a:r>
                      <a:r>
                        <a:rPr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FIND OUT</a:t>
                      </a: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」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12" name="表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68056776"/>
              </p:ext>
            </p:extLst>
          </p:nvPr>
        </p:nvGraphicFramePr>
        <p:xfrm>
          <a:off x="416496" y="5894080"/>
          <a:ext cx="5760640" cy="360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4512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30939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60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1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SNS</a:t>
                      </a:r>
                      <a:endParaRPr kumimoji="1" lang="ja-JP" altLang="en-US" sz="1100" b="0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en-US" altLang="ja-JP" sz="1100" b="0" dirty="0">
                          <a:latin typeface="+mn-ea"/>
                          <a:ea typeface="+mn-ea"/>
                        </a:rPr>
                        <a:t>Instagram</a:t>
                      </a:r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：</a:t>
                      </a:r>
                      <a:r>
                        <a:rPr kumimoji="1" lang="en-US" altLang="ja-JP" sz="1100" b="0" dirty="0" err="1">
                          <a:latin typeface="+mn-ea"/>
                          <a:ea typeface="+mn-ea"/>
                        </a:rPr>
                        <a:t>shirai_natsu</a:t>
                      </a:r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／</a:t>
                      </a:r>
                      <a:r>
                        <a:rPr kumimoji="1" lang="en-US" altLang="ja-JP" sz="1100" b="0" dirty="0">
                          <a:latin typeface="+mn-ea"/>
                          <a:ea typeface="+mn-ea"/>
                        </a:rPr>
                        <a:t>4.1</a:t>
                      </a:r>
                      <a:r>
                        <a:rPr kumimoji="1" lang="ja-JP" altLang="en-US" sz="1100" b="0">
                          <a:latin typeface="+mn-ea"/>
                          <a:ea typeface="+mn-ea"/>
                        </a:rPr>
                        <a:t>万人</a:t>
                      </a:r>
                      <a:endParaRPr kumimoji="1" lang="ja-JP" altLang="en-US" sz="1100" b="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8" name="図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2421" r="11693" b="20451"/>
          <a:stretch/>
        </p:blipFill>
        <p:spPr>
          <a:xfrm>
            <a:off x="6609185" y="1662934"/>
            <a:ext cx="2880683" cy="2264832"/>
          </a:xfrm>
          <a:prstGeom prst="rect">
            <a:avLst/>
          </a:prstGeom>
        </p:spPr>
      </p:pic>
      <p:sp>
        <p:nvSpPr>
          <p:cNvPr id="7" name="Text Box 2">
            <a:extLst>
              <a:ext uri="{FF2B5EF4-FFF2-40B4-BE49-F238E27FC236}">
                <a16:creationId xmlns:a16="http://schemas.microsoft.com/office/drawing/2014/main" id="{90975E78-F2DF-4D32-BBE1-BD26788897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4488" y="1060545"/>
            <a:ext cx="756138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ja-JP" altLang="en-US" sz="2000" u="sng" dirty="0">
                <a:solidFill>
                  <a:srgbClr val="FF0000"/>
                </a:solidFill>
                <a:latin typeface="+mn-ea"/>
                <a:ea typeface="+mn-ea"/>
              </a:rPr>
              <a:t>白井奈津　＜</a:t>
            </a:r>
            <a:r>
              <a:rPr lang="en-US" altLang="ja-JP" sz="2000" u="sng" dirty="0">
                <a:solidFill>
                  <a:srgbClr val="FF0000"/>
                </a:solidFill>
                <a:latin typeface="+mn-ea"/>
                <a:ea typeface="+mn-ea"/>
              </a:rPr>
              <a:t>NATSU SHIRAI</a:t>
            </a:r>
            <a:r>
              <a:rPr lang="ja-JP" altLang="en-US" sz="2000" u="sng" dirty="0">
                <a:solidFill>
                  <a:srgbClr val="FF0000"/>
                </a:solidFill>
                <a:latin typeface="+mn-ea"/>
                <a:ea typeface="+mn-ea"/>
              </a:rPr>
              <a:t>＞</a:t>
            </a:r>
          </a:p>
        </p:txBody>
      </p:sp>
      <p:sp>
        <p:nvSpPr>
          <p:cNvPr id="13" name="Text Box 2"/>
          <p:cNvSpPr txBox="1">
            <a:spLocks noChangeArrowheads="1"/>
          </p:cNvSpPr>
          <p:nvPr/>
        </p:nvSpPr>
        <p:spPr bwMode="auto">
          <a:xfrm>
            <a:off x="344488" y="260648"/>
            <a:ext cx="7776864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ja-JP" altLang="en-US" sz="2000" dirty="0">
                <a:latin typeface="+mn-lt"/>
                <a:ea typeface="+mj-ea"/>
              </a:rPr>
              <a:t>◆</a:t>
            </a:r>
            <a:r>
              <a:rPr lang="ja-JP" altLang="en-US" sz="2000" b="1" dirty="0">
                <a:latin typeface="+mj-ea"/>
                <a:ea typeface="+mj-ea"/>
              </a:rPr>
              <a:t>ＨＯＯＲＡＹ ＨＯＯＲＡＹ ＦＲＩＤＡＹ</a:t>
            </a:r>
            <a:r>
              <a:rPr lang="ja-JP" altLang="en-US" sz="2000" b="1" dirty="0">
                <a:latin typeface="+mn-lt"/>
                <a:ea typeface="+mj-ea"/>
              </a:rPr>
              <a:t>　＜ナビゲーター・プロフィール＞</a:t>
            </a:r>
          </a:p>
        </p:txBody>
      </p:sp>
    </p:spTree>
    <p:extLst>
      <p:ext uri="{BB962C8B-B14F-4D97-AF65-F5344CB8AC3E}">
        <p14:creationId xmlns:p14="http://schemas.microsoft.com/office/powerpoint/2010/main" val="19912186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Box 2"/>
          <p:cNvSpPr txBox="1">
            <a:spLocks noChangeArrowheads="1"/>
          </p:cNvSpPr>
          <p:nvPr/>
        </p:nvSpPr>
        <p:spPr bwMode="auto">
          <a:xfrm>
            <a:off x="344488" y="260648"/>
            <a:ext cx="756138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ja-JP" altLang="en-US" sz="2000" dirty="0">
                <a:latin typeface="+mn-lt"/>
                <a:ea typeface="+mj-ea"/>
              </a:rPr>
              <a:t>◆</a:t>
            </a:r>
            <a:r>
              <a:rPr lang="ja-JP" altLang="en-US" sz="2000" b="1" dirty="0">
                <a:latin typeface="+mj-ea"/>
                <a:ea typeface="+mj-ea"/>
              </a:rPr>
              <a:t>ＨＯＯＲＡＹ ＨＯＯＲＡＹ ＦＲＩＤＡＹ</a:t>
            </a:r>
            <a:r>
              <a:rPr lang="ja-JP" altLang="en-US" sz="2000" b="1" dirty="0">
                <a:latin typeface="+mn-lt"/>
                <a:ea typeface="+mj-ea"/>
              </a:rPr>
              <a:t>　＜聴取率データ＞</a:t>
            </a:r>
          </a:p>
        </p:txBody>
      </p:sp>
      <p:sp>
        <p:nvSpPr>
          <p:cNvPr id="44" name="正方形/長方形 43">
            <a:extLst>
              <a:ext uri="{FF2B5EF4-FFF2-40B4-BE49-F238E27FC236}">
                <a16:creationId xmlns:a16="http://schemas.microsoft.com/office/drawing/2014/main" id="{9E388C63-4378-4E41-AF6C-B9849C0C3A05}"/>
              </a:ext>
            </a:extLst>
          </p:cNvPr>
          <p:cNvSpPr/>
          <p:nvPr/>
        </p:nvSpPr>
        <p:spPr>
          <a:xfrm>
            <a:off x="664734" y="1324691"/>
            <a:ext cx="8723118" cy="2546359"/>
          </a:xfrm>
          <a:prstGeom prst="rect">
            <a:avLst/>
          </a:prstGeom>
          <a:solidFill>
            <a:srgbClr val="FFFF99"/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graphicFrame>
        <p:nvGraphicFramePr>
          <p:cNvPr id="47" name="FMGＺ右">
            <a:extLst>
              <a:ext uri="{FF2B5EF4-FFF2-40B4-BE49-F238E27FC236}">
                <a16:creationId xmlns:a16="http://schemas.microsoft.com/office/drawing/2014/main" id="{26BA8FD9-F48F-4835-8BBA-C50F8BD0762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27005213"/>
              </p:ext>
            </p:extLst>
          </p:nvPr>
        </p:nvGraphicFramePr>
        <p:xfrm>
          <a:off x="5494241" y="1647994"/>
          <a:ext cx="2339176" cy="187134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8" name="四角形: 角を丸くする 50">
            <a:extLst>
              <a:ext uri="{FF2B5EF4-FFF2-40B4-BE49-F238E27FC236}">
                <a16:creationId xmlns:a16="http://schemas.microsoft.com/office/drawing/2014/main" id="{9E91FE78-C287-41BF-8096-8F604C7B1697}"/>
              </a:ext>
            </a:extLst>
          </p:cNvPr>
          <p:cNvSpPr/>
          <p:nvPr/>
        </p:nvSpPr>
        <p:spPr>
          <a:xfrm>
            <a:off x="1496616" y="1071370"/>
            <a:ext cx="6984776" cy="448511"/>
          </a:xfrm>
          <a:prstGeom prst="roundRect">
            <a:avLst/>
          </a:prstGeom>
          <a:solidFill>
            <a:srgbClr val="00B0F0"/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aphicFrame>
        <p:nvGraphicFramePr>
          <p:cNvPr id="51" name="折れ線Ｇ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15257412"/>
              </p:ext>
            </p:extLst>
          </p:nvPr>
        </p:nvGraphicFramePr>
        <p:xfrm>
          <a:off x="4736977" y="1914534"/>
          <a:ext cx="4280686" cy="17852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56" name="テキスト ボックス 55">
            <a:extLst>
              <a:ext uri="{FF2B5EF4-FFF2-40B4-BE49-F238E27FC236}">
                <a16:creationId xmlns:a16="http://schemas.microsoft.com/office/drawing/2014/main" id="{3F54C4F7-F523-4453-820C-5CB300F1005A}"/>
              </a:ext>
            </a:extLst>
          </p:cNvPr>
          <p:cNvSpPr txBox="1"/>
          <p:nvPr/>
        </p:nvSpPr>
        <p:spPr>
          <a:xfrm>
            <a:off x="1376679" y="1109676"/>
            <a:ext cx="73245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1600" dirty="0">
                <a:solidFill>
                  <a:schemeClr val="bg1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「</a:t>
            </a:r>
            <a:r>
              <a:rPr lang="en-US" altLang="ja-JP" sz="1600" dirty="0">
                <a:solidFill>
                  <a:schemeClr val="bg1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HOORAY </a:t>
            </a:r>
            <a:r>
              <a:rPr lang="en-US" altLang="ja-JP" sz="1600" dirty="0" err="1">
                <a:solidFill>
                  <a:schemeClr val="bg1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HOORAY</a:t>
            </a:r>
            <a:r>
              <a:rPr lang="en-US" altLang="ja-JP" sz="1600" dirty="0">
                <a:solidFill>
                  <a:schemeClr val="bg1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 FRIDAY</a:t>
            </a:r>
            <a:r>
              <a:rPr lang="ja-JP" altLang="en-US" sz="1600" dirty="0">
                <a:solidFill>
                  <a:schemeClr val="bg1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」は、＜</a:t>
            </a:r>
            <a:r>
              <a:rPr lang="en-US" altLang="ja-JP" sz="1600" dirty="0">
                <a:solidFill>
                  <a:schemeClr val="bg1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16</a:t>
            </a:r>
            <a:r>
              <a:rPr lang="ja-JP" altLang="en-US" sz="1600" dirty="0">
                <a:solidFill>
                  <a:schemeClr val="bg1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歳～</a:t>
            </a:r>
            <a:r>
              <a:rPr lang="en-US" altLang="ja-JP" sz="1600" dirty="0">
                <a:solidFill>
                  <a:schemeClr val="bg1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49</a:t>
            </a:r>
            <a:r>
              <a:rPr lang="ja-JP" altLang="en-US" sz="1600" dirty="0">
                <a:solidFill>
                  <a:schemeClr val="bg1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歳＞ターゲット聴取シェア</a:t>
            </a:r>
            <a:r>
              <a:rPr lang="en-US" altLang="ja-JP" sz="1600" dirty="0">
                <a:solidFill>
                  <a:schemeClr val="bg1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No.1</a:t>
            </a:r>
            <a:r>
              <a:rPr lang="ja-JP" altLang="en-US" sz="1600" dirty="0">
                <a:solidFill>
                  <a:schemeClr val="bg1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！</a:t>
            </a:r>
          </a:p>
        </p:txBody>
      </p:sp>
      <p:sp>
        <p:nvSpPr>
          <p:cNvPr id="57" name="テキスト ボックス 56">
            <a:extLst>
              <a:ext uri="{FF2B5EF4-FFF2-40B4-BE49-F238E27FC236}">
                <a16:creationId xmlns:a16="http://schemas.microsoft.com/office/drawing/2014/main" id="{9050AB78-A415-4AAC-A48E-E1CEBBF08282}"/>
              </a:ext>
            </a:extLst>
          </p:cNvPr>
          <p:cNvSpPr txBox="1"/>
          <p:nvPr/>
        </p:nvSpPr>
        <p:spPr>
          <a:xfrm>
            <a:off x="7644984" y="2050239"/>
            <a:ext cx="110779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800" dirty="0">
                <a:solidFill>
                  <a:schemeClr val="bg2">
                    <a:lumMod val="50000"/>
                  </a:schemeClr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＜時間帯別聴取率＞</a:t>
            </a:r>
            <a:endParaRPr kumimoji="1" lang="ja-JP" altLang="en-US" sz="800" dirty="0">
              <a:solidFill>
                <a:schemeClr val="bg2">
                  <a:lumMod val="50000"/>
                </a:schemeClr>
              </a:solidFill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</p:txBody>
      </p:sp>
      <p:grpSp>
        <p:nvGrpSpPr>
          <p:cNvPr id="60" name="グループ化 59">
            <a:extLst>
              <a:ext uri="{FF2B5EF4-FFF2-40B4-BE49-F238E27FC236}">
                <a16:creationId xmlns:a16="http://schemas.microsoft.com/office/drawing/2014/main" id="{6ED86225-032B-4C1C-ACF8-E33994A001D8}"/>
              </a:ext>
            </a:extLst>
          </p:cNvPr>
          <p:cNvGrpSpPr/>
          <p:nvPr/>
        </p:nvGrpSpPr>
        <p:grpSpPr>
          <a:xfrm>
            <a:off x="5345254" y="1591660"/>
            <a:ext cx="3515910" cy="300389"/>
            <a:chOff x="6174242" y="2091338"/>
            <a:chExt cx="3058156" cy="300389"/>
          </a:xfrm>
        </p:grpSpPr>
        <p:sp>
          <p:nvSpPr>
            <p:cNvPr id="61" name="テキスト ボックス 60">
              <a:extLst>
                <a:ext uri="{FF2B5EF4-FFF2-40B4-BE49-F238E27FC236}">
                  <a16:creationId xmlns:a16="http://schemas.microsoft.com/office/drawing/2014/main" id="{EA51902D-47B3-4CAE-BDD8-1197F1E57BBC}"/>
                </a:ext>
              </a:extLst>
            </p:cNvPr>
            <p:cNvSpPr txBox="1"/>
            <p:nvPr/>
          </p:nvSpPr>
          <p:spPr>
            <a:xfrm>
              <a:off x="6174242" y="2096440"/>
              <a:ext cx="729003" cy="272802"/>
            </a:xfrm>
            <a:prstGeom prst="rect">
              <a:avLst/>
            </a:prstGeom>
            <a:noFill/>
          </p:spPr>
          <p:txBody>
            <a:bodyPr wrap="none" rtlCol="0">
              <a:noAutofit/>
            </a:bodyPr>
            <a:lstStyle/>
            <a:p>
              <a:r>
                <a:rPr kumimoji="1" lang="ja-JP" altLang="en-US" sz="1000" dirty="0"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ＺＩＰ</a:t>
              </a:r>
              <a:r>
                <a:rPr kumimoji="1" lang="en-US" altLang="ja-JP" sz="1000" dirty="0"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-</a:t>
              </a:r>
              <a:r>
                <a:rPr kumimoji="1" lang="ja-JP" altLang="en-US" sz="1000" dirty="0"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ＦＭ</a:t>
              </a:r>
              <a:r>
                <a:rPr lang="ja-JP" altLang="en-US" sz="1000" dirty="0"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    </a:t>
              </a:r>
              <a:r>
                <a:rPr lang="ja-JP" altLang="en-US" sz="1000" dirty="0">
                  <a:latin typeface="HGP創英角ｺﾞｼｯｸUB" panose="020B0900000000000000" pitchFamily="50" charset="-128"/>
                  <a:ea typeface="HGP創英角ｺﾞｼｯｸUB" panose="020B0900000000000000" pitchFamily="50" charset="-128"/>
                </a:rPr>
                <a:t>　　　</a:t>
              </a:r>
              <a:endParaRPr kumimoji="1" lang="ja-JP" altLang="en-US" sz="10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endParaRPr>
            </a:p>
          </p:txBody>
        </p:sp>
        <p:cxnSp>
          <p:nvCxnSpPr>
            <p:cNvPr id="62" name="直線コネクタ 61">
              <a:extLst>
                <a:ext uri="{FF2B5EF4-FFF2-40B4-BE49-F238E27FC236}">
                  <a16:creationId xmlns:a16="http://schemas.microsoft.com/office/drawing/2014/main" id="{B4B59604-ABF2-4F3A-B55A-1460FD1D5ADB}"/>
                </a:ext>
              </a:extLst>
            </p:cNvPr>
            <p:cNvCxnSpPr>
              <a:cxnSpLocks/>
            </p:cNvCxnSpPr>
            <p:nvPr/>
          </p:nvCxnSpPr>
          <p:spPr>
            <a:xfrm>
              <a:off x="6925762" y="2335462"/>
              <a:ext cx="611457" cy="1107"/>
            </a:xfrm>
            <a:prstGeom prst="line">
              <a:avLst/>
            </a:prstGeom>
            <a:ln w="28575" cap="rnd">
              <a:solidFill>
                <a:srgbClr val="FF9900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直線コネクタ 62">
              <a:extLst>
                <a:ext uri="{FF2B5EF4-FFF2-40B4-BE49-F238E27FC236}">
                  <a16:creationId xmlns:a16="http://schemas.microsoft.com/office/drawing/2014/main" id="{87C0C8F4-4A1C-439D-AF91-989257879DE5}"/>
                </a:ext>
              </a:extLst>
            </p:cNvPr>
            <p:cNvCxnSpPr>
              <a:cxnSpLocks/>
            </p:cNvCxnSpPr>
            <p:nvPr/>
          </p:nvCxnSpPr>
          <p:spPr>
            <a:xfrm>
              <a:off x="6195403" y="2328142"/>
              <a:ext cx="611457" cy="1107"/>
            </a:xfrm>
            <a:prstGeom prst="line">
              <a:avLst/>
            </a:prstGeom>
            <a:ln w="38100" cap="rnd">
              <a:solidFill>
                <a:srgbClr val="FF0000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直線コネクタ 63">
              <a:extLst>
                <a:ext uri="{FF2B5EF4-FFF2-40B4-BE49-F238E27FC236}">
                  <a16:creationId xmlns:a16="http://schemas.microsoft.com/office/drawing/2014/main" id="{7199FE59-BE82-4ADC-9BDD-9C79B6B61B05}"/>
                </a:ext>
              </a:extLst>
            </p:cNvPr>
            <p:cNvCxnSpPr>
              <a:cxnSpLocks/>
            </p:cNvCxnSpPr>
            <p:nvPr/>
          </p:nvCxnSpPr>
          <p:spPr>
            <a:xfrm>
              <a:off x="7667573" y="2338223"/>
              <a:ext cx="611457" cy="1107"/>
            </a:xfrm>
            <a:prstGeom prst="line">
              <a:avLst/>
            </a:prstGeom>
            <a:ln w="28575" cap="rnd">
              <a:solidFill>
                <a:srgbClr val="009900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直線コネクタ 64">
              <a:extLst>
                <a:ext uri="{FF2B5EF4-FFF2-40B4-BE49-F238E27FC236}">
                  <a16:creationId xmlns:a16="http://schemas.microsoft.com/office/drawing/2014/main" id="{AAA1F4D4-E43E-4B5F-8AEC-68F619E4FE21}"/>
                </a:ext>
              </a:extLst>
            </p:cNvPr>
            <p:cNvCxnSpPr>
              <a:cxnSpLocks/>
            </p:cNvCxnSpPr>
            <p:nvPr/>
          </p:nvCxnSpPr>
          <p:spPr>
            <a:xfrm>
              <a:off x="8496643" y="2338577"/>
              <a:ext cx="611457" cy="1107"/>
            </a:xfrm>
            <a:prstGeom prst="line">
              <a:avLst/>
            </a:prstGeom>
            <a:ln w="38100" cap="rnd">
              <a:solidFill>
                <a:srgbClr val="3333FF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6" name="テキスト ボックス 65">
              <a:extLst>
                <a:ext uri="{FF2B5EF4-FFF2-40B4-BE49-F238E27FC236}">
                  <a16:creationId xmlns:a16="http://schemas.microsoft.com/office/drawing/2014/main" id="{AF20A621-78B1-48AB-9C04-7C3CB3CB4197}"/>
                </a:ext>
              </a:extLst>
            </p:cNvPr>
            <p:cNvSpPr txBox="1"/>
            <p:nvPr/>
          </p:nvSpPr>
          <p:spPr>
            <a:xfrm>
              <a:off x="6806860" y="2100760"/>
              <a:ext cx="866291" cy="272802"/>
            </a:xfrm>
            <a:prstGeom prst="rect">
              <a:avLst/>
            </a:prstGeom>
            <a:noFill/>
          </p:spPr>
          <p:txBody>
            <a:bodyPr wrap="none" rtlCol="0">
              <a:noAutofit/>
            </a:bodyPr>
            <a:lstStyle/>
            <a:p>
              <a:r>
                <a:rPr lang="ja-JP" altLang="en-US" sz="1000" dirty="0"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ＣＢＣラジオ   </a:t>
              </a:r>
              <a:r>
                <a:rPr lang="ja-JP" altLang="en-US" sz="1000" dirty="0">
                  <a:latin typeface="HGP創英角ｺﾞｼｯｸUB" panose="020B0900000000000000" pitchFamily="50" charset="-128"/>
                  <a:ea typeface="HGP創英角ｺﾞｼｯｸUB" panose="020B0900000000000000" pitchFamily="50" charset="-128"/>
                </a:rPr>
                <a:t>　　　</a:t>
              </a:r>
              <a:endParaRPr kumimoji="1" lang="ja-JP" altLang="en-US" sz="10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endParaRPr>
            </a:p>
          </p:txBody>
        </p:sp>
        <p:sp>
          <p:nvSpPr>
            <p:cNvPr id="67" name="テキスト ボックス 66">
              <a:extLst>
                <a:ext uri="{FF2B5EF4-FFF2-40B4-BE49-F238E27FC236}">
                  <a16:creationId xmlns:a16="http://schemas.microsoft.com/office/drawing/2014/main" id="{7A5AEA37-1578-4C84-A52D-F501B36DE859}"/>
                </a:ext>
              </a:extLst>
            </p:cNvPr>
            <p:cNvSpPr txBox="1"/>
            <p:nvPr/>
          </p:nvSpPr>
          <p:spPr>
            <a:xfrm>
              <a:off x="7630352" y="2091338"/>
              <a:ext cx="866292" cy="272802"/>
            </a:xfrm>
            <a:prstGeom prst="rect">
              <a:avLst/>
            </a:prstGeom>
            <a:noFill/>
          </p:spPr>
          <p:txBody>
            <a:bodyPr wrap="none" rtlCol="0">
              <a:noAutofit/>
            </a:bodyPr>
            <a:lstStyle/>
            <a:p>
              <a:r>
                <a:rPr lang="ja-JP" altLang="en-US" sz="1000" dirty="0"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東海ラジオ   </a:t>
              </a:r>
              <a:r>
                <a:rPr lang="ja-JP" altLang="en-US" sz="1000" dirty="0">
                  <a:latin typeface="HGP創英角ｺﾞｼｯｸUB" panose="020B0900000000000000" pitchFamily="50" charset="-128"/>
                  <a:ea typeface="HGP創英角ｺﾞｼｯｸUB" panose="020B0900000000000000" pitchFamily="50" charset="-128"/>
                </a:rPr>
                <a:t>　　　</a:t>
              </a:r>
              <a:endParaRPr kumimoji="1" lang="ja-JP" altLang="en-US" sz="10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endParaRPr>
            </a:p>
          </p:txBody>
        </p:sp>
        <p:sp>
          <p:nvSpPr>
            <p:cNvPr id="68" name="テキスト ボックス 67">
              <a:extLst>
                <a:ext uri="{FF2B5EF4-FFF2-40B4-BE49-F238E27FC236}">
                  <a16:creationId xmlns:a16="http://schemas.microsoft.com/office/drawing/2014/main" id="{178D3A9D-2397-4F56-879C-4F30EE1B6184}"/>
                </a:ext>
              </a:extLst>
            </p:cNvPr>
            <p:cNvSpPr txBox="1"/>
            <p:nvPr/>
          </p:nvSpPr>
          <p:spPr>
            <a:xfrm>
              <a:off x="8361144" y="2096204"/>
              <a:ext cx="871254" cy="295523"/>
            </a:xfrm>
            <a:prstGeom prst="rect">
              <a:avLst/>
            </a:prstGeom>
            <a:noFill/>
          </p:spPr>
          <p:txBody>
            <a:bodyPr wrap="none" rtlCol="0">
              <a:noAutofit/>
            </a:bodyPr>
            <a:lstStyle/>
            <a:p>
              <a:r>
                <a:rPr lang="ja-JP" altLang="en-US" sz="1000" dirty="0"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ＦＭ ＡＩＣＨＩ    </a:t>
              </a:r>
              <a:r>
                <a:rPr lang="ja-JP" altLang="en-US" sz="1000" dirty="0">
                  <a:latin typeface="HGP創英角ｺﾞｼｯｸUB" panose="020B0900000000000000" pitchFamily="50" charset="-128"/>
                  <a:ea typeface="HGP創英角ｺﾞｼｯｸUB" panose="020B0900000000000000" pitchFamily="50" charset="-128"/>
                </a:rPr>
                <a:t>　　　</a:t>
              </a:r>
              <a:endParaRPr kumimoji="1" lang="ja-JP" altLang="en-US" sz="10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endParaRPr>
            </a:p>
          </p:txBody>
        </p:sp>
      </p:grpSp>
      <p:grpSp>
        <p:nvGrpSpPr>
          <p:cNvPr id="2" name="グループ化 1"/>
          <p:cNvGrpSpPr/>
          <p:nvPr/>
        </p:nvGrpSpPr>
        <p:grpSpPr>
          <a:xfrm>
            <a:off x="1556299" y="1561986"/>
            <a:ext cx="2707299" cy="2410494"/>
            <a:chOff x="1711868" y="1806216"/>
            <a:chExt cx="2358239" cy="2027227"/>
          </a:xfrm>
        </p:grpSpPr>
        <p:graphicFrame>
          <p:nvGraphicFramePr>
            <p:cNvPr id="75" name="全GＺ右">
              <a:extLst>
                <a:ext uri="{FF2B5EF4-FFF2-40B4-BE49-F238E27FC236}">
                  <a16:creationId xmlns:a16="http://schemas.microsoft.com/office/drawing/2014/main" id="{F72B9D9E-41FE-4C14-B874-0C2B920B038A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037196921"/>
                </p:ext>
              </p:extLst>
            </p:nvPr>
          </p:nvGraphicFramePr>
          <p:xfrm>
            <a:off x="1756112" y="1961489"/>
            <a:ext cx="2224477" cy="1871954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5"/>
            </a:graphicData>
          </a:graphic>
        </p:graphicFrame>
        <p:graphicFrame>
          <p:nvGraphicFramePr>
            <p:cNvPr id="76" name="全G他右">
              <a:extLst>
                <a:ext uri="{FF2B5EF4-FFF2-40B4-BE49-F238E27FC236}">
                  <a16:creationId xmlns:a16="http://schemas.microsoft.com/office/drawing/2014/main" id="{867B003C-7BDF-49BB-9EF7-5AB592B1E912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4016178603"/>
                </p:ext>
              </p:extLst>
            </p:nvPr>
          </p:nvGraphicFramePr>
          <p:xfrm>
            <a:off x="1711868" y="1806216"/>
            <a:ext cx="2084589" cy="1928252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6"/>
            </a:graphicData>
          </a:graphic>
        </p:graphicFrame>
        <p:sp>
          <p:nvSpPr>
            <p:cNvPr id="77" name="WordArt 6">
              <a:extLst>
                <a:ext uri="{FF2B5EF4-FFF2-40B4-BE49-F238E27FC236}">
                  <a16:creationId xmlns:a16="http://schemas.microsoft.com/office/drawing/2014/main" id="{8FADFFB1-813D-481D-9ABF-21332EFAE2FB}"/>
                </a:ext>
              </a:extLst>
            </p:cNvPr>
            <p:cNvSpPr>
              <a:spLocks noChangeArrowheads="1" noChangeShapeType="1" noTextEdit="1"/>
            </p:cNvSpPr>
            <p:nvPr/>
          </p:nvSpPr>
          <p:spPr bwMode="auto">
            <a:xfrm>
              <a:off x="3249815" y="2185688"/>
              <a:ext cx="642872" cy="228686"/>
            </a:xfrm>
            <a:prstGeom prst="rect">
              <a:avLst/>
            </a:prstGeom>
            <a:extLst>
              <a:ext uri="{AF507438-7753-43E0-B8FC-AC1667EBCBE1}">
                <a14:hiddenEffects xmlns:a14="http://schemas.microsoft.com/office/drawing/2010/main">
                  <a:effectLst/>
                </a14:hiddenEffects>
              </a:ext>
            </a:extLst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dist"/>
              <a:r>
                <a:rPr lang="en-US" altLang="ja-JP" sz="2100" b="1" kern="10" spc="-105" dirty="0">
                  <a:ln w="12700">
                    <a:solidFill>
                      <a:schemeClr val="tx1"/>
                    </a:solidFill>
                    <a:round/>
                    <a:headEnd/>
                    <a:tailEnd/>
                  </a:ln>
                  <a:solidFill>
                    <a:schemeClr val="bg1"/>
                  </a:solidFill>
                  <a:latin typeface="HGPｺﾞｼｯｸE" panose="020B0900000000000000" pitchFamily="50" charset="-128"/>
                  <a:ea typeface="HGPｺﾞｼｯｸE" panose="020B0900000000000000" pitchFamily="50" charset="-128"/>
                  <a:cs typeface="Arial" panose="020B0604020202020204" pitchFamily="34" charset="0"/>
                </a:rPr>
                <a:t>ZIP-FM</a:t>
              </a:r>
              <a:endParaRPr lang="ja-JP" altLang="en-US" sz="2100" b="1" kern="10" spc="-105" dirty="0">
                <a:ln w="12700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chemeClr val="bg1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  <a:cs typeface="Arial" panose="020B0604020202020204" pitchFamily="34" charset="0"/>
              </a:endParaRPr>
            </a:p>
          </p:txBody>
        </p:sp>
        <p:sp>
          <p:nvSpPr>
            <p:cNvPr id="78" name="WordArt 6">
              <a:extLst>
                <a:ext uri="{FF2B5EF4-FFF2-40B4-BE49-F238E27FC236}">
                  <a16:creationId xmlns:a16="http://schemas.microsoft.com/office/drawing/2014/main" id="{58F27D26-7B4E-4D67-861D-6E2E10E310C9}"/>
                </a:ext>
              </a:extLst>
            </p:cNvPr>
            <p:cNvSpPr>
              <a:spLocks/>
            </p:cNvSpPr>
            <p:nvPr/>
          </p:nvSpPr>
          <p:spPr bwMode="auto">
            <a:xfrm>
              <a:off x="3496778" y="2554174"/>
              <a:ext cx="573329" cy="275200"/>
            </a:xfrm>
            <a:prstGeom prst="rect">
              <a:avLst/>
            </a:prstGeom>
            <a:extLst>
              <a:ext uri="{AF507438-7753-43E0-B8FC-AC1667EBCBE1}">
                <a14:hiddenEffects xmlns:a14="http://schemas.microsoft.com/office/drawing/2010/main">
                  <a:effectLst/>
                </a14:hiddenEffects>
              </a:ext>
            </a:extLst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dist"/>
              <a:r>
                <a:rPr lang="en-US" altLang="ja-JP" sz="2100" b="1" kern="10" spc="-105" dirty="0">
                  <a:ln w="12700">
                    <a:solidFill>
                      <a:schemeClr val="tx1"/>
                    </a:solidFill>
                    <a:round/>
                    <a:headEnd/>
                    <a:tailEnd/>
                  </a:ln>
                  <a:solidFill>
                    <a:schemeClr val="bg1"/>
                  </a:solidFill>
                  <a:latin typeface="HGPｺﾞｼｯｸE" panose="020B0900000000000000" pitchFamily="50" charset="-128"/>
                  <a:ea typeface="HGPｺﾞｼｯｸE" panose="020B0900000000000000" pitchFamily="50" charset="-128"/>
                  <a:cs typeface="Arial" panose="020B0604020202020204" pitchFamily="34" charset="0"/>
                </a:rPr>
                <a:t>35</a:t>
              </a:r>
              <a:r>
                <a:rPr lang="ja-JP" altLang="en-US" sz="2100" b="1" kern="10" spc="-105" dirty="0">
                  <a:ln w="12700">
                    <a:solidFill>
                      <a:schemeClr val="tx1"/>
                    </a:solidFill>
                    <a:round/>
                    <a:headEnd/>
                    <a:tailEnd/>
                  </a:ln>
                  <a:solidFill>
                    <a:schemeClr val="bg1"/>
                  </a:solidFill>
                  <a:latin typeface="HGPｺﾞｼｯｸE" panose="020B0900000000000000" pitchFamily="50" charset="-128"/>
                  <a:ea typeface="HGPｺﾞｼｯｸE" panose="020B0900000000000000" pitchFamily="50" charset="-128"/>
                  <a:cs typeface="Arial" panose="020B0604020202020204" pitchFamily="34" charset="0"/>
                </a:rPr>
                <a:t>．</a:t>
              </a:r>
              <a:r>
                <a:rPr lang="en-US" altLang="ja-JP" sz="2100" b="1" kern="10" spc="-105" dirty="0">
                  <a:ln w="12700">
                    <a:solidFill>
                      <a:schemeClr val="tx1"/>
                    </a:solidFill>
                    <a:round/>
                    <a:headEnd/>
                    <a:tailEnd/>
                  </a:ln>
                  <a:solidFill>
                    <a:schemeClr val="bg1"/>
                  </a:solidFill>
                  <a:latin typeface="HGPｺﾞｼｯｸE" panose="020B0900000000000000" pitchFamily="50" charset="-128"/>
                  <a:ea typeface="HGPｺﾞｼｯｸE" panose="020B0900000000000000" pitchFamily="50" charset="-128"/>
                  <a:cs typeface="Arial" panose="020B0604020202020204" pitchFamily="34" charset="0"/>
                </a:rPr>
                <a:t>6</a:t>
              </a:r>
              <a:r>
                <a:rPr lang="ja-JP" altLang="en-US" sz="2100" b="1" kern="10" spc="-105" dirty="0">
                  <a:ln w="12700">
                    <a:solidFill>
                      <a:schemeClr val="tx1"/>
                    </a:solidFill>
                    <a:round/>
                    <a:headEnd/>
                    <a:tailEnd/>
                  </a:ln>
                  <a:solidFill>
                    <a:schemeClr val="bg1"/>
                  </a:solidFill>
                  <a:latin typeface="HGPｺﾞｼｯｸE" panose="020B0900000000000000" pitchFamily="50" charset="-128"/>
                  <a:ea typeface="HGPｺﾞｼｯｸE" panose="020B0900000000000000" pitchFamily="50" charset="-128"/>
                  <a:cs typeface="Arial" panose="020B0604020202020204" pitchFamily="34" charset="0"/>
                </a:rPr>
                <a:t>％</a:t>
              </a:r>
            </a:p>
          </p:txBody>
        </p:sp>
      </p:grpSp>
      <p:sp>
        <p:nvSpPr>
          <p:cNvPr id="79" name="正方形/長方形 78">
            <a:extLst>
              <a:ext uri="{FF2B5EF4-FFF2-40B4-BE49-F238E27FC236}">
                <a16:creationId xmlns:a16="http://schemas.microsoft.com/office/drawing/2014/main" id="{FF62DEAC-889E-4260-BA33-8CBE52E4BD8B}"/>
              </a:ext>
            </a:extLst>
          </p:cNvPr>
          <p:cNvSpPr/>
          <p:nvPr/>
        </p:nvSpPr>
        <p:spPr>
          <a:xfrm>
            <a:off x="663450" y="4307347"/>
            <a:ext cx="8723118" cy="2219490"/>
          </a:xfrm>
          <a:prstGeom prst="rect">
            <a:avLst/>
          </a:prstGeom>
          <a:solidFill>
            <a:srgbClr val="FFFF99"/>
          </a:solidFill>
          <a:ln w="25400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</p:txBody>
      </p:sp>
      <p:grpSp>
        <p:nvGrpSpPr>
          <p:cNvPr id="83" name="グループ化 82">
            <a:extLst>
              <a:ext uri="{FF2B5EF4-FFF2-40B4-BE49-F238E27FC236}">
                <a16:creationId xmlns:a16="http://schemas.microsoft.com/office/drawing/2014/main" id="{B6D0B568-F110-4B5C-A747-A707A9A0FA1E}"/>
              </a:ext>
            </a:extLst>
          </p:cNvPr>
          <p:cNvGrpSpPr/>
          <p:nvPr/>
        </p:nvGrpSpPr>
        <p:grpSpPr>
          <a:xfrm>
            <a:off x="1784648" y="4062328"/>
            <a:ext cx="6436043" cy="473889"/>
            <a:chOff x="1189685" y="4176045"/>
            <a:chExt cx="4269152" cy="473889"/>
          </a:xfrm>
        </p:grpSpPr>
        <p:sp>
          <p:nvSpPr>
            <p:cNvPr id="84" name="四角形: 角を丸くする 37">
              <a:extLst>
                <a:ext uri="{FF2B5EF4-FFF2-40B4-BE49-F238E27FC236}">
                  <a16:creationId xmlns:a16="http://schemas.microsoft.com/office/drawing/2014/main" id="{55CD28FF-9895-4222-94FC-685C914E11F9}"/>
                </a:ext>
              </a:extLst>
            </p:cNvPr>
            <p:cNvSpPr/>
            <p:nvPr/>
          </p:nvSpPr>
          <p:spPr>
            <a:xfrm>
              <a:off x="1197615" y="4176045"/>
              <a:ext cx="4261222" cy="473889"/>
            </a:xfrm>
            <a:prstGeom prst="roundRect">
              <a:avLst/>
            </a:prstGeom>
            <a:solidFill>
              <a:srgbClr val="FF9900"/>
            </a:solidFill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latin typeface="HGPｺﾞｼｯｸE" panose="020B0900000000000000" pitchFamily="50" charset="-128"/>
                <a:ea typeface="HGPｺﾞｼｯｸE" panose="020B0900000000000000" pitchFamily="50" charset="-128"/>
              </a:endParaRPr>
            </a:p>
          </p:txBody>
        </p:sp>
        <p:sp>
          <p:nvSpPr>
            <p:cNvPr id="85" name="テキスト ボックス 84">
              <a:extLst>
                <a:ext uri="{FF2B5EF4-FFF2-40B4-BE49-F238E27FC236}">
                  <a16:creationId xmlns:a16="http://schemas.microsoft.com/office/drawing/2014/main" id="{26FC4DD6-4406-4FD3-9C3E-B39B80762B3F}"/>
                </a:ext>
              </a:extLst>
            </p:cNvPr>
            <p:cNvSpPr txBox="1"/>
            <p:nvPr/>
          </p:nvSpPr>
          <p:spPr>
            <a:xfrm>
              <a:off x="1189685" y="4244231"/>
              <a:ext cx="4266727" cy="338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defTabSz="1043056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ja-JP" altLang="en-US" sz="1600" dirty="0">
                  <a:solidFill>
                    <a:schemeClr val="bg1"/>
                  </a:solidFill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「</a:t>
              </a:r>
              <a:r>
                <a:rPr lang="en-US" altLang="ja-JP" sz="1600" dirty="0">
                  <a:solidFill>
                    <a:schemeClr val="bg1"/>
                  </a:solidFill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HOORAY </a:t>
              </a:r>
              <a:r>
                <a:rPr lang="en-US" altLang="ja-JP" sz="1600" dirty="0" err="1">
                  <a:solidFill>
                    <a:schemeClr val="bg1"/>
                  </a:solidFill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HOORAY</a:t>
              </a:r>
              <a:r>
                <a:rPr lang="en-US" altLang="ja-JP" sz="1600" dirty="0">
                  <a:solidFill>
                    <a:schemeClr val="bg1"/>
                  </a:solidFill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 FRIDAY</a:t>
              </a:r>
              <a:r>
                <a:rPr lang="ja-JP" altLang="en-US" sz="1600" dirty="0">
                  <a:solidFill>
                    <a:schemeClr val="bg1"/>
                  </a:solidFill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」は、</a:t>
              </a:r>
              <a:r>
                <a:rPr lang="en-US" altLang="ja-JP" sz="1600" dirty="0">
                  <a:solidFill>
                    <a:schemeClr val="bg1"/>
                  </a:solidFill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1</a:t>
              </a:r>
              <a:r>
                <a:rPr lang="ja-JP" altLang="en-US" sz="1600" dirty="0">
                  <a:solidFill>
                    <a:schemeClr val="bg1"/>
                  </a:solidFill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週間で</a:t>
              </a:r>
              <a:r>
                <a:rPr lang="en-US" altLang="ja-JP" sz="1600">
                  <a:solidFill>
                    <a:schemeClr val="bg1"/>
                  </a:solidFill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68</a:t>
              </a:r>
              <a:r>
                <a:rPr lang="ja-JP" altLang="en-US" sz="1600">
                  <a:solidFill>
                    <a:schemeClr val="bg1"/>
                  </a:solidFill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万人</a:t>
              </a:r>
              <a:r>
                <a:rPr lang="ja-JP" altLang="en-US" sz="1600" dirty="0">
                  <a:solidFill>
                    <a:schemeClr val="bg1"/>
                  </a:solidFill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に聴かれています！</a:t>
              </a:r>
            </a:p>
          </p:txBody>
        </p:sp>
      </p:grpSp>
      <p:sp>
        <p:nvSpPr>
          <p:cNvPr id="92" name="テキスト ボックス 17"/>
          <p:cNvSpPr txBox="1">
            <a:spLocks noChangeArrowheads="1"/>
          </p:cNvSpPr>
          <p:nvPr/>
        </p:nvSpPr>
        <p:spPr bwMode="auto">
          <a:xfrm>
            <a:off x="1665384" y="4739075"/>
            <a:ext cx="6779420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ja-JP" altLang="en-US" sz="1600" u="sng" dirty="0">
                <a:latin typeface="+mn-ea"/>
                <a:ea typeface="+mn-ea"/>
              </a:rPr>
              <a:t>●「</a:t>
            </a:r>
            <a:r>
              <a:rPr lang="en-US" altLang="ja-JP" sz="1600" u="sng" dirty="0">
                <a:latin typeface="+mn-ea"/>
                <a:ea typeface="+mn-ea"/>
              </a:rPr>
              <a:t>HOORAY </a:t>
            </a:r>
            <a:r>
              <a:rPr lang="en-US" altLang="ja-JP" sz="1600" u="sng" dirty="0" err="1">
                <a:latin typeface="+mn-ea"/>
                <a:ea typeface="+mn-ea"/>
              </a:rPr>
              <a:t>HOORAY</a:t>
            </a:r>
            <a:r>
              <a:rPr lang="en-US" altLang="ja-JP" sz="1600" u="sng" dirty="0">
                <a:latin typeface="+mn-ea"/>
                <a:ea typeface="+mn-ea"/>
              </a:rPr>
              <a:t> FRIDAY</a:t>
            </a:r>
            <a:r>
              <a:rPr lang="ja-JP" altLang="en-US" sz="1600" u="sng" dirty="0">
                <a:latin typeface="+mn-ea"/>
                <a:ea typeface="+mn-ea"/>
              </a:rPr>
              <a:t>」の</a:t>
            </a:r>
            <a:r>
              <a:rPr lang="en-US" altLang="ja-JP" sz="1600" u="sng" dirty="0">
                <a:latin typeface="+mn-ea"/>
                <a:ea typeface="+mn-ea"/>
              </a:rPr>
              <a:t>1</a:t>
            </a:r>
            <a:r>
              <a:rPr lang="ja-JP" altLang="en-US" sz="1600" u="sng" dirty="0">
                <a:latin typeface="+mn-ea"/>
                <a:ea typeface="+mn-ea"/>
              </a:rPr>
              <a:t>週間のユニークリーチ</a:t>
            </a:r>
            <a:r>
              <a:rPr lang="en-US" altLang="ja-JP" sz="1600" u="sng" dirty="0">
                <a:latin typeface="+mn-ea"/>
                <a:ea typeface="+mn-ea"/>
              </a:rPr>
              <a:t>(</a:t>
            </a:r>
            <a:r>
              <a:rPr lang="ja-JP" altLang="en-US" sz="1600" u="sng" dirty="0">
                <a:latin typeface="+mn-ea"/>
                <a:ea typeface="+mn-ea"/>
              </a:rPr>
              <a:t>到達率</a:t>
            </a:r>
            <a:r>
              <a:rPr lang="en-US" altLang="ja-JP" sz="1600" u="sng" dirty="0">
                <a:latin typeface="+mn-ea"/>
                <a:ea typeface="+mn-ea"/>
              </a:rPr>
              <a:t>)</a:t>
            </a:r>
            <a:r>
              <a:rPr lang="ja-JP" altLang="en-US" sz="1600" u="sng" dirty="0">
                <a:latin typeface="+mn-ea"/>
                <a:ea typeface="+mn-ea"/>
              </a:rPr>
              <a:t>・・・</a:t>
            </a:r>
            <a:r>
              <a:rPr lang="en-US" altLang="ja-JP" sz="1600" b="1" u="sng" dirty="0">
                <a:latin typeface="+mn-ea"/>
                <a:ea typeface="+mn-ea"/>
              </a:rPr>
              <a:t>6.8%</a:t>
            </a:r>
          </a:p>
        </p:txBody>
      </p:sp>
      <p:sp>
        <p:nvSpPr>
          <p:cNvPr id="93" name="テキスト ボックス 19"/>
          <p:cNvSpPr txBox="1">
            <a:spLocks noChangeArrowheads="1"/>
          </p:cNvSpPr>
          <p:nvPr/>
        </p:nvSpPr>
        <p:spPr bwMode="auto">
          <a:xfrm>
            <a:off x="3751675" y="6007583"/>
            <a:ext cx="350448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ja-JP" altLang="en-US" sz="1200" dirty="0">
                <a:latin typeface="+mn-ea"/>
                <a:ea typeface="+mn-ea"/>
              </a:rPr>
              <a:t>重複を除く正味到達人数</a:t>
            </a:r>
            <a:endParaRPr lang="en-US" altLang="ja-JP" sz="1200" dirty="0">
              <a:latin typeface="+mn-ea"/>
              <a:ea typeface="+mn-ea"/>
            </a:endParaRPr>
          </a:p>
          <a:p>
            <a:r>
              <a:rPr lang="ja-JP" altLang="en-US" sz="1200" dirty="0">
                <a:latin typeface="+mn-ea"/>
                <a:ea typeface="+mn-ea"/>
              </a:rPr>
              <a:t>中京圏の</a:t>
            </a:r>
            <a:r>
              <a:rPr lang="en-US" altLang="ja-JP" sz="1200" dirty="0">
                <a:latin typeface="+mn-ea"/>
                <a:ea typeface="+mn-ea"/>
              </a:rPr>
              <a:t>ZIP-FM</a:t>
            </a:r>
            <a:r>
              <a:rPr lang="ja-JP" altLang="en-US" sz="1200" dirty="0">
                <a:latin typeface="+mn-ea"/>
                <a:ea typeface="+mn-ea"/>
              </a:rPr>
              <a:t>良好聴取エリア内の男女</a:t>
            </a:r>
            <a:r>
              <a:rPr lang="en-US" altLang="ja-JP" sz="1200" dirty="0">
                <a:latin typeface="+mn-ea"/>
                <a:ea typeface="+mn-ea"/>
              </a:rPr>
              <a:t>12</a:t>
            </a:r>
            <a:r>
              <a:rPr lang="ja-JP" altLang="en-US" sz="1200" dirty="0">
                <a:latin typeface="+mn-ea"/>
                <a:ea typeface="+mn-ea"/>
              </a:rPr>
              <a:t>～</a:t>
            </a:r>
            <a:r>
              <a:rPr lang="en-US" altLang="ja-JP" sz="1200" dirty="0">
                <a:latin typeface="+mn-ea"/>
                <a:ea typeface="+mn-ea"/>
              </a:rPr>
              <a:t>69</a:t>
            </a:r>
            <a:r>
              <a:rPr lang="ja-JP" altLang="en-US" sz="1200" dirty="0">
                <a:latin typeface="+mn-ea"/>
                <a:ea typeface="+mn-ea"/>
              </a:rPr>
              <a:t>才</a:t>
            </a:r>
            <a:endParaRPr lang="en-US" altLang="ja-JP" sz="1200" dirty="0">
              <a:latin typeface="+mn-ea"/>
              <a:ea typeface="+mn-ea"/>
            </a:endParaRPr>
          </a:p>
        </p:txBody>
      </p:sp>
      <p:sp>
        <p:nvSpPr>
          <p:cNvPr id="94" name="テキスト ボックス 18"/>
          <p:cNvSpPr txBox="1">
            <a:spLocks noChangeArrowheads="1"/>
          </p:cNvSpPr>
          <p:nvPr/>
        </p:nvSpPr>
        <p:spPr bwMode="auto">
          <a:xfrm>
            <a:off x="3721894" y="5238142"/>
            <a:ext cx="4368504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altLang="ja-JP" sz="4400" b="1" dirty="0">
                <a:solidFill>
                  <a:srgbClr val="EA6431"/>
                </a:solidFill>
                <a:latin typeface="+mn-ea"/>
                <a:ea typeface="+mn-ea"/>
              </a:rPr>
              <a:t>68</a:t>
            </a:r>
            <a:r>
              <a:rPr lang="ja-JP" altLang="en-US" sz="4400" b="1" dirty="0">
                <a:solidFill>
                  <a:srgbClr val="EA6431"/>
                </a:solidFill>
                <a:latin typeface="+mn-ea"/>
                <a:ea typeface="+mn-ea"/>
              </a:rPr>
              <a:t>万人／</a:t>
            </a:r>
            <a:r>
              <a:rPr lang="en-US" altLang="ja-JP" sz="3200" b="1" dirty="0">
                <a:solidFill>
                  <a:srgbClr val="EA6431"/>
                </a:solidFill>
                <a:latin typeface="+mn-ea"/>
                <a:ea typeface="+mn-ea"/>
              </a:rPr>
              <a:t>1,000</a:t>
            </a:r>
            <a:r>
              <a:rPr lang="ja-JP" altLang="en-US" sz="3200" b="1" dirty="0">
                <a:solidFill>
                  <a:srgbClr val="EA6431"/>
                </a:solidFill>
                <a:latin typeface="+mn-ea"/>
                <a:ea typeface="+mn-ea"/>
              </a:rPr>
              <a:t>万人</a:t>
            </a:r>
            <a:endParaRPr lang="en-US" altLang="ja-JP" sz="3200" b="1" dirty="0">
              <a:solidFill>
                <a:srgbClr val="EA6431"/>
              </a:solidFill>
              <a:latin typeface="+mn-ea"/>
              <a:ea typeface="+mn-ea"/>
            </a:endParaRPr>
          </a:p>
        </p:txBody>
      </p:sp>
      <p:sp>
        <p:nvSpPr>
          <p:cNvPr id="95" name="テキスト ボックス 17"/>
          <p:cNvSpPr txBox="1">
            <a:spLocks noChangeArrowheads="1"/>
          </p:cNvSpPr>
          <p:nvPr/>
        </p:nvSpPr>
        <p:spPr bwMode="auto">
          <a:xfrm>
            <a:off x="1638444" y="5307503"/>
            <a:ext cx="194155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ja-JP" altLang="en-US" dirty="0">
                <a:latin typeface="+mn-ea"/>
                <a:ea typeface="+mn-ea"/>
              </a:rPr>
              <a:t>人口換算すると</a:t>
            </a:r>
            <a:r>
              <a:rPr lang="en-US" altLang="ja-JP" dirty="0">
                <a:latin typeface="+mn-ea"/>
                <a:ea typeface="+mn-ea"/>
              </a:rPr>
              <a:t>…</a:t>
            </a:r>
          </a:p>
        </p:txBody>
      </p:sp>
      <p:sp>
        <p:nvSpPr>
          <p:cNvPr id="96" name="テキスト ボックス 95">
            <a:extLst>
              <a:ext uri="{FF2B5EF4-FFF2-40B4-BE49-F238E27FC236}">
                <a16:creationId xmlns:a16="http://schemas.microsoft.com/office/drawing/2014/main" id="{C220D258-9AFE-78D4-4296-9628C160E883}"/>
              </a:ext>
            </a:extLst>
          </p:cNvPr>
          <p:cNvSpPr txBox="1"/>
          <p:nvPr/>
        </p:nvSpPr>
        <p:spPr>
          <a:xfrm>
            <a:off x="726306" y="6596789"/>
            <a:ext cx="8306636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700" dirty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株式会社ビデオリサーチ調べ　中京圏ラジオ調査 </a:t>
            </a:r>
            <a:r>
              <a:rPr kumimoji="1" lang="en-US" altLang="ja-JP" sz="700" dirty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2025</a:t>
            </a:r>
            <a:r>
              <a:rPr kumimoji="1" lang="ja-JP" altLang="en-US" sz="700" dirty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年</a:t>
            </a:r>
            <a:r>
              <a:rPr kumimoji="1" lang="en-US" altLang="ja-JP" sz="700" dirty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12</a:t>
            </a:r>
            <a:r>
              <a:rPr lang="ja-JP" altLang="en-US" sz="70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月度 </a:t>
            </a:r>
            <a:endParaRPr kumimoji="1" lang="ja-JP" altLang="en-US" sz="700" dirty="0"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6540155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DB3209-E3BF-F721-FB6C-173B920010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Box 2">
            <a:extLst>
              <a:ext uri="{FF2B5EF4-FFF2-40B4-BE49-F238E27FC236}">
                <a16:creationId xmlns:a16="http://schemas.microsoft.com/office/drawing/2014/main" id="{BDB2BB2C-89DE-B736-26B3-7BACE0BC66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4488" y="260648"/>
            <a:ext cx="756138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ja-JP" altLang="en-US" sz="2000" dirty="0">
                <a:latin typeface="+mn-lt"/>
                <a:ea typeface="+mj-ea"/>
              </a:rPr>
              <a:t>◆</a:t>
            </a:r>
            <a:r>
              <a:rPr lang="ja-JP" altLang="en-US" sz="2000" b="1" dirty="0">
                <a:latin typeface="+mj-ea"/>
                <a:ea typeface="+mj-ea"/>
              </a:rPr>
              <a:t>ＨＯＯＲＡＹ ＨＯＯＲＡＹ ＦＲＩＤＡＹ</a:t>
            </a:r>
            <a:r>
              <a:rPr lang="ja-JP" altLang="en-US" sz="2000" b="1" dirty="0">
                <a:latin typeface="+mn-lt"/>
                <a:ea typeface="+mj-ea"/>
              </a:rPr>
              <a:t>　＜聴取者構成＞</a:t>
            </a: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AF067A62-A5B5-64C9-E78D-14BD1A52F7D7}"/>
              </a:ext>
            </a:extLst>
          </p:cNvPr>
          <p:cNvSpPr/>
          <p:nvPr/>
        </p:nvSpPr>
        <p:spPr>
          <a:xfrm>
            <a:off x="5025008" y="1966705"/>
            <a:ext cx="4536504" cy="4328326"/>
          </a:xfrm>
          <a:prstGeom prst="rect">
            <a:avLst/>
          </a:prstGeom>
          <a:solidFill>
            <a:srgbClr val="FFFF99"/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6" name="四角形: 角を丸くする 50">
            <a:extLst>
              <a:ext uri="{FF2B5EF4-FFF2-40B4-BE49-F238E27FC236}">
                <a16:creationId xmlns:a16="http://schemas.microsoft.com/office/drawing/2014/main" id="{057CA13F-902C-5B45-1D54-3A98176E6267}"/>
              </a:ext>
            </a:extLst>
          </p:cNvPr>
          <p:cNvSpPr/>
          <p:nvPr/>
        </p:nvSpPr>
        <p:spPr>
          <a:xfrm>
            <a:off x="5853742" y="1518193"/>
            <a:ext cx="2735019" cy="448511"/>
          </a:xfrm>
          <a:prstGeom prst="roundRect">
            <a:avLst/>
          </a:prstGeom>
          <a:solidFill>
            <a:srgbClr val="00B0F0"/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/>
              <a:t>男女年代別構成</a:t>
            </a:r>
          </a:p>
        </p:txBody>
      </p:sp>
      <p:graphicFrame>
        <p:nvGraphicFramePr>
          <p:cNvPr id="14" name="表 13">
            <a:extLst>
              <a:ext uri="{FF2B5EF4-FFF2-40B4-BE49-F238E27FC236}">
                <a16:creationId xmlns:a16="http://schemas.microsoft.com/office/drawing/2014/main" id="{A9B40275-E912-0998-2106-7E9B9723958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89576660"/>
              </p:ext>
            </p:extLst>
          </p:nvPr>
        </p:nvGraphicFramePr>
        <p:xfrm>
          <a:off x="5156482" y="5164413"/>
          <a:ext cx="4267200" cy="906780"/>
        </p:xfrm>
        <a:graphic>
          <a:graphicData uri="http://schemas.openxmlformats.org/drawingml/2006/table">
            <a:tbl>
              <a:tblPr/>
              <a:tblGrid>
                <a:gridCol w="609600">
                  <a:extLst>
                    <a:ext uri="{9D8B030D-6E8A-4147-A177-3AD203B41FA5}">
                      <a16:colId xmlns:a16="http://schemas.microsoft.com/office/drawing/2014/main" val="2712265113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982957887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689314784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4116244407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3848452236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3428843892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1301916377"/>
                    </a:ext>
                  </a:extLst>
                </a:gridCol>
              </a:tblGrid>
              <a:tr h="274320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　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男性 </a:t>
                      </a:r>
                      <a:endParaRPr lang="en-US" altLang="ja-JP" sz="900" b="0" i="0" u="none" strike="noStrike" dirty="0">
                        <a:solidFill>
                          <a:srgbClr val="000000"/>
                        </a:solidFill>
                        <a:effectLst/>
                        <a:latin typeface="HGｺﾞｼｯｸM" panose="020B0609000000000000" pitchFamily="49" charset="-128"/>
                        <a:ea typeface="HGｺﾞｼｯｸM" panose="020B0609000000000000" pitchFamily="49" charset="-128"/>
                      </a:endParaRPr>
                    </a:p>
                    <a:p>
                      <a:pPr algn="ctr" fontAlgn="ctr">
                        <a:buNone/>
                      </a:pPr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12</a:t>
                      </a: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～</a:t>
                      </a:r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19</a:t>
                      </a: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才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男性 </a:t>
                      </a:r>
                      <a:endParaRPr lang="en-US" altLang="ja-JP" sz="900" b="0" i="0" u="none" strike="noStrike" dirty="0">
                        <a:solidFill>
                          <a:srgbClr val="000000"/>
                        </a:solidFill>
                        <a:effectLst/>
                        <a:latin typeface="HGｺﾞｼｯｸM" panose="020B0609000000000000" pitchFamily="49" charset="-128"/>
                        <a:ea typeface="HGｺﾞｼｯｸM" panose="020B0609000000000000" pitchFamily="49" charset="-128"/>
                      </a:endParaRPr>
                    </a:p>
                    <a:p>
                      <a:pPr algn="ctr" fontAlgn="ctr">
                        <a:buNone/>
                      </a:pPr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20</a:t>
                      </a: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～</a:t>
                      </a:r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29</a:t>
                      </a: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才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33C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男性 </a:t>
                      </a:r>
                      <a:endParaRPr lang="en-US" altLang="ja-JP" sz="900" b="0" i="0" u="none" strike="noStrike" dirty="0">
                        <a:solidFill>
                          <a:srgbClr val="000000"/>
                        </a:solidFill>
                        <a:effectLst/>
                        <a:latin typeface="HGｺﾞｼｯｸM" panose="020B0609000000000000" pitchFamily="49" charset="-128"/>
                        <a:ea typeface="HGｺﾞｼｯｸM" panose="020B0609000000000000" pitchFamily="49" charset="-128"/>
                      </a:endParaRPr>
                    </a:p>
                    <a:p>
                      <a:pPr algn="ctr" fontAlgn="ctr">
                        <a:buNone/>
                      </a:pPr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30</a:t>
                      </a: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～</a:t>
                      </a:r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39</a:t>
                      </a: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才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0099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男性 </a:t>
                      </a:r>
                      <a:endParaRPr lang="en-US" altLang="ja-JP" sz="900" b="0" i="0" u="none" strike="noStrike" dirty="0">
                        <a:solidFill>
                          <a:srgbClr val="000000"/>
                        </a:solidFill>
                        <a:effectLst/>
                        <a:latin typeface="HGｺﾞｼｯｸM" panose="020B0609000000000000" pitchFamily="49" charset="-128"/>
                        <a:ea typeface="HGｺﾞｼｯｸM" panose="020B0609000000000000" pitchFamily="49" charset="-128"/>
                      </a:endParaRPr>
                    </a:p>
                    <a:p>
                      <a:pPr algn="ctr" fontAlgn="ctr">
                        <a:buNone/>
                      </a:pPr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40</a:t>
                      </a: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～</a:t>
                      </a:r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49</a:t>
                      </a: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才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3366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900" b="0" i="0" u="none" strike="noStrike" dirty="0">
                          <a:solidFill>
                            <a:srgbClr val="FFFFFF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男性 </a:t>
                      </a:r>
                      <a:endParaRPr lang="en-US" altLang="ja-JP" sz="900" b="0" i="0" u="none" strike="noStrike" dirty="0">
                        <a:solidFill>
                          <a:srgbClr val="FFFFFF"/>
                        </a:solidFill>
                        <a:effectLst/>
                        <a:latin typeface="HGｺﾞｼｯｸM" panose="020B0609000000000000" pitchFamily="49" charset="-128"/>
                        <a:ea typeface="HGｺﾞｼｯｸM" panose="020B0609000000000000" pitchFamily="49" charset="-128"/>
                      </a:endParaRPr>
                    </a:p>
                    <a:p>
                      <a:pPr algn="ctr" fontAlgn="ctr">
                        <a:buNone/>
                      </a:pPr>
                      <a:r>
                        <a:rPr lang="en-US" altLang="ja-JP" sz="900" b="0" i="0" u="none" strike="noStrike" dirty="0">
                          <a:solidFill>
                            <a:srgbClr val="FFFFFF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50</a:t>
                      </a:r>
                      <a:r>
                        <a:rPr lang="ja-JP" altLang="en-US" sz="900" b="0" i="0" u="none" strike="noStrike" dirty="0">
                          <a:solidFill>
                            <a:srgbClr val="FFFFFF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～</a:t>
                      </a:r>
                      <a:r>
                        <a:rPr lang="en-US" altLang="ja-JP" sz="900" b="0" i="0" u="none" strike="noStrike" dirty="0">
                          <a:solidFill>
                            <a:srgbClr val="FFFFFF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59</a:t>
                      </a:r>
                      <a:r>
                        <a:rPr lang="ja-JP" altLang="en-US" sz="900" b="0" i="0" u="none" strike="noStrike" dirty="0">
                          <a:solidFill>
                            <a:srgbClr val="FFFFFF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才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0033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900" b="0" i="0" u="none" strike="noStrike" dirty="0">
                          <a:solidFill>
                            <a:srgbClr val="FFFFFF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男性 </a:t>
                      </a:r>
                      <a:endParaRPr lang="en-US" altLang="ja-JP" sz="900" b="0" i="0" u="none" strike="noStrike" dirty="0">
                        <a:solidFill>
                          <a:srgbClr val="FFFFFF"/>
                        </a:solidFill>
                        <a:effectLst/>
                        <a:latin typeface="HGｺﾞｼｯｸM" panose="020B0609000000000000" pitchFamily="49" charset="-128"/>
                        <a:ea typeface="HGｺﾞｼｯｸM" panose="020B0609000000000000" pitchFamily="49" charset="-128"/>
                      </a:endParaRPr>
                    </a:p>
                    <a:p>
                      <a:pPr algn="ctr" fontAlgn="ctr">
                        <a:buNone/>
                      </a:pPr>
                      <a:r>
                        <a:rPr lang="en-US" altLang="ja-JP" sz="900" b="0" i="0" u="none" strike="noStrike" dirty="0">
                          <a:solidFill>
                            <a:srgbClr val="FFFFFF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60</a:t>
                      </a:r>
                      <a:r>
                        <a:rPr lang="ja-JP" altLang="en-US" sz="900" b="0" i="0" u="none" strike="noStrike" dirty="0">
                          <a:solidFill>
                            <a:srgbClr val="FFFFFF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～</a:t>
                      </a:r>
                      <a:r>
                        <a:rPr lang="en-US" altLang="ja-JP" sz="900" b="0" i="0" u="none" strike="noStrike" dirty="0">
                          <a:solidFill>
                            <a:srgbClr val="FFFFFF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69</a:t>
                      </a:r>
                      <a:r>
                        <a:rPr lang="ja-JP" altLang="en-US" sz="900" b="0" i="0" u="none" strike="noStrike" dirty="0">
                          <a:solidFill>
                            <a:srgbClr val="FFFFFF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才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3333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24355263"/>
                  </a:ext>
                </a:extLst>
              </a:tr>
              <a:tr h="167640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15:00-19:00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1.6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3.5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7.0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22.6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18.2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7.3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71739183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　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女性 </a:t>
                      </a:r>
                      <a:endParaRPr lang="en-US" altLang="ja-JP" sz="900" b="0" i="0" u="none" strike="noStrike" dirty="0">
                        <a:solidFill>
                          <a:srgbClr val="000000"/>
                        </a:solidFill>
                        <a:effectLst/>
                        <a:latin typeface="HGｺﾞｼｯｸM" panose="020B0609000000000000" pitchFamily="49" charset="-128"/>
                        <a:ea typeface="HGｺﾞｼｯｸM" panose="020B0609000000000000" pitchFamily="49" charset="-128"/>
                      </a:endParaRPr>
                    </a:p>
                    <a:p>
                      <a:pPr algn="ctr" fontAlgn="ctr">
                        <a:buNone/>
                      </a:pPr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12</a:t>
                      </a: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～</a:t>
                      </a:r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19</a:t>
                      </a: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才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女性 </a:t>
                      </a:r>
                      <a:endParaRPr lang="en-US" altLang="ja-JP" sz="900" b="0" i="0" u="none" strike="noStrike" dirty="0">
                        <a:solidFill>
                          <a:srgbClr val="000000"/>
                        </a:solidFill>
                        <a:effectLst/>
                        <a:latin typeface="HGｺﾞｼｯｸM" panose="020B0609000000000000" pitchFamily="49" charset="-128"/>
                        <a:ea typeface="HGｺﾞｼｯｸM" panose="020B0609000000000000" pitchFamily="49" charset="-128"/>
                      </a:endParaRPr>
                    </a:p>
                    <a:p>
                      <a:pPr algn="ctr" fontAlgn="ctr">
                        <a:buNone/>
                      </a:pPr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20</a:t>
                      </a: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～</a:t>
                      </a:r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29</a:t>
                      </a: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才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99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女性 </a:t>
                      </a:r>
                      <a:endParaRPr lang="en-US" altLang="ja-JP" sz="900" b="0" i="0" u="none" strike="noStrike" dirty="0">
                        <a:solidFill>
                          <a:srgbClr val="000000"/>
                        </a:solidFill>
                        <a:effectLst/>
                        <a:latin typeface="HGｺﾞｼｯｸM" panose="020B0609000000000000" pitchFamily="49" charset="-128"/>
                        <a:ea typeface="HGｺﾞｼｯｸM" panose="020B0609000000000000" pitchFamily="49" charset="-128"/>
                      </a:endParaRPr>
                    </a:p>
                    <a:p>
                      <a:pPr algn="ctr" fontAlgn="ctr">
                        <a:buNone/>
                      </a:pPr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30</a:t>
                      </a: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～</a:t>
                      </a:r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39</a:t>
                      </a: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才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66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女性 </a:t>
                      </a:r>
                      <a:endParaRPr lang="en-US" altLang="ja-JP" sz="900" b="0" i="0" u="none" strike="noStrike" dirty="0">
                        <a:solidFill>
                          <a:srgbClr val="000000"/>
                        </a:solidFill>
                        <a:effectLst/>
                        <a:latin typeface="HGｺﾞｼｯｸM" panose="020B0609000000000000" pitchFamily="49" charset="-128"/>
                        <a:ea typeface="HGｺﾞｼｯｸM" panose="020B0609000000000000" pitchFamily="49" charset="-128"/>
                      </a:endParaRPr>
                    </a:p>
                    <a:p>
                      <a:pPr algn="ctr" fontAlgn="ctr">
                        <a:buNone/>
                      </a:pPr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40</a:t>
                      </a: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～</a:t>
                      </a:r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49</a:t>
                      </a: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才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00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900" b="0" i="0" u="none" strike="noStrike" dirty="0">
                          <a:solidFill>
                            <a:srgbClr val="FFFFFF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女性 </a:t>
                      </a:r>
                      <a:endParaRPr lang="en-US" altLang="ja-JP" sz="900" b="0" i="0" u="none" strike="noStrike" dirty="0">
                        <a:solidFill>
                          <a:srgbClr val="FFFFFF"/>
                        </a:solidFill>
                        <a:effectLst/>
                        <a:latin typeface="HGｺﾞｼｯｸM" panose="020B0609000000000000" pitchFamily="49" charset="-128"/>
                        <a:ea typeface="HGｺﾞｼｯｸM" panose="020B0609000000000000" pitchFamily="49" charset="-128"/>
                      </a:endParaRPr>
                    </a:p>
                    <a:p>
                      <a:pPr algn="ctr" fontAlgn="ctr">
                        <a:buNone/>
                      </a:pPr>
                      <a:r>
                        <a:rPr lang="en-US" altLang="ja-JP" sz="900" b="0" i="0" u="none" strike="noStrike" dirty="0">
                          <a:solidFill>
                            <a:srgbClr val="FFFFFF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50</a:t>
                      </a:r>
                      <a:r>
                        <a:rPr lang="ja-JP" altLang="en-US" sz="900" b="0" i="0" u="none" strike="noStrike" dirty="0">
                          <a:solidFill>
                            <a:srgbClr val="FFFFFF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～</a:t>
                      </a:r>
                      <a:r>
                        <a:rPr lang="en-US" altLang="ja-JP" sz="900" b="0" i="0" u="none" strike="noStrike" dirty="0">
                          <a:solidFill>
                            <a:srgbClr val="FFFFFF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59</a:t>
                      </a:r>
                      <a:r>
                        <a:rPr lang="ja-JP" altLang="en-US" sz="900" b="0" i="0" u="none" strike="noStrike" dirty="0">
                          <a:solidFill>
                            <a:srgbClr val="FFFFFF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才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CC00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900" b="0" i="0" u="none" strike="noStrike" dirty="0">
                          <a:solidFill>
                            <a:srgbClr val="FFFFFF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女性</a:t>
                      </a:r>
                      <a:endParaRPr lang="en-US" altLang="ja-JP" sz="900" b="0" i="0" u="none" strike="noStrike" dirty="0">
                        <a:solidFill>
                          <a:srgbClr val="FFFFFF"/>
                        </a:solidFill>
                        <a:effectLst/>
                        <a:latin typeface="HGｺﾞｼｯｸM" panose="020B0609000000000000" pitchFamily="49" charset="-128"/>
                        <a:ea typeface="HGｺﾞｼｯｸM" panose="020B0609000000000000" pitchFamily="49" charset="-128"/>
                      </a:endParaRPr>
                    </a:p>
                    <a:p>
                      <a:pPr algn="ctr" fontAlgn="ctr">
                        <a:buNone/>
                      </a:pPr>
                      <a:r>
                        <a:rPr lang="ja-JP" altLang="en-US" sz="900" b="0" i="0" u="none" strike="noStrike" dirty="0">
                          <a:solidFill>
                            <a:srgbClr val="FFFFFF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 </a:t>
                      </a:r>
                      <a:r>
                        <a:rPr lang="en-US" altLang="ja-JP" sz="900" b="0" i="0" u="none" strike="noStrike" dirty="0">
                          <a:solidFill>
                            <a:srgbClr val="FFFFFF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60</a:t>
                      </a:r>
                      <a:r>
                        <a:rPr lang="ja-JP" altLang="en-US" sz="900" b="0" i="0" u="none" strike="noStrike" dirty="0">
                          <a:solidFill>
                            <a:srgbClr val="FFFFFF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～</a:t>
                      </a:r>
                      <a:r>
                        <a:rPr lang="en-US" altLang="ja-JP" sz="900" b="0" i="0" u="none" strike="noStrike" dirty="0">
                          <a:solidFill>
                            <a:srgbClr val="FFFFFF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69</a:t>
                      </a:r>
                      <a:r>
                        <a:rPr lang="ja-JP" altLang="en-US" sz="900" b="0" i="0" u="none" strike="noStrike" dirty="0">
                          <a:solidFill>
                            <a:srgbClr val="FFFFFF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才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6600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14801994"/>
                  </a:ext>
                </a:extLst>
              </a:tr>
              <a:tr h="175260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15:00-19:00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0.7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2.0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8.3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7.5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13.6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7.7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90851049"/>
                  </a:ext>
                </a:extLst>
              </a:tr>
            </a:tbl>
          </a:graphicData>
        </a:graphic>
      </p:graphicFrame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B12A4A6F-67D6-16CC-E94C-337E9107F378}"/>
              </a:ext>
            </a:extLst>
          </p:cNvPr>
          <p:cNvSpPr/>
          <p:nvPr/>
        </p:nvSpPr>
        <p:spPr>
          <a:xfrm>
            <a:off x="347496" y="1966705"/>
            <a:ext cx="4536504" cy="4328326"/>
          </a:xfrm>
          <a:prstGeom prst="rect">
            <a:avLst/>
          </a:prstGeom>
          <a:solidFill>
            <a:srgbClr val="FFFF99"/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6" name="四角形: 角を丸くする 50">
            <a:extLst>
              <a:ext uri="{FF2B5EF4-FFF2-40B4-BE49-F238E27FC236}">
                <a16:creationId xmlns:a16="http://schemas.microsoft.com/office/drawing/2014/main" id="{893C2775-9A32-DFE1-4685-D07EF85935EE}"/>
              </a:ext>
            </a:extLst>
          </p:cNvPr>
          <p:cNvSpPr/>
          <p:nvPr/>
        </p:nvSpPr>
        <p:spPr>
          <a:xfrm>
            <a:off x="1162978" y="1536651"/>
            <a:ext cx="2735019" cy="448511"/>
          </a:xfrm>
          <a:prstGeom prst="roundRect">
            <a:avLst/>
          </a:prstGeom>
          <a:solidFill>
            <a:srgbClr val="00B0F0"/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/>
              <a:t>男女比</a:t>
            </a:r>
          </a:p>
        </p:txBody>
      </p:sp>
      <p:sp>
        <p:nvSpPr>
          <p:cNvPr id="18" name="Text Box 2">
            <a:extLst>
              <a:ext uri="{FF2B5EF4-FFF2-40B4-BE49-F238E27FC236}">
                <a16:creationId xmlns:a16="http://schemas.microsoft.com/office/drawing/2014/main" id="{8EA14D40-520B-CD6B-56E6-BBCA45047C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6488" y="5263860"/>
            <a:ext cx="4812164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/>
            <a:r>
              <a:rPr lang="ja-JP" altLang="en-US" sz="2000" dirty="0">
                <a:latin typeface="+mn-lt"/>
                <a:ea typeface="+mj-ea"/>
              </a:rPr>
              <a:t>「</a:t>
            </a:r>
            <a:r>
              <a:rPr lang="en-US" altLang="ja-JP" sz="2000" dirty="0">
                <a:latin typeface="+mn-lt"/>
                <a:ea typeface="+mj-ea"/>
              </a:rPr>
              <a:t>HOORAY </a:t>
            </a:r>
            <a:r>
              <a:rPr lang="en-US" altLang="ja-JP" sz="2000" dirty="0" err="1">
                <a:latin typeface="+mn-lt"/>
                <a:ea typeface="+mj-ea"/>
              </a:rPr>
              <a:t>HOORAY</a:t>
            </a:r>
            <a:r>
              <a:rPr lang="en-US" altLang="ja-JP" sz="2000" dirty="0">
                <a:latin typeface="+mn-lt"/>
                <a:ea typeface="+mj-ea"/>
              </a:rPr>
              <a:t> FRIDAY</a:t>
            </a:r>
            <a:r>
              <a:rPr lang="ja-JP" altLang="en-US" sz="2000" dirty="0">
                <a:latin typeface="+mn-lt"/>
                <a:ea typeface="+mj-ea"/>
              </a:rPr>
              <a:t>」リスナーの</a:t>
            </a:r>
            <a:endParaRPr lang="en-US" altLang="ja-JP" sz="2000" dirty="0">
              <a:latin typeface="+mn-lt"/>
              <a:ea typeface="+mj-ea"/>
            </a:endParaRPr>
          </a:p>
          <a:p>
            <a:pPr algn="ctr" eaLnBrk="1" hangingPunct="1"/>
            <a:r>
              <a:rPr lang="ja-JP" altLang="en-US" sz="2000" dirty="0">
                <a:solidFill>
                  <a:srgbClr val="0070C0"/>
                </a:solidFill>
                <a:latin typeface="+mn-lt"/>
                <a:ea typeface="+mj-ea"/>
              </a:rPr>
              <a:t>約</a:t>
            </a:r>
            <a:r>
              <a:rPr lang="en-US" altLang="ja-JP" sz="2000" dirty="0">
                <a:solidFill>
                  <a:srgbClr val="0070C0"/>
                </a:solidFill>
                <a:latin typeface="+mn-lt"/>
                <a:ea typeface="+mj-ea"/>
              </a:rPr>
              <a:t>60%</a:t>
            </a:r>
            <a:r>
              <a:rPr lang="ja-JP" altLang="en-US" sz="2000" dirty="0">
                <a:solidFill>
                  <a:srgbClr val="0070C0"/>
                </a:solidFill>
                <a:latin typeface="+mn-lt"/>
                <a:ea typeface="+mj-ea"/>
              </a:rPr>
              <a:t>が男性</a:t>
            </a:r>
            <a:r>
              <a:rPr lang="en-US" altLang="ja-JP" sz="2000" dirty="0">
                <a:solidFill>
                  <a:srgbClr val="0070C0"/>
                </a:solidFill>
                <a:latin typeface="+mn-lt"/>
                <a:ea typeface="+mj-ea"/>
              </a:rPr>
              <a:t> </a:t>
            </a:r>
            <a:r>
              <a:rPr lang="ja-JP" altLang="en-US" sz="2000" dirty="0">
                <a:solidFill>
                  <a:srgbClr val="FF0000"/>
                </a:solidFill>
                <a:latin typeface="+mn-lt"/>
                <a:ea typeface="+mj-ea"/>
              </a:rPr>
              <a:t>約</a:t>
            </a:r>
            <a:r>
              <a:rPr lang="en-US" altLang="ja-JP" sz="2000" dirty="0">
                <a:solidFill>
                  <a:srgbClr val="FF0000"/>
                </a:solidFill>
                <a:latin typeface="+mn-lt"/>
                <a:ea typeface="+mj-ea"/>
              </a:rPr>
              <a:t>40%</a:t>
            </a:r>
            <a:r>
              <a:rPr lang="ja-JP" altLang="en-US" sz="2000" dirty="0">
                <a:solidFill>
                  <a:srgbClr val="FF0000"/>
                </a:solidFill>
                <a:latin typeface="+mn-lt"/>
                <a:ea typeface="+mj-ea"/>
              </a:rPr>
              <a:t>が女性</a:t>
            </a: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9BBEA6EC-A328-7A9D-C673-C6F07EB071D7}"/>
              </a:ext>
            </a:extLst>
          </p:cNvPr>
          <p:cNvSpPr txBox="1"/>
          <p:nvPr/>
        </p:nvSpPr>
        <p:spPr>
          <a:xfrm>
            <a:off x="726306" y="6497324"/>
            <a:ext cx="8306636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700" dirty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株式会社ビデオリサーチ調べ　中京圏ラジオ調査 </a:t>
            </a:r>
            <a:r>
              <a:rPr kumimoji="1" lang="en-US" altLang="ja-JP" sz="700" dirty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2025</a:t>
            </a:r>
            <a:r>
              <a:rPr kumimoji="1" lang="ja-JP" altLang="en-US" sz="700" dirty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年</a:t>
            </a:r>
            <a:r>
              <a:rPr kumimoji="1" lang="en-US" altLang="ja-JP" sz="700" dirty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12</a:t>
            </a:r>
            <a:r>
              <a:rPr lang="ja-JP" altLang="en-US" sz="700" dirty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月度 </a:t>
            </a:r>
            <a:endParaRPr kumimoji="1" lang="ja-JP" altLang="en-US" sz="700" dirty="0"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</p:txBody>
      </p:sp>
      <p:sp>
        <p:nvSpPr>
          <p:cNvPr id="24" name="Text Box 2">
            <a:extLst>
              <a:ext uri="{FF2B5EF4-FFF2-40B4-BE49-F238E27FC236}">
                <a16:creationId xmlns:a16="http://schemas.microsoft.com/office/drawing/2014/main" id="{C147054E-9187-B291-0850-8FC9F9D909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4488" y="961941"/>
            <a:ext cx="7561387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ja-JP" altLang="en-US" sz="1600" u="sng" dirty="0">
                <a:solidFill>
                  <a:srgbClr val="FF0000"/>
                </a:solidFill>
                <a:latin typeface="+mj-ea"/>
                <a:ea typeface="+mj-ea"/>
              </a:rPr>
              <a:t>●（金）</a:t>
            </a:r>
            <a:r>
              <a:rPr lang="en-US" altLang="ja-JP" sz="1600" u="sng" dirty="0">
                <a:solidFill>
                  <a:srgbClr val="FF0000"/>
                </a:solidFill>
                <a:latin typeface="+mj-ea"/>
                <a:ea typeface="+mj-ea"/>
              </a:rPr>
              <a:t>15:00</a:t>
            </a:r>
            <a:r>
              <a:rPr lang="ja-JP" altLang="en-US" sz="1600" u="sng" dirty="0">
                <a:solidFill>
                  <a:srgbClr val="FF0000"/>
                </a:solidFill>
                <a:latin typeface="+mj-ea"/>
                <a:ea typeface="+mj-ea"/>
              </a:rPr>
              <a:t>～</a:t>
            </a:r>
            <a:r>
              <a:rPr lang="en-US" altLang="ja-JP" sz="1600" u="sng" dirty="0">
                <a:solidFill>
                  <a:srgbClr val="FF0000"/>
                </a:solidFill>
                <a:latin typeface="+mj-ea"/>
                <a:ea typeface="+mj-ea"/>
              </a:rPr>
              <a:t>19:00</a:t>
            </a:r>
            <a:r>
              <a:rPr lang="ja-JP" altLang="en-US" sz="1600" u="sng" dirty="0">
                <a:solidFill>
                  <a:srgbClr val="FF0000"/>
                </a:solidFill>
                <a:latin typeface="+mj-ea"/>
                <a:ea typeface="+mj-ea"/>
              </a:rPr>
              <a:t>における</a:t>
            </a:r>
            <a:r>
              <a:rPr lang="en-US" altLang="ja-JP" sz="1600" u="sng" dirty="0">
                <a:solidFill>
                  <a:srgbClr val="FF0000"/>
                </a:solidFill>
                <a:latin typeface="+mj-ea"/>
                <a:ea typeface="+mj-ea"/>
              </a:rPr>
              <a:t>12-69</a:t>
            </a:r>
            <a:r>
              <a:rPr lang="ja-JP" altLang="en-US" sz="1600" u="sng" dirty="0">
                <a:solidFill>
                  <a:srgbClr val="FF0000"/>
                </a:solidFill>
                <a:latin typeface="+mj-ea"/>
                <a:ea typeface="+mj-ea"/>
              </a:rPr>
              <a:t>歳男女のリスナー層</a:t>
            </a:r>
          </a:p>
        </p:txBody>
      </p:sp>
      <p:graphicFrame>
        <p:nvGraphicFramePr>
          <p:cNvPr id="8" name="Chart 2">
            <a:extLst>
              <a:ext uri="{FF2B5EF4-FFF2-40B4-BE49-F238E27FC236}">
                <a16:creationId xmlns:a16="http://schemas.microsoft.com/office/drawing/2014/main" id="{00000000-0008-0000-0000-000003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46397052"/>
              </p:ext>
            </p:extLst>
          </p:nvPr>
        </p:nvGraphicFramePr>
        <p:xfrm>
          <a:off x="370487" y="2221318"/>
          <a:ext cx="4320000" cy="288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0" name="Chart 1">
            <a:extLst>
              <a:ext uri="{FF2B5EF4-FFF2-40B4-BE49-F238E27FC236}">
                <a16:creationId xmlns:a16="http://schemas.microsoft.com/office/drawing/2014/main" id="{00000000-0008-0000-00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28052042"/>
              </p:ext>
            </p:extLst>
          </p:nvPr>
        </p:nvGraphicFramePr>
        <p:xfrm>
          <a:off x="5130082" y="2157930"/>
          <a:ext cx="4320000" cy="288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2424404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図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6316" y="1468155"/>
            <a:ext cx="2423090" cy="1825823"/>
          </a:xfrm>
          <a:prstGeom prst="rect">
            <a:avLst/>
          </a:prstGeom>
        </p:spPr>
      </p:pic>
      <p:sp>
        <p:nvSpPr>
          <p:cNvPr id="8" name="Text Box 2"/>
          <p:cNvSpPr txBox="1">
            <a:spLocks noChangeArrowheads="1"/>
          </p:cNvSpPr>
          <p:nvPr/>
        </p:nvSpPr>
        <p:spPr bwMode="auto">
          <a:xfrm>
            <a:off x="344488" y="260648"/>
            <a:ext cx="756138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ja-JP" altLang="en-US" sz="2000" dirty="0">
                <a:latin typeface="+mn-lt"/>
                <a:ea typeface="+mj-ea"/>
              </a:rPr>
              <a:t>◆</a:t>
            </a:r>
            <a:r>
              <a:rPr lang="ja-JP" altLang="en-US" sz="2000" b="1" dirty="0">
                <a:latin typeface="+mj-ea"/>
                <a:ea typeface="+mj-ea"/>
              </a:rPr>
              <a:t>ＨＯＯＲＡＹ ＨＯＯＲＡＹ ＦＲＩＤＡＹ</a:t>
            </a:r>
            <a:r>
              <a:rPr lang="ja-JP" altLang="en-US" sz="2000" b="1" dirty="0">
                <a:latin typeface="+mn-lt"/>
                <a:ea typeface="+mj-ea"/>
              </a:rPr>
              <a:t>　＜番組ＳＮＳ＞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EA54E4F6-1FB7-06FA-415F-67C42C400C4A}"/>
              </a:ext>
            </a:extLst>
          </p:cNvPr>
          <p:cNvSpPr txBox="1"/>
          <p:nvPr/>
        </p:nvSpPr>
        <p:spPr>
          <a:xfrm>
            <a:off x="200472" y="993512"/>
            <a:ext cx="908040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1600" u="sng" dirty="0">
                <a:solidFill>
                  <a:srgbClr val="FF0000"/>
                </a:solidFill>
                <a:latin typeface="+mj-ea"/>
                <a:ea typeface="+mj-ea"/>
                <a:cs typeface="Meiryo UI" panose="020B0604030504040204" pitchFamily="50" charset="-128"/>
              </a:rPr>
              <a:t>●番組</a:t>
            </a:r>
            <a:r>
              <a:rPr lang="en-US" altLang="ja-JP" sz="1600" u="sng" dirty="0">
                <a:solidFill>
                  <a:srgbClr val="FF0000"/>
                </a:solidFill>
                <a:latin typeface="+mj-ea"/>
                <a:ea typeface="+mj-ea"/>
                <a:cs typeface="Meiryo UI" panose="020B0604030504040204" pitchFamily="50" charset="-128"/>
              </a:rPr>
              <a:t>X</a:t>
            </a:r>
            <a:r>
              <a:rPr lang="ja-JP" altLang="en-US" sz="1600" u="sng" dirty="0">
                <a:solidFill>
                  <a:srgbClr val="FF0000"/>
                </a:solidFill>
                <a:latin typeface="+mj-ea"/>
                <a:ea typeface="+mj-ea"/>
                <a:cs typeface="Meiryo UI" panose="020B0604030504040204" pitchFamily="50" charset="-128"/>
              </a:rPr>
              <a:t>：</a:t>
            </a:r>
            <a:r>
              <a:rPr lang="en-US" altLang="ja-JP" sz="1600" u="sng" dirty="0">
                <a:solidFill>
                  <a:srgbClr val="FF0000"/>
                </a:solidFill>
                <a:latin typeface="+mj-ea"/>
                <a:ea typeface="+mj-ea"/>
                <a:cs typeface="Meiryo UI" panose="020B0604030504040204" pitchFamily="50" charset="-128"/>
              </a:rPr>
              <a:t>@hooray_778</a:t>
            </a:r>
            <a:r>
              <a:rPr lang="ja-JP" altLang="en-US" sz="1600" u="sng" dirty="0">
                <a:solidFill>
                  <a:srgbClr val="FF0000"/>
                </a:solidFill>
                <a:latin typeface="+mj-ea"/>
                <a:ea typeface="+mj-ea"/>
                <a:cs typeface="Meiryo UI" panose="020B0604030504040204" pitchFamily="50" charset="-128"/>
              </a:rPr>
              <a:t>／約</a:t>
            </a:r>
            <a:r>
              <a:rPr lang="en-US" altLang="ja-JP" sz="1600" u="sng" dirty="0">
                <a:solidFill>
                  <a:srgbClr val="FF0000"/>
                </a:solidFill>
                <a:latin typeface="+mj-ea"/>
                <a:ea typeface="+mj-ea"/>
                <a:cs typeface="Meiryo UI" panose="020B0604030504040204" pitchFamily="50" charset="-128"/>
              </a:rPr>
              <a:t>12,000</a:t>
            </a:r>
            <a:r>
              <a:rPr lang="ja-JP" altLang="en-US" sz="1600" u="sng" dirty="0">
                <a:solidFill>
                  <a:srgbClr val="FF0000"/>
                </a:solidFill>
                <a:latin typeface="+mj-ea"/>
                <a:ea typeface="+mj-ea"/>
                <a:cs typeface="Meiryo UI" panose="020B0604030504040204" pitchFamily="50" charset="-128"/>
              </a:rPr>
              <a:t>人</a:t>
            </a:r>
            <a:r>
              <a:rPr lang="en-US" altLang="ja-JP" sz="1600" dirty="0">
                <a:latin typeface="+mj-ea"/>
                <a:ea typeface="+mj-ea"/>
                <a:cs typeface="Meiryo UI" panose="020B0604030504040204" pitchFamily="50" charset="-128"/>
              </a:rPr>
              <a:t>			 </a:t>
            </a:r>
            <a:r>
              <a:rPr lang="ja-JP" altLang="en-US" sz="1600" dirty="0">
                <a:latin typeface="+mj-ea"/>
                <a:ea typeface="+mj-ea"/>
                <a:cs typeface="Meiryo UI" panose="020B0604030504040204" pitchFamily="50" charset="-128"/>
              </a:rPr>
              <a:t>　</a:t>
            </a:r>
            <a:endParaRPr kumimoji="1" lang="ja-JP" altLang="en-US" sz="1600" i="0" dirty="0">
              <a:latin typeface="+mj-ea"/>
              <a:ea typeface="+mj-ea"/>
              <a:cs typeface="Meiryo UI" panose="020B0604030504040204" pitchFamily="50" charset="-128"/>
            </a:endParaRPr>
          </a:p>
        </p:txBody>
      </p:sp>
      <p:pic>
        <p:nvPicPr>
          <p:cNvPr id="19" name="図 1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6316" y="3573016"/>
            <a:ext cx="2278520" cy="2852936"/>
          </a:xfrm>
          <a:prstGeom prst="rect">
            <a:avLst/>
          </a:prstGeom>
        </p:spPr>
      </p:pic>
      <p:pic>
        <p:nvPicPr>
          <p:cNvPr id="20" name="図 1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59406" y="1468155"/>
            <a:ext cx="2364751" cy="2996952"/>
          </a:xfrm>
          <a:prstGeom prst="rect">
            <a:avLst/>
          </a:prstGeom>
        </p:spPr>
      </p:pic>
      <p:pic>
        <p:nvPicPr>
          <p:cNvPr id="21" name="図 2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64768" y="4601196"/>
            <a:ext cx="2041600" cy="2158263"/>
          </a:xfrm>
          <a:prstGeom prst="rect">
            <a:avLst/>
          </a:prstGeom>
        </p:spPr>
      </p:pic>
      <p:pic>
        <p:nvPicPr>
          <p:cNvPr id="22" name="図 2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268727" y="1468155"/>
            <a:ext cx="2131277" cy="2279724"/>
          </a:xfrm>
          <a:prstGeom prst="rect">
            <a:avLst/>
          </a:prstGeom>
        </p:spPr>
      </p:pic>
      <p:pic>
        <p:nvPicPr>
          <p:cNvPr id="23" name="図 2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313040" y="3883968"/>
            <a:ext cx="2149473" cy="2615970"/>
          </a:xfrm>
          <a:prstGeom prst="rect">
            <a:avLst/>
          </a:prstGeom>
        </p:spPr>
      </p:pic>
      <p:pic>
        <p:nvPicPr>
          <p:cNvPr id="25" name="図 2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755104" y="3883968"/>
            <a:ext cx="1904201" cy="2376264"/>
          </a:xfrm>
          <a:prstGeom prst="rect">
            <a:avLst/>
          </a:prstGeom>
        </p:spPr>
      </p:pic>
      <p:pic>
        <p:nvPicPr>
          <p:cNvPr id="26" name="図 25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704066" y="1468155"/>
            <a:ext cx="1989035" cy="2176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5260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7039" y="5832699"/>
            <a:ext cx="8564798" cy="707835"/>
          </a:xfrm>
          <a:prstGeom prst="rect">
            <a:avLst/>
          </a:prstGeom>
        </p:spPr>
      </p:pic>
      <p:pic>
        <p:nvPicPr>
          <p:cNvPr id="6" name="図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1439" y="4935565"/>
            <a:ext cx="8580398" cy="714578"/>
          </a:xfrm>
          <a:prstGeom prst="rect">
            <a:avLst/>
          </a:prstGeom>
        </p:spPr>
      </p:pic>
      <p:pic>
        <p:nvPicPr>
          <p:cNvPr id="5" name="図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3286" y="4091503"/>
            <a:ext cx="8578551" cy="714879"/>
          </a:xfrm>
          <a:prstGeom prst="rect">
            <a:avLst/>
          </a:prstGeom>
        </p:spPr>
      </p:pic>
      <p:pic>
        <p:nvPicPr>
          <p:cNvPr id="4" name="図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4671" y="3233446"/>
            <a:ext cx="8597166" cy="749721"/>
          </a:xfrm>
          <a:prstGeom prst="rect">
            <a:avLst/>
          </a:prstGeom>
        </p:spPr>
      </p:pic>
      <p:pic>
        <p:nvPicPr>
          <p:cNvPr id="3" name="図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86406" y="2331077"/>
            <a:ext cx="8602111" cy="727787"/>
          </a:xfrm>
          <a:prstGeom prst="rect">
            <a:avLst/>
          </a:prstGeom>
        </p:spPr>
      </p:pic>
      <p:pic>
        <p:nvPicPr>
          <p:cNvPr id="2" name="図 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7190" y="1438480"/>
            <a:ext cx="8611327" cy="728103"/>
          </a:xfrm>
          <a:prstGeom prst="rect">
            <a:avLst/>
          </a:prstGeom>
        </p:spPr>
      </p:pic>
      <p:sp>
        <p:nvSpPr>
          <p:cNvPr id="10" name="Text Box 2"/>
          <p:cNvSpPr txBox="1">
            <a:spLocks noChangeArrowheads="1"/>
          </p:cNvSpPr>
          <p:nvPr/>
        </p:nvSpPr>
        <p:spPr bwMode="auto">
          <a:xfrm>
            <a:off x="344488" y="260648"/>
            <a:ext cx="756138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ja-JP" altLang="en-US" sz="2000" dirty="0">
                <a:latin typeface="+mn-lt"/>
                <a:ea typeface="+mj-ea"/>
              </a:rPr>
              <a:t>◆</a:t>
            </a:r>
            <a:r>
              <a:rPr lang="ja-JP" altLang="en-US" sz="2000" b="1" dirty="0">
                <a:latin typeface="+mj-ea"/>
                <a:ea typeface="+mj-ea"/>
              </a:rPr>
              <a:t>ＨＯＯＲＡＹ ＨＯＯＲＡＹ ＦＲＩＤＡＹ</a:t>
            </a:r>
            <a:r>
              <a:rPr lang="ja-JP" altLang="en-US" sz="2000" b="1" dirty="0">
                <a:latin typeface="+mn-lt"/>
                <a:ea typeface="+mj-ea"/>
              </a:rPr>
              <a:t>　＜リスナー・プロフィール＞</a:t>
            </a:r>
          </a:p>
        </p:txBody>
      </p:sp>
      <p:sp>
        <p:nvSpPr>
          <p:cNvPr id="13" name="テキスト ボックス 12"/>
          <p:cNvSpPr txBox="1"/>
          <p:nvPr/>
        </p:nvSpPr>
        <p:spPr>
          <a:xfrm>
            <a:off x="352279" y="935432"/>
            <a:ext cx="958651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600" u="sng" dirty="0">
                <a:solidFill>
                  <a:srgbClr val="FF0000"/>
                </a:solidFill>
                <a:latin typeface="+mj-ea"/>
                <a:ea typeface="+mj-ea"/>
              </a:rPr>
              <a:t>●</a:t>
            </a:r>
            <a:r>
              <a:rPr lang="en-US" altLang="ja-JP" sz="1600" u="sng" dirty="0" err="1">
                <a:solidFill>
                  <a:srgbClr val="FF0000"/>
                </a:solidFill>
                <a:latin typeface="+mj-ea"/>
                <a:ea typeface="+mj-ea"/>
              </a:rPr>
              <a:t>radiko</a:t>
            </a:r>
            <a:r>
              <a:rPr lang="ja-JP" altLang="en-US" sz="1600" u="sng" dirty="0">
                <a:solidFill>
                  <a:srgbClr val="FF0000"/>
                </a:solidFill>
                <a:latin typeface="+mj-ea"/>
                <a:ea typeface="+mj-ea"/>
              </a:rPr>
              <a:t>全体のリスナーと比較して、「</a:t>
            </a:r>
            <a:r>
              <a:rPr lang="en-US" altLang="ja-JP" sz="1600" u="sng" dirty="0">
                <a:solidFill>
                  <a:srgbClr val="FF0000"/>
                </a:solidFill>
                <a:latin typeface="+mj-ea"/>
                <a:ea typeface="+mj-ea"/>
              </a:rPr>
              <a:t>HOORAY </a:t>
            </a:r>
            <a:r>
              <a:rPr lang="en-US" altLang="ja-JP" sz="1600" u="sng" dirty="0" err="1">
                <a:solidFill>
                  <a:srgbClr val="FF0000"/>
                </a:solidFill>
                <a:latin typeface="+mj-ea"/>
                <a:ea typeface="+mj-ea"/>
              </a:rPr>
              <a:t>HOORAY</a:t>
            </a:r>
            <a:r>
              <a:rPr lang="en-US" altLang="ja-JP" sz="1600" u="sng" dirty="0">
                <a:solidFill>
                  <a:srgbClr val="FF0000"/>
                </a:solidFill>
                <a:latin typeface="+mj-ea"/>
                <a:ea typeface="+mj-ea"/>
              </a:rPr>
              <a:t> FRIDAY</a:t>
            </a:r>
            <a:r>
              <a:rPr lang="ja-JP" altLang="en-US" sz="1600" u="sng" dirty="0">
                <a:solidFill>
                  <a:srgbClr val="FF0000"/>
                </a:solidFill>
                <a:latin typeface="+mj-ea"/>
                <a:ea typeface="+mj-ea"/>
              </a:rPr>
              <a:t>」のリスナーのポイントが高いプロフィール</a:t>
            </a:r>
            <a:endParaRPr lang="en-US" altLang="ja-JP" sz="1600" u="sng" dirty="0">
              <a:solidFill>
                <a:srgbClr val="FF0000"/>
              </a:solidFill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2064440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Box 2"/>
          <p:cNvSpPr txBox="1">
            <a:spLocks noChangeArrowheads="1"/>
          </p:cNvSpPr>
          <p:nvPr/>
        </p:nvSpPr>
        <p:spPr bwMode="auto">
          <a:xfrm>
            <a:off x="344488" y="260648"/>
            <a:ext cx="756138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ja-JP" altLang="en-US" sz="2000" dirty="0">
                <a:latin typeface="+mn-lt"/>
                <a:ea typeface="+mj-ea"/>
              </a:rPr>
              <a:t>◆</a:t>
            </a:r>
            <a:r>
              <a:rPr lang="ja-JP" altLang="en-US" sz="2000" b="1" dirty="0">
                <a:latin typeface="+mj-ea"/>
                <a:ea typeface="+mj-ea"/>
              </a:rPr>
              <a:t>ＨＯＯＲＡＹ ＨＯＯＲＡＹ ＦＲＩＤＡＹ</a:t>
            </a:r>
            <a:r>
              <a:rPr lang="ja-JP" altLang="en-US" sz="2000" b="1" dirty="0">
                <a:latin typeface="+mn-lt"/>
                <a:ea typeface="+mj-ea"/>
              </a:rPr>
              <a:t>　＜リスナー・プロフィール＞</a:t>
            </a:r>
          </a:p>
        </p:txBody>
      </p:sp>
      <p:pic>
        <p:nvPicPr>
          <p:cNvPr id="3" name="図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6496" y="1340768"/>
            <a:ext cx="8581348" cy="679494"/>
          </a:xfrm>
          <a:prstGeom prst="rect">
            <a:avLst/>
          </a:prstGeom>
          <a:ln>
            <a:solidFill>
              <a:schemeClr val="bg2">
                <a:lumMod val="90000"/>
              </a:schemeClr>
            </a:solidFill>
          </a:ln>
        </p:spPr>
      </p:pic>
      <p:pic>
        <p:nvPicPr>
          <p:cNvPr id="4" name="図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6495" y="2090575"/>
            <a:ext cx="8581349" cy="715567"/>
          </a:xfrm>
          <a:prstGeom prst="rect">
            <a:avLst/>
          </a:prstGeom>
          <a:ln>
            <a:solidFill>
              <a:schemeClr val="bg2">
                <a:lumMod val="90000"/>
              </a:schemeClr>
            </a:solidFill>
          </a:ln>
        </p:spPr>
      </p:pic>
      <p:pic>
        <p:nvPicPr>
          <p:cNvPr id="5" name="図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2401" y="2876455"/>
            <a:ext cx="8571246" cy="711080"/>
          </a:xfrm>
          <a:prstGeom prst="rect">
            <a:avLst/>
          </a:prstGeom>
          <a:ln>
            <a:solidFill>
              <a:schemeClr val="bg2">
                <a:lumMod val="90000"/>
              </a:schemeClr>
            </a:solidFill>
          </a:ln>
        </p:spPr>
      </p:pic>
      <p:pic>
        <p:nvPicPr>
          <p:cNvPr id="6" name="図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2401" y="3655319"/>
            <a:ext cx="8567883" cy="715355"/>
          </a:xfrm>
          <a:prstGeom prst="rect">
            <a:avLst/>
          </a:prstGeom>
          <a:ln>
            <a:solidFill>
              <a:schemeClr val="bg2">
                <a:lumMod val="90000"/>
              </a:schemeClr>
            </a:solidFill>
          </a:ln>
        </p:spPr>
      </p:pic>
      <p:pic>
        <p:nvPicPr>
          <p:cNvPr id="7" name="図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12401" y="4438458"/>
            <a:ext cx="8553400" cy="720516"/>
          </a:xfrm>
          <a:prstGeom prst="rect">
            <a:avLst/>
          </a:prstGeom>
          <a:ln>
            <a:solidFill>
              <a:schemeClr val="bg2">
                <a:lumMod val="90000"/>
              </a:schemeClr>
            </a:solidFill>
          </a:ln>
        </p:spPr>
      </p:pic>
      <p:pic>
        <p:nvPicPr>
          <p:cNvPr id="9" name="図 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10719" y="5226758"/>
            <a:ext cx="8571246" cy="721559"/>
          </a:xfrm>
          <a:prstGeom prst="rect">
            <a:avLst/>
          </a:prstGeom>
          <a:ln>
            <a:solidFill>
              <a:schemeClr val="bg2">
                <a:lumMod val="90000"/>
              </a:schemeClr>
            </a:solidFill>
          </a:ln>
        </p:spPr>
      </p:pic>
      <p:pic>
        <p:nvPicPr>
          <p:cNvPr id="10" name="図 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04119" y="6008151"/>
            <a:ext cx="8593725" cy="709774"/>
          </a:xfrm>
          <a:prstGeom prst="rect">
            <a:avLst/>
          </a:prstGeom>
          <a:ln>
            <a:solidFill>
              <a:schemeClr val="bg2">
                <a:lumMod val="90000"/>
              </a:schemeClr>
            </a:solidFill>
          </a:ln>
        </p:spPr>
      </p:pic>
      <p:sp>
        <p:nvSpPr>
          <p:cNvPr id="11" name="テキスト ボックス 10"/>
          <p:cNvSpPr txBox="1"/>
          <p:nvPr/>
        </p:nvSpPr>
        <p:spPr>
          <a:xfrm>
            <a:off x="352279" y="935432"/>
            <a:ext cx="958651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600" u="sng" dirty="0">
                <a:solidFill>
                  <a:srgbClr val="FF0000"/>
                </a:solidFill>
                <a:latin typeface="+mj-ea"/>
                <a:ea typeface="+mj-ea"/>
              </a:rPr>
              <a:t>●</a:t>
            </a:r>
            <a:r>
              <a:rPr lang="en-US" altLang="ja-JP" sz="1600" u="sng" dirty="0" err="1">
                <a:solidFill>
                  <a:srgbClr val="FF0000"/>
                </a:solidFill>
                <a:latin typeface="+mj-ea"/>
                <a:ea typeface="+mj-ea"/>
              </a:rPr>
              <a:t>radiko</a:t>
            </a:r>
            <a:r>
              <a:rPr lang="ja-JP" altLang="en-US" sz="1600" u="sng" dirty="0">
                <a:solidFill>
                  <a:srgbClr val="FF0000"/>
                </a:solidFill>
                <a:latin typeface="+mj-ea"/>
                <a:ea typeface="+mj-ea"/>
              </a:rPr>
              <a:t>全体のリスナーと比較して、「</a:t>
            </a:r>
            <a:r>
              <a:rPr lang="en-US" altLang="ja-JP" sz="1600" u="sng" dirty="0">
                <a:solidFill>
                  <a:srgbClr val="FF0000"/>
                </a:solidFill>
                <a:latin typeface="+mj-ea"/>
                <a:ea typeface="+mj-ea"/>
              </a:rPr>
              <a:t>MORNING BOOOOOOST</a:t>
            </a:r>
            <a:r>
              <a:rPr lang="ja-JP" altLang="en-US" sz="1600" u="sng" dirty="0">
                <a:solidFill>
                  <a:srgbClr val="FF0000"/>
                </a:solidFill>
                <a:latin typeface="+mj-ea"/>
                <a:ea typeface="+mj-ea"/>
              </a:rPr>
              <a:t>」のリスナーのポイントが高いプロフィール</a:t>
            </a:r>
            <a:endParaRPr lang="en-US" altLang="ja-JP" sz="1600" u="sng" dirty="0">
              <a:solidFill>
                <a:srgbClr val="FF0000"/>
              </a:solidFill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15392450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表 2">
            <a:extLst>
              <a:ext uri="{FF2B5EF4-FFF2-40B4-BE49-F238E27FC236}">
                <a16:creationId xmlns:a16="http://schemas.microsoft.com/office/drawing/2014/main" id="{2E3F44E5-4C69-1295-3282-B170C86F4EA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51309525"/>
              </p:ext>
            </p:extLst>
          </p:nvPr>
        </p:nvGraphicFramePr>
        <p:xfrm>
          <a:off x="830541" y="1052736"/>
          <a:ext cx="8244917" cy="5648971"/>
        </p:xfrm>
        <a:graphic>
          <a:graphicData uri="http://schemas.openxmlformats.org/drawingml/2006/table">
            <a:tbl>
              <a:tblPr bandRow="1">
                <a:tableStyleId>{5DA37D80-6434-44D0-A028-1B22A696006F}</a:tableStyleId>
              </a:tblPr>
              <a:tblGrid>
                <a:gridCol w="13004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210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72233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32048"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+mj-ea"/>
                          <a:ea typeface="+mj-ea"/>
                        </a:rPr>
                        <a:t>START</a:t>
                      </a:r>
                    </a:p>
                  </a:txBody>
                  <a:tcPr marL="0" marR="0" marT="0" marB="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+mj-ea"/>
                          <a:ea typeface="+mj-ea"/>
                        </a:rPr>
                        <a:t>END</a:t>
                      </a:r>
                    </a:p>
                  </a:txBody>
                  <a:tcPr marL="0" marR="0" marT="0" marB="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ja-JP" altLang="en-US" sz="1400" u="none" strike="noStrike" dirty="0">
                          <a:solidFill>
                            <a:schemeClr val="bg1"/>
                          </a:solidFill>
                          <a:effectLst/>
                        </a:rPr>
                        <a:t>コーナー・タイトル</a:t>
                      </a:r>
                      <a:endParaRPr lang="ja-JP" altLang="en-US" sz="1400" b="0" i="0" u="none" strike="noStrike" dirty="0">
                        <a:solidFill>
                          <a:schemeClr val="bg1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0" marR="0" marT="0" marB="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5917"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14:58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15:00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　</a:t>
                      </a:r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TIME</a:t>
                      </a:r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</a:t>
                      </a:r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SIGNAL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8523257"/>
                  </a:ext>
                </a:extLst>
              </a:tr>
              <a:tr h="243048"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15:01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altLang="ja-JP" sz="1100" b="1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　</a:t>
                      </a:r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OPENER〜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301060703"/>
                  </a:ext>
                </a:extLst>
              </a:tr>
              <a:tr h="265917"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15:30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15:35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　</a:t>
                      </a:r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SUBSCRIPTION NOW</a:t>
                      </a:r>
                      <a:endParaRPr lang="ja-JP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896402856"/>
                  </a:ext>
                </a:extLst>
              </a:tr>
              <a:tr h="265917"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u="none" strike="noStrike" dirty="0">
                          <a:effectLst/>
                        </a:rPr>
                        <a:t>15:46</a:t>
                      </a:r>
                      <a:endParaRPr lang="en-US" altLang="ja-JP" sz="1100" b="1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u="none" strike="noStrike" dirty="0">
                          <a:effectLst/>
                        </a:rPr>
                        <a:t>15:48</a:t>
                      </a:r>
                      <a:endParaRPr lang="en-US" altLang="ja-JP" sz="1100" b="1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ja-JP" altLang="en-US" sz="1100" u="none" strike="noStrike" dirty="0">
                          <a:effectLst/>
                          <a:latin typeface="+mn-ea"/>
                          <a:ea typeface="+mn-ea"/>
                        </a:rPr>
                        <a:t>　</a:t>
                      </a:r>
                      <a:r>
                        <a:rPr lang="en-US" altLang="ja-JP" sz="1100" u="none" strike="noStrike" dirty="0">
                          <a:effectLst/>
                          <a:latin typeface="+mn-ea"/>
                          <a:ea typeface="+mn-ea"/>
                        </a:rPr>
                        <a:t>HEADLINE NEWS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65917"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u="none" strike="noStrike" dirty="0">
                          <a:effectLst/>
                        </a:rPr>
                        <a:t>15:48</a:t>
                      </a:r>
                      <a:endParaRPr lang="en-US" altLang="ja-JP" sz="1100" b="1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u="none" strike="noStrike" dirty="0">
                          <a:effectLst/>
                        </a:rPr>
                        <a:t>15:50</a:t>
                      </a:r>
                      <a:endParaRPr lang="en-US" altLang="ja-JP" sz="1100" b="1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ja-JP" altLang="en-US" sz="1100" u="none" strike="noStrike" dirty="0">
                          <a:effectLst/>
                          <a:latin typeface="+mn-ea"/>
                          <a:ea typeface="+mn-ea"/>
                        </a:rPr>
                        <a:t>　</a:t>
                      </a:r>
                      <a:r>
                        <a:rPr lang="en-US" altLang="ja-JP" sz="1100" u="none" strike="noStrike" dirty="0">
                          <a:effectLst/>
                          <a:latin typeface="+mn-ea"/>
                          <a:ea typeface="+mn-ea"/>
                        </a:rPr>
                        <a:t>TRAFFIC</a:t>
                      </a:r>
                      <a:r>
                        <a:rPr lang="en-US" altLang="ja-JP" sz="1100" u="none" strike="noStrike" baseline="0" dirty="0">
                          <a:effectLst/>
                          <a:latin typeface="+mn-ea"/>
                          <a:ea typeface="+mn-ea"/>
                        </a:rPr>
                        <a:t> INFORMATION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10361"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16:15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16:25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　</a:t>
                      </a:r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ENJOY LIVE</a:t>
                      </a:r>
                      <a:endParaRPr lang="ja-JP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587113704"/>
                  </a:ext>
                </a:extLst>
              </a:tr>
              <a:tr h="216024"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16:31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16:36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　</a:t>
                      </a:r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WANNYAFUL QUIZ</a:t>
                      </a:r>
                      <a:endParaRPr lang="ja-JP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14028592"/>
                  </a:ext>
                </a:extLst>
              </a:tr>
              <a:tr h="216024"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16:40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16:42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　</a:t>
                      </a:r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WEATHER</a:t>
                      </a:r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</a:t>
                      </a:r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INFORMATION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954755062"/>
                  </a:ext>
                </a:extLst>
              </a:tr>
              <a:tr h="238139"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16:42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16:44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　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TRAFFIC INFORMATION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039383524"/>
                  </a:ext>
                </a:extLst>
              </a:tr>
              <a:tr h="238584"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u="none" strike="noStrike" dirty="0">
                          <a:effectLst/>
                        </a:rPr>
                        <a:t>16:44</a:t>
                      </a:r>
                      <a:endParaRPr lang="en-US" altLang="ja-JP" sz="1100" b="1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u="none" strike="noStrike" dirty="0">
                          <a:effectLst/>
                        </a:rPr>
                        <a:t>16:54</a:t>
                      </a:r>
                      <a:endParaRPr lang="en-US" altLang="ja-JP" sz="1100" b="1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ja-JP" altLang="en-US" sz="1100" u="none" strike="noStrike" dirty="0">
                          <a:effectLst/>
                          <a:latin typeface="+mn-ea"/>
                          <a:ea typeface="+mn-ea"/>
                        </a:rPr>
                        <a:t>　</a:t>
                      </a:r>
                      <a:r>
                        <a:rPr lang="en-US" altLang="ja-JP" sz="1100" u="none" strike="noStrike" dirty="0">
                          <a:effectLst/>
                          <a:latin typeface="+mn-ea"/>
                          <a:ea typeface="+mn-ea"/>
                        </a:rPr>
                        <a:t>DRIVER‘S</a:t>
                      </a:r>
                      <a:r>
                        <a:rPr lang="ja-JP" altLang="en-US" sz="1100" u="none" strike="noStrike" dirty="0">
                          <a:effectLst/>
                          <a:latin typeface="+mn-ea"/>
                          <a:ea typeface="+mn-ea"/>
                        </a:rPr>
                        <a:t> </a:t>
                      </a:r>
                      <a:r>
                        <a:rPr lang="en-US" altLang="ja-JP" sz="1100" u="none" strike="noStrike" dirty="0">
                          <a:effectLst/>
                          <a:latin typeface="+mn-ea"/>
                          <a:ea typeface="+mn-ea"/>
                        </a:rPr>
                        <a:t>GOURMET</a:t>
                      </a:r>
                      <a:r>
                        <a:rPr lang="ja-JP" altLang="en-US" sz="1100" u="none" strike="noStrike" dirty="0">
                          <a:effectLst/>
                          <a:latin typeface="+mn-ea"/>
                          <a:ea typeface="+mn-ea"/>
                        </a:rPr>
                        <a:t> </a:t>
                      </a:r>
                      <a:r>
                        <a:rPr lang="en-US" altLang="ja-JP" sz="1100" u="none" strike="noStrike" dirty="0">
                          <a:effectLst/>
                          <a:latin typeface="+mn-ea"/>
                          <a:ea typeface="+mn-ea"/>
                        </a:rPr>
                        <a:t>GUIDE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10361"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16:58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17:00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　</a:t>
                      </a:r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TIME</a:t>
                      </a:r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</a:t>
                      </a:r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SIGNAL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623714967"/>
                  </a:ext>
                </a:extLst>
              </a:tr>
              <a:tr h="216024"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u="none" strike="noStrike" dirty="0">
                          <a:effectLst/>
                        </a:rPr>
                        <a:t>17:05</a:t>
                      </a:r>
                      <a:endParaRPr lang="en-US" altLang="ja-JP" sz="1100" b="1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u="none" strike="noStrike" dirty="0">
                          <a:effectLst/>
                        </a:rPr>
                        <a:t>17:15</a:t>
                      </a:r>
                      <a:endParaRPr lang="en-US" altLang="ja-JP" sz="1100" b="1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kumimoji="1" lang="ja-JP" altLang="en-US" sz="1100" u="none" strike="noStrike" kern="1200" dirty="0">
                          <a:effectLst/>
                          <a:latin typeface="+mn-ea"/>
                          <a:ea typeface="+mn-ea"/>
                        </a:rPr>
                        <a:t>　</a:t>
                      </a:r>
                      <a:r>
                        <a:rPr kumimoji="1" lang="en-US" altLang="ja-JP" sz="1100" u="none" strike="noStrike" kern="1200" dirty="0">
                          <a:effectLst/>
                          <a:latin typeface="+mn-ea"/>
                          <a:ea typeface="+mn-ea"/>
                        </a:rPr>
                        <a:t>PREPARE FOR THE FUTURE</a:t>
                      </a:r>
                      <a:endParaRPr lang="zh-TW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47829"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u="none" strike="noStrike" dirty="0">
                          <a:effectLst/>
                        </a:rPr>
                        <a:t>17:23</a:t>
                      </a:r>
                      <a:endParaRPr lang="en-US" altLang="ja-JP" sz="1100" b="1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u="none" strike="noStrike" dirty="0">
                          <a:effectLst/>
                        </a:rPr>
                        <a:t>17:25</a:t>
                      </a:r>
                      <a:endParaRPr lang="en-US" altLang="ja-JP" sz="1100" b="1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ja-JP" altLang="en-US" sz="1100" u="none" strike="noStrike" dirty="0">
                          <a:effectLst/>
                          <a:latin typeface="+mn-ea"/>
                          <a:ea typeface="+mn-ea"/>
                        </a:rPr>
                        <a:t>　</a:t>
                      </a:r>
                      <a:r>
                        <a:rPr lang="en-US" altLang="ja-JP" sz="1100" u="none" strike="noStrike" dirty="0">
                          <a:effectLst/>
                          <a:latin typeface="+mn-ea"/>
                          <a:ea typeface="+mn-ea"/>
                        </a:rPr>
                        <a:t>HEADLINE NEWS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891198285"/>
                  </a:ext>
                </a:extLst>
              </a:tr>
              <a:tr h="216024"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</a:rPr>
                        <a:t>17:25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17:27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　</a:t>
                      </a:r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TRAFFIC INFORMATION</a:t>
                      </a:r>
                      <a:endParaRPr lang="ja-JP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984607179"/>
                  </a:ext>
                </a:extLst>
              </a:tr>
              <a:tr h="216024"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u="none" strike="noStrike" dirty="0">
                          <a:effectLst/>
                        </a:rPr>
                        <a:t>17:40</a:t>
                      </a:r>
                      <a:endParaRPr lang="en-US" altLang="ja-JP" sz="1100" b="1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u="none" strike="noStrike" dirty="0">
                          <a:effectLst/>
                        </a:rPr>
                        <a:t>17:45</a:t>
                      </a:r>
                      <a:endParaRPr lang="en-US" altLang="ja-JP" sz="1100" b="1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ja-JP" altLang="en-US" sz="1100" u="none" strike="noStrike" dirty="0">
                          <a:effectLst/>
                          <a:latin typeface="+mn-ea"/>
                          <a:ea typeface="+mn-ea"/>
                        </a:rPr>
                        <a:t>　</a:t>
                      </a:r>
                      <a:r>
                        <a:rPr lang="en-US" altLang="ja-JP" sz="1100" u="none" strike="noStrike" dirty="0">
                          <a:effectLst/>
                          <a:latin typeface="+mn-ea"/>
                          <a:ea typeface="+mn-ea"/>
                        </a:rPr>
                        <a:t>OUTDOOR STYLE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68073436"/>
                  </a:ext>
                </a:extLst>
              </a:tr>
              <a:tr h="216024"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17:58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18:00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　</a:t>
                      </a:r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TIME</a:t>
                      </a:r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</a:t>
                      </a:r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SIGNAL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008156423"/>
                  </a:ext>
                </a:extLst>
              </a:tr>
              <a:tr h="283061"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18:36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18:41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　</a:t>
                      </a:r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BIRTHDAY CLUB</a:t>
                      </a:r>
                      <a:endParaRPr lang="ja-JP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618142564"/>
                  </a:ext>
                </a:extLst>
              </a:tr>
              <a:tr h="283061"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18:41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18:43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　</a:t>
                      </a:r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WEATHER</a:t>
                      </a:r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</a:t>
                      </a:r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INFORMATION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400365452"/>
                  </a:ext>
                </a:extLst>
              </a:tr>
              <a:tr h="227157"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18:43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18:45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　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TRAFFIC INFORMATION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705095778"/>
                  </a:ext>
                </a:extLst>
              </a:tr>
              <a:tr h="216024"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18:47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18:52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 Kimi To KANPAI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801799832"/>
                  </a:ext>
                </a:extLst>
              </a:tr>
              <a:tr h="216024"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18:57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altLang="ja-JP" sz="1100" b="1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　</a:t>
                      </a:r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CLOSER〜</a:t>
                      </a:r>
                      <a:endParaRPr lang="ja-JP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725600239"/>
                  </a:ext>
                </a:extLst>
              </a:tr>
              <a:tr h="243462"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u="none" strike="noStrike" dirty="0">
                          <a:effectLst/>
                        </a:rPr>
                        <a:t>18:58</a:t>
                      </a:r>
                      <a:endParaRPr lang="en-US" altLang="ja-JP" sz="1100" b="1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u="none" strike="noStrike" dirty="0">
                          <a:effectLst/>
                        </a:rPr>
                        <a:t>19:00</a:t>
                      </a:r>
                      <a:endParaRPr lang="en-US" altLang="ja-JP" sz="1100" b="1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ja-JP" altLang="en-US" sz="1100" u="none" strike="noStrike" dirty="0">
                          <a:effectLst/>
                          <a:latin typeface="+mn-ea"/>
                          <a:ea typeface="+mn-ea"/>
                        </a:rPr>
                        <a:t>　</a:t>
                      </a:r>
                      <a:r>
                        <a:rPr lang="en-US" altLang="ja-JP" sz="1100" u="none" strike="noStrike" dirty="0">
                          <a:effectLst/>
                          <a:latin typeface="+mn-ea"/>
                          <a:ea typeface="+mn-ea"/>
                        </a:rPr>
                        <a:t>TIME</a:t>
                      </a:r>
                      <a:r>
                        <a:rPr lang="ja-JP" altLang="en-US" sz="1100" u="none" strike="noStrike" dirty="0">
                          <a:effectLst/>
                          <a:latin typeface="+mn-ea"/>
                          <a:ea typeface="+mn-ea"/>
                        </a:rPr>
                        <a:t> </a:t>
                      </a:r>
                      <a:r>
                        <a:rPr lang="en-US" altLang="ja-JP" sz="1100" u="none" strike="noStrike" dirty="0">
                          <a:effectLst/>
                          <a:latin typeface="+mn-ea"/>
                          <a:ea typeface="+mn-ea"/>
                        </a:rPr>
                        <a:t>SIGNAL</a:t>
                      </a:r>
                      <a:endParaRPr lang="ja-JP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723253930"/>
                  </a:ext>
                </a:extLst>
              </a:tr>
            </a:tbl>
          </a:graphicData>
        </a:graphic>
      </p:graphicFrame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9EC45E95-5CDB-6CAB-CA64-4E437F3BEC2E}"/>
              </a:ext>
            </a:extLst>
          </p:cNvPr>
          <p:cNvSpPr txBox="1"/>
          <p:nvPr/>
        </p:nvSpPr>
        <p:spPr>
          <a:xfrm>
            <a:off x="344488" y="291426"/>
            <a:ext cx="648072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/>
            <a:r>
              <a:rPr lang="ja-JP" altLang="en-US" sz="1800" dirty="0">
                <a:latin typeface="+mn-lt"/>
                <a:ea typeface="+mj-ea"/>
              </a:rPr>
              <a:t>◆</a:t>
            </a:r>
            <a:r>
              <a:rPr lang="ja-JP" altLang="en-US" sz="1800" b="1" dirty="0">
                <a:latin typeface="+mj-ea"/>
                <a:ea typeface="+mj-ea"/>
              </a:rPr>
              <a:t>ＨＯＯＲＡＹ ＨＯＯＲＡＹ ＦＲＩＤＡＹ</a:t>
            </a:r>
            <a:r>
              <a:rPr lang="ja-JP" altLang="en-US" sz="1800" b="1" dirty="0">
                <a:latin typeface="+mn-lt"/>
                <a:ea typeface="+mj-ea"/>
              </a:rPr>
              <a:t>　＜タイムテーブル＞</a:t>
            </a:r>
          </a:p>
        </p:txBody>
      </p:sp>
    </p:spTree>
    <p:extLst>
      <p:ext uri="{BB962C8B-B14F-4D97-AF65-F5344CB8AC3E}">
        <p14:creationId xmlns:p14="http://schemas.microsoft.com/office/powerpoint/2010/main" val="2991528772"/>
      </p:ext>
    </p:extLst>
  </p:cSld>
  <p:clrMapOvr>
    <a:masterClrMapping/>
  </p:clrMapOvr>
</p:sld>
</file>

<file path=ppt/theme/theme1.xml><?xml version="1.0" encoding="utf-8"?>
<a:theme xmlns:a="http://schemas.openxmlformats.org/drawingml/2006/main" name="標準デザイン">
  <a:themeElements>
    <a:clrScheme name="ZIP COLOR1">
      <a:dk1>
        <a:sysClr val="windowText" lastClr="000000"/>
      </a:dk1>
      <a:lt1>
        <a:sysClr val="window" lastClr="FFFFFF"/>
      </a:lt1>
      <a:dk2>
        <a:srgbClr val="797B84"/>
      </a:dk2>
      <a:lt2>
        <a:srgbClr val="D8D8D8"/>
      </a:lt2>
      <a:accent1>
        <a:srgbClr val="EB6432"/>
      </a:accent1>
      <a:accent2>
        <a:srgbClr val="797B84"/>
      </a:accent2>
      <a:accent3>
        <a:srgbClr val="43AC77"/>
      </a:accent3>
      <a:accent4>
        <a:srgbClr val="B13483"/>
      </a:accent4>
      <a:accent5>
        <a:srgbClr val="79C6E7"/>
      </a:accent5>
      <a:accent6>
        <a:srgbClr val="F28B84"/>
      </a:accent6>
      <a:hlink>
        <a:srgbClr val="0070C0"/>
      </a:hlink>
      <a:folHlink>
        <a:srgbClr val="954F72"/>
      </a:folHlink>
    </a:clrScheme>
    <a:fontScheme name="固定フォント">
      <a:majorFont>
        <a:latin typeface="HGPｺﾞｼｯｸE"/>
        <a:ea typeface="HGPｺﾞｼｯｸE"/>
        <a:cs typeface=""/>
      </a:majorFont>
      <a:minorFont>
        <a:latin typeface="HGPｺﾞｼｯｸE"/>
        <a:ea typeface="HGPｺﾞｼｯｸE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標準デザイン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47810</TotalTime>
  <Words>872</Words>
  <Application>Microsoft Office PowerPoint</Application>
  <PresentationFormat>A4 210 x 297 mm</PresentationFormat>
  <Paragraphs>209</Paragraphs>
  <Slides>9</Slides>
  <Notes>7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9</vt:i4>
      </vt:variant>
    </vt:vector>
  </HeadingPairs>
  <TitlesOfParts>
    <vt:vector size="16" baseType="lpstr">
      <vt:lpstr>HGPｺﾞｼｯｸE</vt:lpstr>
      <vt:lpstr>HGP創英角ｺﾞｼｯｸUB</vt:lpstr>
      <vt:lpstr>HGｺﾞｼｯｸM</vt:lpstr>
      <vt:lpstr>Meiryo UI</vt:lpstr>
      <vt:lpstr>ＭＳ Ｐゴシック</vt:lpstr>
      <vt:lpstr>Arial</vt:lpstr>
      <vt:lpstr>標準デザイン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>ZIP-FM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MUSIC DAY</dc:title>
  <dc:subject>hiroyuki</dc:subject>
  <dc:creator>hiroyuki</dc:creator>
  <cp:lastModifiedBy>康司 久保田</cp:lastModifiedBy>
  <cp:revision>2550</cp:revision>
  <cp:lastPrinted>2022-02-09T08:53:13Z</cp:lastPrinted>
  <dcterms:created xsi:type="dcterms:W3CDTF">2002-09-26T02:44:22Z</dcterms:created>
  <dcterms:modified xsi:type="dcterms:W3CDTF">2026-03-18T02:41:27Z</dcterms:modified>
  <cp:contentStatus/>
</cp:coreProperties>
</file>