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1" r:id="rId2"/>
    <p:sldId id="484" r:id="rId3"/>
    <p:sldId id="482" r:id="rId4"/>
    <p:sldId id="498" r:id="rId5"/>
    <p:sldId id="503" r:id="rId6"/>
    <p:sldId id="483" r:id="rId7"/>
    <p:sldId id="504" r:id="rId8"/>
    <p:sldId id="499" r:id="rId9"/>
    <p:sldId id="505" r:id="rId10"/>
    <p:sldId id="506" r:id="rId11"/>
    <p:sldId id="507" r:id="rId12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482"/>
            <p14:sldId id="498"/>
            <p14:sldId id="503"/>
            <p14:sldId id="483"/>
            <p14:sldId id="504"/>
            <p14:sldId id="499"/>
            <p14:sldId id="505"/>
            <p14:sldId id="506"/>
            <p14:sldId id="5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00"/>
    <a:srgbClr val="660066"/>
    <a:srgbClr val="CC00CC"/>
    <a:srgbClr val="FF00FF"/>
    <a:srgbClr val="FF66FF"/>
    <a:srgbClr val="FF99FF"/>
    <a:srgbClr val="FFCCFF"/>
    <a:srgbClr val="33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119" d="100"/>
          <a:sy n="119" d="100"/>
        </p:scale>
        <p:origin x="1128" y="76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momiyama\Downloads\&#26178;&#38291;&#21306;&#20998;&#38598;&#35336;&#65308;&#29305;&#24615;&#215;&#26178;&#38291;&#21306;&#20998;&#65310;_20250918_10582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momiyama\Downloads\&#26178;&#38291;&#21306;&#20998;&#38598;&#35336;&#65308;&#29305;&#24615;&#215;&#26178;&#38291;&#21306;&#20998;&#65310;_20250918_10582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2196573438610063"/>
          <c:h val="0.90206192008814168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15:00</c:v>
                </c:pt>
                <c:pt idx="1">
                  <c:v>15:15</c:v>
                </c:pt>
                <c:pt idx="2">
                  <c:v>15:30</c:v>
                </c:pt>
                <c:pt idx="3">
                  <c:v>15:45</c:v>
                </c:pt>
                <c:pt idx="4">
                  <c:v>16:00</c:v>
                </c:pt>
                <c:pt idx="5">
                  <c:v>16:15</c:v>
                </c:pt>
                <c:pt idx="6">
                  <c:v>16:30</c:v>
                </c:pt>
                <c:pt idx="7">
                  <c:v>16:45</c:v>
                </c:pt>
                <c:pt idx="8">
                  <c:v>17:00</c:v>
                </c:pt>
                <c:pt idx="9">
                  <c:v>17:15</c:v>
                </c:pt>
                <c:pt idx="10">
                  <c:v>17:30</c:v>
                </c:pt>
                <c:pt idx="11">
                  <c:v>17:45</c:v>
                </c:pt>
                <c:pt idx="12">
                  <c:v>18:00</c:v>
                </c:pt>
                <c:pt idx="13">
                  <c:v>18:15</c:v>
                </c:pt>
                <c:pt idx="14">
                  <c:v>18:30</c:v>
                </c:pt>
                <c:pt idx="15">
                  <c:v>18:45</c:v>
                </c:pt>
              </c:strCache>
            </c:strRef>
          </c:cat>
          <c:val>
            <c:numRef>
              <c:f>Sheet1!$B$2:$B$17</c:f>
              <c:numCache>
                <c:formatCode>0.0;\-0.0;"*"</c:formatCode>
                <c:ptCount val="16"/>
                <c:pt idx="0">
                  <c:v>1.9</c:v>
                </c:pt>
                <c:pt idx="1">
                  <c:v>1.7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1.6</c:v>
                </c:pt>
                <c:pt idx="6">
                  <c:v>1.8</c:v>
                </c:pt>
                <c:pt idx="7">
                  <c:v>1.7</c:v>
                </c:pt>
                <c:pt idx="8">
                  <c:v>1.5</c:v>
                </c:pt>
                <c:pt idx="9">
                  <c:v>1.4</c:v>
                </c:pt>
                <c:pt idx="10">
                  <c:v>1.6</c:v>
                </c:pt>
                <c:pt idx="11">
                  <c:v>1.5</c:v>
                </c:pt>
                <c:pt idx="12">
                  <c:v>1.6</c:v>
                </c:pt>
                <c:pt idx="13">
                  <c:v>1.3</c:v>
                </c:pt>
                <c:pt idx="14">
                  <c:v>1.5</c:v>
                </c:pt>
                <c:pt idx="15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15:00</c:v>
                </c:pt>
                <c:pt idx="1">
                  <c:v>15:15</c:v>
                </c:pt>
                <c:pt idx="2">
                  <c:v>15:30</c:v>
                </c:pt>
                <c:pt idx="3">
                  <c:v>15:45</c:v>
                </c:pt>
                <c:pt idx="4">
                  <c:v>16:00</c:v>
                </c:pt>
                <c:pt idx="5">
                  <c:v>16:15</c:v>
                </c:pt>
                <c:pt idx="6">
                  <c:v>16:30</c:v>
                </c:pt>
                <c:pt idx="7">
                  <c:v>16:45</c:v>
                </c:pt>
                <c:pt idx="8">
                  <c:v>17:00</c:v>
                </c:pt>
                <c:pt idx="9">
                  <c:v>17:15</c:v>
                </c:pt>
                <c:pt idx="10">
                  <c:v>17:30</c:v>
                </c:pt>
                <c:pt idx="11">
                  <c:v>17:45</c:v>
                </c:pt>
                <c:pt idx="12">
                  <c:v>18:00</c:v>
                </c:pt>
                <c:pt idx="13">
                  <c:v>18:15</c:v>
                </c:pt>
                <c:pt idx="14">
                  <c:v>18:30</c:v>
                </c:pt>
                <c:pt idx="15">
                  <c:v>18:45</c:v>
                </c:pt>
              </c:strCache>
            </c:strRef>
          </c:cat>
          <c:val>
            <c:numRef>
              <c:f>Sheet1!$C$2:$C$17</c:f>
              <c:numCache>
                <c:formatCode>0.0;\-0.0;"*"</c:formatCode>
                <c:ptCount val="16"/>
                <c:pt idx="0">
                  <c:v>0.8</c:v>
                </c:pt>
                <c:pt idx="1">
                  <c:v>0.9</c:v>
                </c:pt>
                <c:pt idx="2">
                  <c:v>0.9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1</c:v>
                </c:pt>
                <c:pt idx="10">
                  <c:v>1</c:v>
                </c:pt>
                <c:pt idx="11">
                  <c:v>0.9</c:v>
                </c:pt>
                <c:pt idx="12">
                  <c:v>1.2</c:v>
                </c:pt>
                <c:pt idx="13">
                  <c:v>1.4</c:v>
                </c:pt>
                <c:pt idx="14">
                  <c:v>1.1000000000000001</c:v>
                </c:pt>
                <c:pt idx="15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1D1-4FB7-8F66-33C1D4F321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15:00</c:v>
                </c:pt>
                <c:pt idx="1">
                  <c:v>15:15</c:v>
                </c:pt>
                <c:pt idx="2">
                  <c:v>15:30</c:v>
                </c:pt>
                <c:pt idx="3">
                  <c:v>15:45</c:v>
                </c:pt>
                <c:pt idx="4">
                  <c:v>16:00</c:v>
                </c:pt>
                <c:pt idx="5">
                  <c:v>16:15</c:v>
                </c:pt>
                <c:pt idx="6">
                  <c:v>16:30</c:v>
                </c:pt>
                <c:pt idx="7">
                  <c:v>16:45</c:v>
                </c:pt>
                <c:pt idx="8">
                  <c:v>17:00</c:v>
                </c:pt>
                <c:pt idx="9">
                  <c:v>17:15</c:v>
                </c:pt>
                <c:pt idx="10">
                  <c:v>17:30</c:v>
                </c:pt>
                <c:pt idx="11">
                  <c:v>17:45</c:v>
                </c:pt>
                <c:pt idx="12">
                  <c:v>18:00</c:v>
                </c:pt>
                <c:pt idx="13">
                  <c:v>18:15</c:v>
                </c:pt>
                <c:pt idx="14">
                  <c:v>18:30</c:v>
                </c:pt>
                <c:pt idx="15">
                  <c:v>18:45</c:v>
                </c:pt>
              </c:strCache>
            </c:strRef>
          </c:cat>
          <c:val>
            <c:numRef>
              <c:f>Sheet1!$D$2:$D$17</c:f>
              <c:numCache>
                <c:formatCode>0.0;\-0.0;"*"</c:formatCode>
                <c:ptCount val="16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0.4</c:v>
                </c:pt>
                <c:pt idx="6">
                  <c:v>0.3</c:v>
                </c:pt>
                <c:pt idx="7">
                  <c:v>0.3</c:v>
                </c:pt>
                <c:pt idx="8">
                  <c:v>0.5</c:v>
                </c:pt>
                <c:pt idx="9">
                  <c:v>0.6</c:v>
                </c:pt>
                <c:pt idx="10">
                  <c:v>0.6</c:v>
                </c:pt>
                <c:pt idx="11">
                  <c:v>0.6</c:v>
                </c:pt>
                <c:pt idx="12">
                  <c:v>0.9</c:v>
                </c:pt>
                <c:pt idx="13">
                  <c:v>1</c:v>
                </c:pt>
                <c:pt idx="14">
                  <c:v>1</c:v>
                </c:pt>
                <c:pt idx="15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15:00</c:v>
                </c:pt>
                <c:pt idx="1">
                  <c:v>15:15</c:v>
                </c:pt>
                <c:pt idx="2">
                  <c:v>15:30</c:v>
                </c:pt>
                <c:pt idx="3">
                  <c:v>15:45</c:v>
                </c:pt>
                <c:pt idx="4">
                  <c:v>16:00</c:v>
                </c:pt>
                <c:pt idx="5">
                  <c:v>16:15</c:v>
                </c:pt>
                <c:pt idx="6">
                  <c:v>16:30</c:v>
                </c:pt>
                <c:pt idx="7">
                  <c:v>16:45</c:v>
                </c:pt>
                <c:pt idx="8">
                  <c:v>17:00</c:v>
                </c:pt>
                <c:pt idx="9">
                  <c:v>17:15</c:v>
                </c:pt>
                <c:pt idx="10">
                  <c:v>17:30</c:v>
                </c:pt>
                <c:pt idx="11">
                  <c:v>17:45</c:v>
                </c:pt>
                <c:pt idx="12">
                  <c:v>18:00</c:v>
                </c:pt>
                <c:pt idx="13">
                  <c:v>18:15</c:v>
                </c:pt>
                <c:pt idx="14">
                  <c:v>18:30</c:v>
                </c:pt>
                <c:pt idx="15">
                  <c:v>18:45</c:v>
                </c:pt>
              </c:strCache>
            </c:strRef>
          </c:cat>
          <c:val>
            <c:numRef>
              <c:f>Sheet1!$E$2:$E$17</c:f>
              <c:numCache>
                <c:formatCode>0.0;\-0.0;"*"</c:formatCode>
                <c:ptCount val="16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0.6</c:v>
                </c:pt>
                <c:pt idx="7">
                  <c:v>0.5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0.4</c:v>
                </c:pt>
                <c:pt idx="12">
                  <c:v>0.7</c:v>
                </c:pt>
                <c:pt idx="13">
                  <c:v>0.7</c:v>
                </c:pt>
                <c:pt idx="14">
                  <c:v>0.8</c:v>
                </c:pt>
                <c:pt idx="15">
                  <c:v>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5934960"/>
        <c:axId val="2025941488"/>
      </c:lineChart>
      <c:catAx>
        <c:axId val="2025934960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41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25941488"/>
        <c:scaling>
          <c:orientation val="minMax"/>
          <c:max val="3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34960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FM AICHI</c:v>
                </c:pt>
                <c:pt idx="2">
                  <c:v>NHK-FM</c:v>
                </c:pt>
                <c:pt idx="3">
                  <c:v>CBCラジオ</c:v>
                </c:pt>
                <c:pt idx="4">
                  <c:v>東海ラジオ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35.700000000000003</c:v>
                </c:pt>
                <c:pt idx="1">
                  <c:v>14</c:v>
                </c:pt>
                <c:pt idx="2">
                  <c:v>11.9</c:v>
                </c:pt>
                <c:pt idx="3">
                  <c:v>20.100000000000001</c:v>
                </c:pt>
                <c:pt idx="4">
                  <c:v>1.1000000000000001</c:v>
                </c:pt>
                <c:pt idx="5">
                  <c:v>3.7</c:v>
                </c:pt>
                <c:pt idx="6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EF-4BC3-B66B-EBB48BC8E36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219535906698683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3.2816274738959247E-3"/>
                  <c:y val="-7.2627609700306704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35.700000000000003</c:v>
                </c:pt>
                <c:pt idx="1">
                  <c:v>14</c:v>
                </c:pt>
                <c:pt idx="2">
                  <c:v>11.9</c:v>
                </c:pt>
                <c:pt idx="3">
                  <c:v>20.100000000000001</c:v>
                </c:pt>
                <c:pt idx="4">
                  <c:v>1.1000000000000001</c:v>
                </c:pt>
                <c:pt idx="5">
                  <c:v>3.7</c:v>
                </c:pt>
                <c:pt idx="6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21-4CA3-96A4-DD5DEC7E7BC8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21-4CA3-96A4-DD5DEC7E7BC8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21-4CA3-96A4-DD5DEC7E7BC8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21-4CA3-96A4-DD5DEC7E7BC8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21-4CA3-96A4-DD5DEC7E7BC8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21-4CA3-96A4-DD5DEC7E7BC8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21-4CA3-96A4-DD5DEC7E7BC8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21-4CA3-96A4-DD5DEC7E7BC8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21-4CA3-96A4-DD5DEC7E7BC8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21-4CA3-96A4-DD5DEC7E7BC8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21-4CA3-96A4-DD5DEC7E7BC8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21-4CA3-96A4-DD5DEC7E7BC8}"/>
              </c:ext>
            </c:extLst>
          </c:dPt>
          <c:cat>
            <c:strRef>
              <c:f>'特性×時間区分  (2)'!$B$17:$M$17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'特性×時間区分  (2)'!$B$18:$M$18</c:f>
              <c:numCache>
                <c:formatCode>0.0;\-0.0;"*"</c:formatCode>
                <c:ptCount val="12"/>
                <c:pt idx="0">
                  <c:v>0.8</c:v>
                </c:pt>
                <c:pt idx="1">
                  <c:v>7</c:v>
                </c:pt>
                <c:pt idx="2">
                  <c:v>10.6</c:v>
                </c:pt>
                <c:pt idx="3">
                  <c:v>17</c:v>
                </c:pt>
                <c:pt idx="4">
                  <c:v>16.899999999999999</c:v>
                </c:pt>
                <c:pt idx="5">
                  <c:v>6.1</c:v>
                </c:pt>
                <c:pt idx="6">
                  <c:v>2.5</c:v>
                </c:pt>
                <c:pt idx="7">
                  <c:v>3.5</c:v>
                </c:pt>
                <c:pt idx="8">
                  <c:v>7.5</c:v>
                </c:pt>
                <c:pt idx="9">
                  <c:v>8.5</c:v>
                </c:pt>
                <c:pt idx="10">
                  <c:v>10.6</c:v>
                </c:pt>
                <c:pt idx="11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421-4CA3-96A4-DD5DEC7E7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E2-46F8-B091-B329754C660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E2-46F8-B091-B329754C660D}"/>
              </c:ext>
            </c:extLst>
          </c:dPt>
          <c:val>
            <c:numRef>
              <c:f>'特性×時間区分  (2)'!$B$27:$C$27</c:f>
              <c:numCache>
                <c:formatCode>0.0;\-0.0;"*"</c:formatCode>
                <c:ptCount val="2"/>
                <c:pt idx="0">
                  <c:v>58.4</c:v>
                </c:pt>
                <c:pt idx="1">
                  <c:v>41.5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E2-46F8-B091-B329754C6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6-76E2-46F8-B091-B329754C660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8-76E2-46F8-B091-B329754C660D}"/>
                    </c:ext>
                  </c:extLst>
                </c:dP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'特性×時間区分  (2)'!$B$28:$C$28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76E2-46F8-B091-B329754C660D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9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99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9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05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10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9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76" y="245225"/>
            <a:ext cx="3404533" cy="2127833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=""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ＨＯＯＲＡＹ ＨＯＯＲＡＹ ＦＲＩＤＡＹ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 dirty="0">
                <a:latin typeface="+mn-lt"/>
                <a:ea typeface="+mj-ea"/>
              </a:rPr>
              <a:t>◆ＨＯＯＲＡＹ ＨＯＯＲＡＹ ＦＲＩＤＡＹ　＜レギュラー番組ご提供企画＞</a:t>
            </a:r>
          </a:p>
        </p:txBody>
      </p:sp>
      <p:sp>
        <p:nvSpPr>
          <p:cNvPr id="12" name="Text Box 1805"/>
          <p:cNvSpPr txBox="1">
            <a:spLocks noChangeArrowheads="1"/>
          </p:cNvSpPr>
          <p:nvPr/>
        </p:nvSpPr>
        <p:spPr bwMode="auto">
          <a:xfrm>
            <a:off x="200472" y="6229614"/>
            <a:ext cx="88511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100" dirty="0">
                <a:latin typeface="+mn-ea"/>
                <a:ea typeface="+mn-ea"/>
              </a:rPr>
              <a:t>※</a:t>
            </a:r>
            <a:r>
              <a:rPr lang="ja-JP" altLang="en-US" sz="1100" dirty="0">
                <a:latin typeface="+mn-ea"/>
                <a:ea typeface="+mn-ea"/>
              </a:rPr>
              <a:t>特別番組などのため、放送時刻変更または放送休止になる場合があります。　</a:t>
            </a:r>
          </a:p>
          <a:p>
            <a:pPr eaLnBrk="1" hangingPunct="1"/>
            <a:r>
              <a:rPr lang="en-US" altLang="ja-JP" sz="1100" dirty="0">
                <a:latin typeface="+mn-ea"/>
                <a:ea typeface="+mn-ea"/>
              </a:rPr>
              <a:t>※</a:t>
            </a:r>
            <a:r>
              <a:rPr lang="ja-JP" altLang="en-US" sz="1100" dirty="0">
                <a:latin typeface="+mn-ea"/>
                <a:ea typeface="+mn-ea"/>
              </a:rPr>
              <a:t>セールスの際は事前に営業部員までご確認をお願いいたします。</a:t>
            </a:r>
          </a:p>
        </p:txBody>
      </p:sp>
      <p:graphicFrame>
        <p:nvGraphicFramePr>
          <p:cNvPr id="2" name="表 8">
            <a:extLst>
              <a:ext uri="{FF2B5EF4-FFF2-40B4-BE49-F238E27FC236}">
                <a16:creationId xmlns="" xmlns:a16="http://schemas.microsoft.com/office/drawing/2014/main" id="{A242C15B-1D18-1C78-AC8A-F9E37D93A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07361"/>
              </p:ext>
            </p:extLst>
          </p:nvPr>
        </p:nvGraphicFramePr>
        <p:xfrm>
          <a:off x="200473" y="1772816"/>
          <a:ext cx="9446976" cy="205357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80866">
                  <a:extLst>
                    <a:ext uri="{9D8B030D-6E8A-4147-A177-3AD203B41FA5}">
                      <a16:colId xmlns="" xmlns:a16="http://schemas.microsoft.com/office/drawing/2014/main" val="1324083320"/>
                    </a:ext>
                  </a:extLst>
                </a:gridCol>
                <a:gridCol w="1647526">
                  <a:extLst>
                    <a:ext uri="{9D8B030D-6E8A-4147-A177-3AD203B41FA5}">
                      <a16:colId xmlns="" xmlns:a16="http://schemas.microsoft.com/office/drawing/2014/main" val="2588230107"/>
                    </a:ext>
                  </a:extLst>
                </a:gridCol>
                <a:gridCol w="504055">
                  <a:extLst>
                    <a:ext uri="{9D8B030D-6E8A-4147-A177-3AD203B41FA5}">
                      <a16:colId xmlns="" xmlns:a16="http://schemas.microsoft.com/office/drawing/2014/main" val="3762226072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825621154"/>
                    </a:ext>
                  </a:extLst>
                </a:gridCol>
                <a:gridCol w="619033">
                  <a:extLst>
                    <a:ext uri="{9D8B030D-6E8A-4147-A177-3AD203B41FA5}">
                      <a16:colId xmlns="" xmlns:a16="http://schemas.microsoft.com/office/drawing/2014/main" val="3663100710"/>
                    </a:ext>
                  </a:extLst>
                </a:gridCol>
                <a:gridCol w="1699152">
                  <a:extLst>
                    <a:ext uri="{9D8B030D-6E8A-4147-A177-3AD203B41FA5}">
                      <a16:colId xmlns="" xmlns:a16="http://schemas.microsoft.com/office/drawing/2014/main" val="3077981478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番組タイトル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放送時間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尺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番組内容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ＣＭ総量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月額料金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　</a:t>
                      </a:r>
                      <a:r>
                        <a:rPr kumimoji="1" lang="en-US" altLang="ja-JP" sz="1100" dirty="0"/>
                        <a:t>WANNYAFUL QUIZ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＜金曜日＞</a:t>
                      </a:r>
                      <a:endParaRPr kumimoji="1" lang="en-US" altLang="ja-JP" sz="1000" dirty="0"/>
                    </a:p>
                    <a:p>
                      <a:pPr algn="ctr"/>
                      <a:r>
                        <a:rPr kumimoji="1" lang="en-US" altLang="ja-JP" sz="1000" dirty="0"/>
                        <a:t>16:31</a:t>
                      </a:r>
                      <a:r>
                        <a:rPr kumimoji="1" lang="ja-JP" altLang="en-US" sz="1000" dirty="0"/>
                        <a:t>～</a:t>
                      </a:r>
                      <a:r>
                        <a:rPr kumimoji="1" lang="en-US" altLang="ja-JP" sz="1000" dirty="0"/>
                        <a:t>16:36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5</a:t>
                      </a:r>
                      <a:r>
                        <a:rPr kumimoji="1" lang="ja-JP" altLang="en-US" sz="1200" dirty="0"/>
                        <a:t>分</a:t>
                      </a:r>
                      <a:endParaRPr kumimoji="1" lang="en-US" altLang="ja-JP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ワンちゃんネコちゃんにまつわるクイズを出題！</a:t>
                      </a:r>
                    </a:p>
                    <a:p>
                      <a:r>
                        <a:rPr kumimoji="1" lang="ja-JP" altLang="en-US" sz="1000" dirty="0"/>
                        <a:t>楽しく動物について学んでいきます。</a:t>
                      </a:r>
                    </a:p>
                    <a:p>
                      <a:r>
                        <a:rPr kumimoji="1" lang="ja-JP" altLang="en-US" sz="1000" dirty="0"/>
                        <a:t>コーナーの最後には、動物を家族に迎える際は購入ではなく“保護”“里親”という選択肢があることを</a:t>
                      </a:r>
                      <a:endParaRPr kumimoji="1" lang="en-US" altLang="ja-JP" sz="1000" dirty="0"/>
                    </a:p>
                    <a:p>
                      <a:r>
                        <a:rPr kumimoji="1" lang="ja-JP" altLang="en-US" sz="1000" dirty="0"/>
                        <a:t>お伝えしています。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</a:t>
                      </a:r>
                      <a:r>
                        <a:rPr kumimoji="1" lang="ja-JP" altLang="en-US" sz="1200" dirty="0"/>
                        <a:t>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l-PL" altLang="ja-JP" sz="1400" u="sng" dirty="0"/>
                        <a:t>\</a:t>
                      </a:r>
                      <a:r>
                        <a:rPr kumimoji="1" lang="en-US" altLang="ja-JP" sz="1400" u="sng" dirty="0"/>
                        <a:t>500,000</a:t>
                      </a:r>
                      <a:r>
                        <a:rPr kumimoji="1" lang="ja-JP" altLang="pl-PL" sz="1000" dirty="0"/>
                        <a:t>（</a:t>
                      </a:r>
                      <a:r>
                        <a:rPr kumimoji="1" lang="pl-PL" altLang="ja-JP" sz="1000" dirty="0"/>
                        <a:t>W:\</a:t>
                      </a:r>
                      <a:r>
                        <a:rPr kumimoji="1" lang="en-US" altLang="ja-JP" sz="1000" dirty="0"/>
                        <a:t>3</a:t>
                      </a:r>
                      <a:r>
                        <a:rPr kumimoji="1" lang="pl-PL" altLang="ja-JP" sz="1000" dirty="0"/>
                        <a:t>00,000/P</a:t>
                      </a:r>
                      <a:r>
                        <a:rPr kumimoji="1" lang="en-US" altLang="ja-JP" sz="1000" dirty="0"/>
                        <a:t>:</a:t>
                      </a:r>
                      <a:r>
                        <a:rPr kumimoji="1" lang="pl-PL" altLang="ja-JP" sz="1000" dirty="0"/>
                        <a:t>\</a:t>
                      </a:r>
                      <a:r>
                        <a:rPr kumimoji="1" lang="en-US" altLang="ja-JP" sz="1000" dirty="0"/>
                        <a:t>2</a:t>
                      </a:r>
                      <a:r>
                        <a:rPr kumimoji="1" lang="pl-PL" altLang="ja-JP" sz="1000" dirty="0"/>
                        <a:t>00,000</a:t>
                      </a:r>
                      <a:r>
                        <a:rPr kumimoji="1" lang="ja-JP" altLang="pl-PL" sz="1000" dirty="0"/>
                        <a:t>）</a:t>
                      </a:r>
                      <a:endParaRPr kumimoji="1" lang="ja-JP" altLang="en-US" sz="9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97444309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Kimi To KANPAI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＜金曜日＞</a:t>
                      </a:r>
                    </a:p>
                    <a:p>
                      <a:pPr algn="ctr"/>
                      <a:r>
                        <a:rPr kumimoji="1" lang="en-US" altLang="ja-JP" sz="1000" dirty="0"/>
                        <a:t>18:47</a:t>
                      </a:r>
                      <a:r>
                        <a:rPr kumimoji="1" lang="ja-JP" altLang="en-US" sz="1000" dirty="0"/>
                        <a:t>～</a:t>
                      </a:r>
                      <a:r>
                        <a:rPr kumimoji="1" lang="en-US" altLang="ja-JP" sz="1000" dirty="0"/>
                        <a:t>18:52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5</a:t>
                      </a:r>
                      <a:r>
                        <a:rPr kumimoji="1" lang="ja-JP" altLang="en-US" sz="1200" dirty="0"/>
                        <a:t>分</a:t>
                      </a:r>
                      <a:endParaRPr kumimoji="1" lang="en-US" altLang="ja-JP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今週もお疲れ様！１週間頑張ったリスナーを褒めて褒めて褒めまくって、リスナーとエアーで乾杯します。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20</a:t>
                      </a:r>
                      <a:r>
                        <a:rPr kumimoji="1" lang="ja-JP" altLang="en-US" sz="1200" dirty="0"/>
                        <a:t>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400" u="sng" dirty="0"/>
                        <a:t>\</a:t>
                      </a:r>
                      <a:r>
                        <a:rPr kumimoji="1" lang="en-US" altLang="ja-JP" sz="1400" u="sng" dirty="0"/>
                        <a:t>50</a:t>
                      </a:r>
                      <a:r>
                        <a:rPr kumimoji="1" lang="pl-PL" altLang="ja-JP" sz="1400" u="sng" dirty="0"/>
                        <a:t>0,000</a:t>
                      </a:r>
                      <a:r>
                        <a:rPr kumimoji="1" lang="ja-JP" altLang="pl-PL" sz="1000" u="none" dirty="0"/>
                        <a:t>（</a:t>
                      </a:r>
                      <a:r>
                        <a:rPr kumimoji="1" lang="pl-PL" altLang="ja-JP" sz="1000" u="none" dirty="0"/>
                        <a:t>W:\</a:t>
                      </a:r>
                      <a:r>
                        <a:rPr kumimoji="1" lang="en-US" altLang="ja-JP" sz="1000" u="none" dirty="0"/>
                        <a:t>30</a:t>
                      </a:r>
                      <a:r>
                        <a:rPr kumimoji="1" lang="pl-PL" altLang="ja-JP" sz="1000" u="none" dirty="0"/>
                        <a:t>0,000/P</a:t>
                      </a:r>
                      <a:r>
                        <a:rPr kumimoji="1" lang="en-US" altLang="ja-JP" sz="1000" u="none" dirty="0"/>
                        <a:t>:</a:t>
                      </a:r>
                      <a:r>
                        <a:rPr kumimoji="1" lang="pl-PL" altLang="ja-JP" sz="1000" u="none" dirty="0"/>
                        <a:t>\</a:t>
                      </a:r>
                      <a:r>
                        <a:rPr kumimoji="1" lang="en-US" altLang="ja-JP" sz="1000" u="none" dirty="0"/>
                        <a:t>20</a:t>
                      </a:r>
                      <a:r>
                        <a:rPr kumimoji="1" lang="pl-PL" altLang="ja-JP" sz="1000" u="none" dirty="0"/>
                        <a:t>0,000</a:t>
                      </a:r>
                      <a:r>
                        <a:rPr kumimoji="1" lang="ja-JP" altLang="pl-PL" sz="1000" u="none" dirty="0"/>
                        <a:t>）</a:t>
                      </a:r>
                      <a:endParaRPr kumimoji="1" lang="ja-JP" altLang="pl-PL" sz="110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19889817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AEEB9818-0293-1CB7-8394-8C9254006345}"/>
              </a:ext>
            </a:extLst>
          </p:cNvPr>
          <p:cNvSpPr txBox="1"/>
          <p:nvPr/>
        </p:nvSpPr>
        <p:spPr>
          <a:xfrm>
            <a:off x="7185248" y="6221968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月現在</a:t>
            </a:r>
          </a:p>
        </p:txBody>
      </p:sp>
    </p:spTree>
    <p:extLst>
      <p:ext uri="{BB962C8B-B14F-4D97-AF65-F5344CB8AC3E}">
        <p14:creationId xmlns:p14="http://schemas.microsoft.com/office/powerpoint/2010/main" val="9610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97">
            <a:extLst>
              <a:ext uri="{FF2B5EF4-FFF2-40B4-BE49-F238E27FC236}">
                <a16:creationId xmlns="" xmlns:a16="http://schemas.microsoft.com/office/drawing/2014/main" id="{DF79B7BE-595A-4207-91E2-9393AFB2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0" y="6088443"/>
            <a:ext cx="60486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番組内容につきましては、具体化に伴い</a:t>
            </a:r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ZIP-FM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からご提案させていただきます</a:t>
            </a:r>
            <a:endParaRPr lang="en-US" altLang="ja-JP" sz="10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上記の制作費は、目安の金額です。番組内容の具体化にともない、あらためてお見積りいたします。</a:t>
            </a:r>
          </a:p>
          <a:p>
            <a:pPr eaLnBrk="1" hangingPunct="1"/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※30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分以上の番組のご提供については、別途ご相談ください。</a:t>
            </a:r>
          </a:p>
          <a:p>
            <a:pPr eaLnBrk="1" hangingPunct="1"/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特別番組などのため、放送時刻変更または放送休止になる場合があります。　　　　　　 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="" xmlns:a16="http://schemas.microsoft.com/office/drawing/2014/main" id="{9433C3A0-6DAE-4166-A956-C9AA7D705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52243"/>
              </p:ext>
            </p:extLst>
          </p:nvPr>
        </p:nvGraphicFramePr>
        <p:xfrm>
          <a:off x="344488" y="1052736"/>
          <a:ext cx="9109014" cy="4561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8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2713">
                  <a:extLst>
                    <a:ext uri="{9D8B030D-6E8A-4147-A177-3AD203B41FA5}">
                      <a16:colId xmlns="" xmlns:a16="http://schemas.microsoft.com/office/drawing/2014/main" val="1680176219"/>
                    </a:ext>
                  </a:extLst>
                </a:gridCol>
                <a:gridCol w="19127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27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12713">
                  <a:extLst>
                    <a:ext uri="{9D8B030D-6E8A-4147-A177-3AD203B41FA5}">
                      <a16:colId xmlns="" xmlns:a16="http://schemas.microsoft.com/office/drawing/2014/main" val="4152128472"/>
                    </a:ext>
                  </a:extLst>
                </a:gridCol>
              </a:tblGrid>
              <a:tr h="2441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番組尺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金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18:25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18:30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18:25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18:35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475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基本フォーマット</a:t>
                      </a:r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タイトル＋後提供クレジット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タイトル＋後提供クレジット</a:t>
                      </a:r>
                    </a:p>
                    <a:p>
                      <a:pPr algn="ctr"/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＋前提供クレジット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＜前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30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提供社名入りタイトル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＋後提供クレジット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＋前提供クレジット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＜前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18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＋後提供クレジット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9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総量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120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8710769"/>
                  </a:ext>
                </a:extLst>
              </a:tr>
              <a:tr h="1368369"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★ご提供料金★</a:t>
                      </a:r>
                    </a:p>
                    <a:p>
                      <a:pPr algn="ctr"/>
                      <a:endParaRPr kumimoji="1" lang="en-US" altLang="ja-JP" sz="105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</a:t>
                      </a:r>
                      <a:r>
                        <a:rPr kumimoji="1" lang="en-US" altLang="zh-TW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W</a:t>
                      </a:r>
                      <a:r>
                        <a:rPr kumimoji="1" lang="zh-TW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：電波料</a:t>
                      </a:r>
                      <a:r>
                        <a:rPr kumimoji="1" lang="en-US" altLang="zh-TW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/P:</a:t>
                      </a:r>
                      <a:r>
                        <a:rPr kumimoji="1" lang="zh-TW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制作費</a:t>
                      </a:r>
                      <a:r>
                        <a:rPr kumimoji="1" lang="ja-JP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）</a:t>
                      </a:r>
                      <a:endParaRPr kumimoji="1" lang="zh-TW" altLang="en-US" sz="105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消費税別途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u="sng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●月</a:t>
                      </a:r>
                      <a:r>
                        <a:rPr kumimoji="1" lang="ja-JP" altLang="en-US" sz="1100" u="sng" dirty="0" err="1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木ベルト（週</a:t>
                      </a:r>
                      <a:r>
                        <a:rPr kumimoji="1" lang="en-US" altLang="ja-JP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</a:t>
                      </a:r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回）</a:t>
                      </a:r>
                      <a:endParaRPr kumimoji="1" lang="en-US" altLang="ja-JP" sz="1100" u="sng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＜月額＞ </a:t>
                      </a:r>
                      <a:r>
                        <a:rPr kumimoji="1" lang="en-US" altLang="ja-JP" sz="14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\2,000,000</a:t>
                      </a:r>
                    </a:p>
                    <a:p>
                      <a:pPr algn="l"/>
                      <a:r>
                        <a:rPr kumimoji="1" lang="ja-JP" altLang="en-US" sz="10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（</a:t>
                      </a:r>
                      <a:r>
                        <a:rPr kumimoji="1" lang="en-US" altLang="ja-JP" sz="10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W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</a:t>
                      </a:r>
                      <a:r>
                        <a:rPr kumimoji="1" lang="en-US" altLang="ja-JP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\1,200,000/P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</a:t>
                      </a:r>
                      <a:r>
                        <a:rPr kumimoji="1" lang="en-US" altLang="ja-JP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\800,000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）</a:t>
                      </a:r>
                      <a:endParaRPr kumimoji="1" lang="en-US" altLang="ja-JP" sz="10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endParaRPr kumimoji="1" lang="en-US" altLang="ja-JP" sz="10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\500,000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\3,400,000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\2,200,000/P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\1,200,000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\850,000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\550,000P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\4,200,000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\2,800,000/P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\1,400,000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\1,050,000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\700,000P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\350,000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\4,800,000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\3,200,000/P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\1,600,000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\1,200,000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\800,000P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379072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22192285-48AD-B4F8-EBD3-C94F2B150978}"/>
              </a:ext>
            </a:extLst>
          </p:cNvPr>
          <p:cNvSpPr txBox="1"/>
          <p:nvPr/>
        </p:nvSpPr>
        <p:spPr>
          <a:xfrm>
            <a:off x="7401272" y="6284806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月現在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33D88DC9-3649-75E0-CB1F-F2A562664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ＨＯＯＲＡＹ ＨＯＯＲＡＹ ＦＲＩＤＡＹ</a:t>
            </a:r>
            <a:r>
              <a:rPr lang="ja-JP" altLang="en-US" sz="2000" b="1" dirty="0">
                <a:latin typeface="+mn-lt"/>
                <a:ea typeface="+mj-ea"/>
              </a:rPr>
              <a:t>　＜オリジナル番組ご提供企画＞</a:t>
            </a:r>
          </a:p>
        </p:txBody>
      </p:sp>
    </p:spTree>
    <p:extLst>
      <p:ext uri="{BB962C8B-B14F-4D97-AF65-F5344CB8AC3E}">
        <p14:creationId xmlns:p14="http://schemas.microsoft.com/office/powerpoint/2010/main" val="121345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7" y="2678384"/>
            <a:ext cx="2551447" cy="159465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ＨＯＯＲＡＹ ＨＯＯＲＡＹ ＦＲＩＤＡＹ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8416" y="1098331"/>
            <a:ext cx="93610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名古屋で</a:t>
            </a:r>
            <a:r>
              <a:rPr lang="en-US" altLang="ja-JP" b="1" u="sng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番のパワフルガール 白井奈津が元気とハッピーをお届け！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“</a:t>
            </a:r>
            <a:r>
              <a:rPr lang="en-US" altLang="ja-JP" sz="1400" dirty="0">
                <a:latin typeface="+mn-ea"/>
                <a:ea typeface="+mn-ea"/>
              </a:rPr>
              <a:t>HOORAY”</a:t>
            </a:r>
            <a:r>
              <a:rPr lang="ja-JP" altLang="en-US" sz="1400" dirty="0">
                <a:latin typeface="+mn-ea"/>
                <a:ea typeface="+mn-ea"/>
              </a:rPr>
              <a:t>・・・頑張っている全ての人を応援する魔法の言葉！</a:t>
            </a:r>
          </a:p>
          <a:p>
            <a:r>
              <a:rPr lang="ja-JP" altLang="en-US" sz="1400" dirty="0">
                <a:latin typeface="+mn-ea"/>
                <a:ea typeface="+mn-ea"/>
              </a:rPr>
              <a:t>週末に向けてのウキウキ感が高まってくる金曜日の午後は、週末がより楽しみになる“</a:t>
            </a:r>
            <a:r>
              <a:rPr lang="en-US" altLang="ja-JP" sz="1400" dirty="0">
                <a:latin typeface="+mn-ea"/>
                <a:ea typeface="+mn-ea"/>
              </a:rPr>
              <a:t>FREE”</a:t>
            </a:r>
            <a:r>
              <a:rPr lang="ja-JP" altLang="en-US" sz="1400" dirty="0">
                <a:latin typeface="+mn-ea"/>
                <a:ea typeface="+mn-ea"/>
              </a:rPr>
              <a:t>で“</a:t>
            </a:r>
            <a:r>
              <a:rPr lang="en-US" altLang="ja-JP" sz="1400" dirty="0">
                <a:latin typeface="+mn-ea"/>
                <a:ea typeface="+mn-ea"/>
              </a:rPr>
              <a:t>HOORAY”</a:t>
            </a:r>
            <a:r>
              <a:rPr lang="ja-JP" altLang="en-US" sz="1400" dirty="0">
                <a:latin typeface="+mn-ea"/>
                <a:ea typeface="+mn-ea"/>
              </a:rPr>
              <a:t>な</a:t>
            </a:r>
          </a:p>
          <a:p>
            <a:r>
              <a:rPr lang="en-US" altLang="ja-JP" sz="1400" dirty="0">
                <a:latin typeface="+mn-ea"/>
                <a:ea typeface="+mn-ea"/>
              </a:rPr>
              <a:t>WEEKEND PROGRAM</a:t>
            </a:r>
            <a:r>
              <a:rPr lang="ja-JP" altLang="en-US" sz="1400" dirty="0">
                <a:latin typeface="+mn-ea"/>
                <a:ea typeface="+mn-ea"/>
              </a:rPr>
              <a:t>！</a:t>
            </a:r>
          </a:p>
          <a:p>
            <a:r>
              <a:rPr lang="ja-JP" altLang="en-US" sz="1400" dirty="0">
                <a:latin typeface="+mn-ea"/>
                <a:ea typeface="+mn-ea"/>
              </a:rPr>
              <a:t>名古屋で</a:t>
            </a:r>
            <a:r>
              <a:rPr lang="en-US" altLang="ja-JP" sz="1400" dirty="0">
                <a:latin typeface="+mn-ea"/>
                <a:ea typeface="+mn-ea"/>
              </a:rPr>
              <a:t>1</a:t>
            </a:r>
            <a:r>
              <a:rPr lang="ja-JP" altLang="en-US" sz="1400" dirty="0">
                <a:latin typeface="+mn-ea"/>
                <a:ea typeface="+mn-ea"/>
              </a:rPr>
              <a:t>番のパワフルガール 白井奈津が元気とハッピーをお届けしていきます！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ＨＯＯＲＡＹ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ＨＯＯＲＡＹ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ＦＲＩＤＡＹ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毎週金曜日　１５：００～１９：００ ＜４時間プログラム＞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白井奈津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16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　男・女　会社員・ドライバー・主婦・商工自営業・学生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@hooray_778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12,000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39640"/>
              </p:ext>
            </p:extLst>
          </p:nvPr>
        </p:nvGraphicFramePr>
        <p:xfrm>
          <a:off x="416496" y="1662934"/>
          <a:ext cx="6192689" cy="4231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73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0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5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1990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愛知県名古屋市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ライブ鑑賞、ギター、塩収集、旅、猫と遊ぶこと、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マンガ「キングダム」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応援、喋り続けること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90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小学校入学後にスウェーデンで、約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年間の海外生活を送る。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高校２年の春、オーストラリアに留学し英語を学ぶ。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大学進学後、授業の一環でラジオ番組を制作。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2009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年の秋　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ミュージックナビゲーターコンテストで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準グランプリを受賞。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年、現役女子大生ナビゲーターとして、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ミュージック・ナビゲーターとなる。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テレビ番組のレポーター等でも活躍中。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2011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2011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2011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2015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2016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Z-POP COUNTDOWN 30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」代役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Z-POP COUNTDOWN 30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SUNDAY HAPPY HOUR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WOW!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HOORAY </a:t>
                      </a:r>
                      <a:r>
                        <a:rPr lang="en-US" altLang="ja-JP" sz="11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HOORAY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FRIDAY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FIND OUT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16023"/>
              </p:ext>
            </p:extLst>
          </p:nvPr>
        </p:nvGraphicFramePr>
        <p:xfrm>
          <a:off x="416496" y="5894080"/>
          <a:ext cx="5760640" cy="3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1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093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shirai_natsu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37,000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1" r="11693" b="20451"/>
          <a:stretch/>
        </p:blipFill>
        <p:spPr>
          <a:xfrm>
            <a:off x="6609185" y="1662934"/>
            <a:ext cx="2880683" cy="2264832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060545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白井奈津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NATSU SHIRAI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ＨＯＯＲＡＹ ＨＯＯＲＡＹ ＦＲＩＤＡＹ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199121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ＨＯＯＲＡＹ ＨＯＯＲＡＹ ＦＲＩＤＡＹ</a:t>
            </a:r>
            <a:r>
              <a:rPr lang="ja-JP" altLang="en-US" sz="2000" b="1" dirty="0">
                <a:latin typeface="+mn-lt"/>
                <a:ea typeface="+mj-ea"/>
              </a:rPr>
              <a:t>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=""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664734" y="1324691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=""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=""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496616" y="1071370"/>
            <a:ext cx="6984776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935911"/>
              </p:ext>
            </p:extLst>
          </p:nvPr>
        </p:nvGraphicFramePr>
        <p:xfrm>
          <a:off x="4736977" y="1914534"/>
          <a:ext cx="4280686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=""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HOORAY </a:t>
            </a:r>
            <a:r>
              <a:rPr lang="en-US" altLang="ja-JP" sz="1600" dirty="0" err="1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HOORAY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FRIDAY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歳＞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ターゲット聴取シェア</a:t>
            </a:r>
            <a:r>
              <a:rPr lang="en-US" altLang="ja-JP" sz="16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=""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=""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345254" y="1591660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=""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=""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=""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=""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=""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=""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=""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=""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528830" y="1535678"/>
            <a:ext cx="2656507" cy="2397416"/>
            <a:chOff x="1756112" y="1817214"/>
            <a:chExt cx="2313995" cy="2016229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=""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7410744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=""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2008172"/>
                </p:ext>
              </p:extLst>
            </p:nvPr>
          </p:nvGraphicFramePr>
          <p:xfrm>
            <a:off x="1766420" y="1817214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=""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=""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35</a:t>
              </a:r>
              <a:r>
                <a:rPr lang="ja-JP" altLang="en-US" sz="2100" b="1" kern="10" spc="-105" dirty="0" err="1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．</a:t>
              </a:r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7</a:t>
              </a:r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=""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=""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=""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=""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HOORAY </a:t>
              </a:r>
              <a:r>
                <a:rPr lang="en-US" altLang="ja-JP" sz="1600" dirty="0" err="1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HOORAY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FRIDAY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61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6779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HOORAY </a:t>
            </a:r>
            <a:r>
              <a:rPr lang="en-US" altLang="ja-JP" sz="1600" u="sng" dirty="0" err="1">
                <a:latin typeface="+mn-ea"/>
                <a:ea typeface="+mn-ea"/>
              </a:rPr>
              <a:t>HOORAY</a:t>
            </a:r>
            <a:r>
              <a:rPr lang="en-US" altLang="ja-JP" sz="1600" u="sng" dirty="0">
                <a:latin typeface="+mn-ea"/>
                <a:ea typeface="+mn-ea"/>
              </a:rPr>
              <a:t> FRIDAY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6.1%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749946" y="5238142"/>
            <a:ext cx="4312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61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=""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="" xmlns:a16="http://schemas.microsoft.com/office/drawing/2014/main" id="{BDB2BB2C-89DE-B736-26B3-7BACE0BC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ＨＯＯＲＡＹ ＨＯＯＲＡＹ ＦＲＩＤＡＹ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AF067A62-A5B5-64C9-E78D-14BD1A52F7D7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="" xmlns:a16="http://schemas.microsoft.com/office/drawing/2014/main" id="{057CA13F-902C-5B45-1D54-3A98176E6267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="" xmlns:a16="http://schemas.microsoft.com/office/drawing/2014/main" id="{A9B40275-E912-0998-2106-7E9B9723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03115"/>
              </p:ext>
            </p:extLst>
          </p:nvPr>
        </p:nvGraphicFramePr>
        <p:xfrm>
          <a:off x="5156482" y="5164413"/>
          <a:ext cx="4267200" cy="9067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15:00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17.0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15:00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="" xmlns:a16="http://schemas.microsoft.com/office/drawing/2014/main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="" xmlns:a16="http://schemas.microsoft.com/office/drawing/2014/main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88" y="5263860"/>
            <a:ext cx="4812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HOORAY </a:t>
            </a:r>
            <a:r>
              <a:rPr lang="en-US" altLang="ja-JP" sz="2000" dirty="0" err="1">
                <a:latin typeface="+mn-lt"/>
                <a:ea typeface="+mj-ea"/>
              </a:rPr>
              <a:t>HOORAY</a:t>
            </a:r>
            <a:r>
              <a:rPr lang="en-US" altLang="ja-JP" sz="2000" dirty="0">
                <a:latin typeface="+mn-lt"/>
                <a:ea typeface="+mj-ea"/>
              </a:rPr>
              <a:t> FRIDAY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5.8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割が男性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4.2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割が女性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9BBEA6EC-A328-7A9D-C673-C6F07EB071D7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="" xmlns:a16="http://schemas.microsoft.com/office/drawing/2014/main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●（金）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15:00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19:00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における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="" xmlns:a16="http://schemas.microsoft.com/office/drawing/2014/main" id="{082A254A-F6BA-36E6-CC17-3D1C98AF87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004880"/>
              </p:ext>
            </p:extLst>
          </p:nvPr>
        </p:nvGraphicFramePr>
        <p:xfrm>
          <a:off x="5022000" y="203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="" xmlns:a16="http://schemas.microsoft.com/office/drawing/2014/main" id="{D20C2CA0-7F83-125C-53DF-7AE7D42747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096536"/>
              </p:ext>
            </p:extLst>
          </p:nvPr>
        </p:nvGraphicFramePr>
        <p:xfrm>
          <a:off x="190800" y="203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16" y="1468155"/>
            <a:ext cx="2423090" cy="1825823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ＨＯＯＲＡＹ ＨＯＯＲＡＹ ＦＲＩＤＡＹ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@hooray_778</a:t>
            </a:r>
            <a:r>
              <a:rPr lang="ja-JP" altLang="en-US" sz="1600" u="sng" dirty="0" smtClean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 smtClean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12,000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16" y="3573016"/>
            <a:ext cx="2278520" cy="285293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406" y="1468155"/>
            <a:ext cx="2364751" cy="299695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768" y="4601196"/>
            <a:ext cx="2041600" cy="215826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8727" y="1468155"/>
            <a:ext cx="2131277" cy="227972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3040" y="3883968"/>
            <a:ext cx="2149473" cy="261597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5104" y="3883968"/>
            <a:ext cx="1904201" cy="237626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4066" y="1468155"/>
            <a:ext cx="1989035" cy="21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39" y="5832699"/>
            <a:ext cx="8564798" cy="7078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39" y="4935565"/>
            <a:ext cx="8580398" cy="7145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86" y="4091503"/>
            <a:ext cx="8578551" cy="71487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71" y="3233446"/>
            <a:ext cx="8597166" cy="7497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406" y="2331077"/>
            <a:ext cx="8602111" cy="72778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90" y="1438480"/>
            <a:ext cx="8611327" cy="728103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ＨＯＯＲＡＹ ＨＯＯＲＡＹ ＦＲＩＤＡＹ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HOORAY 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HOORAY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 FRIDAY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44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ＨＯＯＲＡＹ ＨＯＯＲＡＹ ＦＲＩＤＡＹ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340768"/>
            <a:ext cx="8581348" cy="67949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95" y="2090575"/>
            <a:ext cx="8581349" cy="71556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01" y="2876455"/>
            <a:ext cx="8571246" cy="71108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01" y="3655319"/>
            <a:ext cx="8567883" cy="71535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01" y="4438458"/>
            <a:ext cx="8553400" cy="72051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719" y="5226758"/>
            <a:ext cx="8571246" cy="72155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119" y="6008151"/>
            <a:ext cx="8593725" cy="70977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MORNING BOOOOOOST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3924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="" xmlns:a16="http://schemas.microsoft.com/office/drawing/2014/main" id="{2E3F44E5-4C69-1295-3282-B170C86F4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09525"/>
              </p:ext>
            </p:extLst>
          </p:nvPr>
        </p:nvGraphicFramePr>
        <p:xfrm>
          <a:off x="830541" y="1052736"/>
          <a:ext cx="8244917" cy="5648971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300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2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22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8523257"/>
                  </a:ext>
                </a:extLst>
              </a:tr>
              <a:tr h="2430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15:01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OPENER〜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301060703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15:30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15:35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SUBSCRIPTION NOW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96402856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15:46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15:48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HEADLINE NEWS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15:48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15:50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TRAFFIC</a:t>
                      </a:r>
                      <a:r>
                        <a:rPr lang="en-US" altLang="ja-JP" sz="1100" u="none" strike="noStrike" baseline="0" dirty="0">
                          <a:effectLst/>
                          <a:latin typeface="+mn-ea"/>
                          <a:ea typeface="+mn-ea"/>
                        </a:rPr>
                        <a:t>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036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ENJOY LIVE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871137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WANNYAFUL QUIZ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1402859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WEATHER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54755062"/>
                  </a:ext>
                </a:extLst>
              </a:tr>
              <a:tr h="23813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39383524"/>
                  </a:ext>
                </a:extLst>
              </a:tr>
              <a:tr h="23858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16:44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16:54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DRIVER‘S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GOURMET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GUIDE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36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2371496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17:05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17:15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ja-JP" altLang="en-US" sz="1100" u="none" strike="noStrike" kern="1200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1100" u="none" strike="noStrike" kern="1200" dirty="0">
                          <a:effectLst/>
                          <a:latin typeface="+mn-ea"/>
                          <a:ea typeface="+mn-ea"/>
                        </a:rPr>
                        <a:t>PREPARE FOR THE FUTURE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782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17:23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17:25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HEADLINE NEWS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89119828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17:25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17:27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98460717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17:40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17:45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OUTDOOR STYLE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807343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08156423"/>
                  </a:ext>
                </a:extLst>
              </a:tr>
              <a:tr h="28306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BIRTHDAY CLUB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618142564"/>
                  </a:ext>
                </a:extLst>
              </a:tr>
              <a:tr h="28306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WEATHER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400365452"/>
                  </a:ext>
                </a:extLst>
              </a:tr>
              <a:tr h="22715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0509577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Kimi To KANPAI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80179983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CLOSER〜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25600239"/>
                  </a:ext>
                </a:extLst>
              </a:tr>
              <a:tr h="24346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18:58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19:00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723253930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CEBB8839-507D-D505-0304-799619A81B0E}"/>
              </a:ext>
            </a:extLst>
          </p:cNvPr>
          <p:cNvSpPr txBox="1"/>
          <p:nvPr/>
        </p:nvSpPr>
        <p:spPr>
          <a:xfrm>
            <a:off x="6465168" y="322204"/>
            <a:ext cx="1728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2025</a:t>
            </a:r>
            <a:r>
              <a:rPr lang="ja-JP" altLang="en-US" sz="1600" dirty="0"/>
              <a:t>年</a:t>
            </a:r>
            <a:r>
              <a:rPr lang="en-US" altLang="ja-JP" sz="1600" dirty="0"/>
              <a:t>10</a:t>
            </a:r>
            <a:r>
              <a:rPr lang="ja-JP" altLang="en-US" sz="1600" dirty="0"/>
              <a:t>月現在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9EC45E95-5CDB-6CAB-CA64-4E437F3BEC2E}"/>
              </a:ext>
            </a:extLst>
          </p:cNvPr>
          <p:cNvSpPr txBox="1"/>
          <p:nvPr/>
        </p:nvSpPr>
        <p:spPr>
          <a:xfrm>
            <a:off x="344488" y="291426"/>
            <a:ext cx="648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1800" dirty="0">
                <a:latin typeface="+mn-lt"/>
                <a:ea typeface="+mj-ea"/>
              </a:rPr>
              <a:t>◆</a:t>
            </a:r>
            <a:r>
              <a:rPr lang="ja-JP" altLang="en-US" sz="1800" b="1" dirty="0">
                <a:latin typeface="+mj-ea"/>
                <a:ea typeface="+mj-ea"/>
              </a:rPr>
              <a:t>ＨＯＯＲＡＹ ＨＯＯＲＡＹ ＦＲＩＤＡＹ</a:t>
            </a:r>
            <a:r>
              <a:rPr lang="ja-JP" altLang="en-US" sz="1800" b="1" dirty="0">
                <a:latin typeface="+mn-lt"/>
                <a:ea typeface="+mj-ea"/>
              </a:rPr>
              <a:t>　＜タイムテーブル＞</a:t>
            </a:r>
          </a:p>
        </p:txBody>
      </p:sp>
    </p:spTree>
    <p:extLst>
      <p:ext uri="{BB962C8B-B14F-4D97-AF65-F5344CB8AC3E}">
        <p14:creationId xmlns:p14="http://schemas.microsoft.com/office/powerpoint/2010/main" val="299152877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47760</TotalTime>
  <Words>1001</Words>
  <Application>Microsoft Office PowerPoint</Application>
  <PresentationFormat>A4 210 x 297 mm</PresentationFormat>
  <Paragraphs>338</Paragraphs>
  <Slides>11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HGPｺﾞｼｯｸE</vt:lpstr>
      <vt:lpstr>HGP創英角ｺﾞｼｯｸUB</vt:lpstr>
      <vt:lpstr>HGｺﾞｼｯｸM</vt:lpstr>
      <vt:lpstr>Meiryo UI</vt:lpstr>
      <vt:lpstr>ＭＳ Ｐゴシック</vt:lpstr>
      <vt:lpstr>ＭＳ Ｐ明朝</vt:lpstr>
      <vt:lpstr>MS UI Gothic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Microsoft アカウント</cp:lastModifiedBy>
  <cp:revision>2541</cp:revision>
  <cp:lastPrinted>2022-02-09T08:53:13Z</cp:lastPrinted>
  <dcterms:created xsi:type="dcterms:W3CDTF">2002-09-26T02:44:22Z</dcterms:created>
  <dcterms:modified xsi:type="dcterms:W3CDTF">2025-11-10T03:01:22Z</dcterms:modified>
  <cp:contentStatus/>
</cp:coreProperties>
</file>