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1" r:id="rId2"/>
    <p:sldId id="484" r:id="rId3"/>
    <p:sldId id="505" r:id="rId4"/>
    <p:sldId id="498" r:id="rId5"/>
    <p:sldId id="504" r:id="rId6"/>
    <p:sldId id="483" r:id="rId7"/>
    <p:sldId id="499" r:id="rId8"/>
    <p:sldId id="485" r:id="rId9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505"/>
            <p14:sldId id="498"/>
            <p14:sldId id="504"/>
            <p14:sldId id="483"/>
            <p14:sldId id="499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660066"/>
    <a:srgbClr val="CC00CC"/>
    <a:srgbClr val="FF00FF"/>
    <a:srgbClr val="FF66FF"/>
    <a:srgbClr val="FF99FF"/>
    <a:srgbClr val="FFCCFF"/>
    <a:srgbClr val="33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70" d="100"/>
          <a:sy n="70" d="100"/>
        </p:scale>
        <p:origin x="60" y="378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6178;&#38291;&#21306;&#20998;&#65310;_20250923_2320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6178;&#38291;&#21306;&#20998;&#65310;_20250923_23200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18:00</c:v>
                </c:pt>
                <c:pt idx="1">
                  <c:v>18:15</c:v>
                </c:pt>
                <c:pt idx="2">
                  <c:v>18:30</c:v>
                </c:pt>
                <c:pt idx="3">
                  <c:v>18:45</c:v>
                </c:pt>
                <c:pt idx="4">
                  <c:v>19:00</c:v>
                </c:pt>
                <c:pt idx="5">
                  <c:v>19:15</c:v>
                </c:pt>
                <c:pt idx="6">
                  <c:v>19:30</c:v>
                </c:pt>
                <c:pt idx="7">
                  <c:v>19:45</c:v>
                </c:pt>
              </c:strCache>
            </c:strRef>
          </c:cat>
          <c:val>
            <c:numRef>
              <c:f>Sheet1!$B$2:$B$9</c:f>
              <c:numCache>
                <c:formatCode>0.0;\-0.0;"*"</c:formatCode>
                <c:ptCount val="8"/>
                <c:pt idx="0">
                  <c:v>1.7</c:v>
                </c:pt>
                <c:pt idx="1">
                  <c:v>1.4</c:v>
                </c:pt>
                <c:pt idx="2">
                  <c:v>1.3</c:v>
                </c:pt>
                <c:pt idx="3">
                  <c:v>1.4</c:v>
                </c:pt>
                <c:pt idx="4">
                  <c:v>1.2</c:v>
                </c:pt>
                <c:pt idx="5">
                  <c:v>1.1000000000000001</c:v>
                </c:pt>
                <c:pt idx="6">
                  <c:v>0.9</c:v>
                </c:pt>
                <c:pt idx="7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18:00</c:v>
                </c:pt>
                <c:pt idx="1">
                  <c:v>18:15</c:v>
                </c:pt>
                <c:pt idx="2">
                  <c:v>18:30</c:v>
                </c:pt>
                <c:pt idx="3">
                  <c:v>18:45</c:v>
                </c:pt>
                <c:pt idx="4">
                  <c:v>19:00</c:v>
                </c:pt>
                <c:pt idx="5">
                  <c:v>19:15</c:v>
                </c:pt>
                <c:pt idx="6">
                  <c:v>19:30</c:v>
                </c:pt>
                <c:pt idx="7">
                  <c:v>19:45</c:v>
                </c:pt>
              </c:strCache>
            </c:strRef>
          </c:cat>
          <c:val>
            <c:numRef>
              <c:f>Sheet1!$C$2:$C$9</c:f>
              <c:numCache>
                <c:formatCode>0.0;\-0.0;"*"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1.1000000000000001</c:v>
                </c:pt>
                <c:pt idx="3">
                  <c:v>0.9</c:v>
                </c:pt>
                <c:pt idx="4">
                  <c:v>0.7</c:v>
                </c:pt>
                <c:pt idx="5">
                  <c:v>0.7</c:v>
                </c:pt>
                <c:pt idx="6">
                  <c:v>0.4</c:v>
                </c:pt>
                <c:pt idx="7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D1-4FB7-8F66-33C1D4F32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18:00</c:v>
                </c:pt>
                <c:pt idx="1">
                  <c:v>18:15</c:v>
                </c:pt>
                <c:pt idx="2">
                  <c:v>18:30</c:v>
                </c:pt>
                <c:pt idx="3">
                  <c:v>18:45</c:v>
                </c:pt>
                <c:pt idx="4">
                  <c:v>19:00</c:v>
                </c:pt>
                <c:pt idx="5">
                  <c:v>19:15</c:v>
                </c:pt>
                <c:pt idx="6">
                  <c:v>19:30</c:v>
                </c:pt>
                <c:pt idx="7">
                  <c:v>19:45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18:00</c:v>
                </c:pt>
                <c:pt idx="1">
                  <c:v>18:15</c:v>
                </c:pt>
                <c:pt idx="2">
                  <c:v>18:30</c:v>
                </c:pt>
                <c:pt idx="3">
                  <c:v>18:45</c:v>
                </c:pt>
                <c:pt idx="4">
                  <c:v>19:00</c:v>
                </c:pt>
                <c:pt idx="5">
                  <c:v>19:15</c:v>
                </c:pt>
                <c:pt idx="6">
                  <c:v>19:30</c:v>
                </c:pt>
                <c:pt idx="7">
                  <c:v>19:45</c:v>
                </c:pt>
              </c:strCache>
            </c:strRef>
          </c:cat>
          <c:val>
            <c:numRef>
              <c:f>Sheet1!$D$2:$D$9</c:f>
              <c:numCache>
                <c:formatCode>0.0;\-0.0;"*"</c:formatCode>
                <c:ptCount val="8"/>
                <c:pt idx="0">
                  <c:v>0.6</c:v>
                </c:pt>
                <c:pt idx="1">
                  <c:v>0.7</c:v>
                </c:pt>
                <c:pt idx="2">
                  <c:v>0.8</c:v>
                </c:pt>
                <c:pt idx="3">
                  <c:v>0.6</c:v>
                </c:pt>
                <c:pt idx="4">
                  <c:v>0.8</c:v>
                </c:pt>
                <c:pt idx="5">
                  <c:v>0.7</c:v>
                </c:pt>
                <c:pt idx="6">
                  <c:v>0.7</c:v>
                </c:pt>
                <c:pt idx="7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18:00</c:v>
                </c:pt>
                <c:pt idx="1">
                  <c:v>18:15</c:v>
                </c:pt>
                <c:pt idx="2">
                  <c:v>18:30</c:v>
                </c:pt>
                <c:pt idx="3">
                  <c:v>18:45</c:v>
                </c:pt>
                <c:pt idx="4">
                  <c:v>19:00</c:v>
                </c:pt>
                <c:pt idx="5">
                  <c:v>19:15</c:v>
                </c:pt>
                <c:pt idx="6">
                  <c:v>19:30</c:v>
                </c:pt>
                <c:pt idx="7">
                  <c:v>19:45</c:v>
                </c:pt>
              </c:strCache>
            </c:strRef>
          </c:cat>
          <c:val>
            <c:numRef>
              <c:f>Sheet1!$E$2:$E$9</c:f>
              <c:numCache>
                <c:formatCode>0.0;\-0.0;"*"</c:formatCode>
                <c:ptCount val="8"/>
                <c:pt idx="0">
                  <c:v>0.8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0.8</c:v>
                </c:pt>
                <c:pt idx="5">
                  <c:v>0.7</c:v>
                </c:pt>
                <c:pt idx="6">
                  <c:v>0.7</c:v>
                </c:pt>
                <c:pt idx="7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63893360"/>
        <c:axId val="-863898256"/>
      </c:lineChart>
      <c:catAx>
        <c:axId val="-863893360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-863898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863898256"/>
        <c:scaling>
          <c:orientation val="minMax"/>
          <c:max val="2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-863893360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FM AICHI</c:v>
                </c:pt>
                <c:pt idx="2">
                  <c:v>NHK-FM</c:v>
                </c:pt>
                <c:pt idx="3">
                  <c:v>CBCラジオ</c:v>
                </c:pt>
                <c:pt idx="4">
                  <c:v>東海ラジオ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30.3</c:v>
                </c:pt>
                <c:pt idx="1">
                  <c:v>18.600000000000001</c:v>
                </c:pt>
                <c:pt idx="2">
                  <c:v>1.7</c:v>
                </c:pt>
                <c:pt idx="3">
                  <c:v>17.100000000000001</c:v>
                </c:pt>
                <c:pt idx="4">
                  <c:v>17.5</c:v>
                </c:pt>
                <c:pt idx="5">
                  <c:v>4.7</c:v>
                </c:pt>
                <c:pt idx="6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-2.089300899026177E-7"/>
                  <c:y val="5.5388462870387782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6.2193473441851624E-2"/>
                  <c:y val="0.13957678931405451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-5.5953985236999848E-2"/>
                  <c:y val="7.902064108345843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-7.3765902191467711E-2"/>
                  <c:y val="-4.4312514883509568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4.9786577913164473E-2"/>
                  <c:y val="2.1807340001727142E-7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30.3</c:v>
                </c:pt>
                <c:pt idx="1">
                  <c:v>17.100000000000001</c:v>
                </c:pt>
                <c:pt idx="2">
                  <c:v>17.5</c:v>
                </c:pt>
                <c:pt idx="3">
                  <c:v>18.600000000000001</c:v>
                </c:pt>
                <c:pt idx="4">
                  <c:v>1.7</c:v>
                </c:pt>
                <c:pt idx="5">
                  <c:v>4.7</c:v>
                </c:pt>
                <c:pt idx="6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DA-4939-B26F-9028A3A13EAB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DA-4939-B26F-9028A3A13EAB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DA-4939-B26F-9028A3A13EAB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DA-4939-B26F-9028A3A13EAB}"/>
              </c:ext>
            </c:extLst>
          </c:dPt>
          <c:dPt>
            <c:idx val="4"/>
            <c:bubble3D val="0"/>
            <c:spPr>
              <a:solidFill>
                <a:srgbClr val="0033C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DA-4939-B26F-9028A3A13EAB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3DA-4939-B26F-9028A3A13EAB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3DA-4939-B26F-9028A3A13EAB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3DA-4939-B26F-9028A3A13EAB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3DA-4939-B26F-9028A3A13EAB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3DA-4939-B26F-9028A3A13EAB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3DA-4939-B26F-9028A3A13EAB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3DA-4939-B26F-9028A3A13EAB}"/>
              </c:ext>
            </c:extLst>
          </c:dPt>
          <c:cat>
            <c:strRef>
              <c:f>Sheet1!$B$3:$M$3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Sheet1!$B$4:$M$4</c:f>
              <c:numCache>
                <c:formatCode>0.0;\-0.0;"*"</c:formatCode>
                <c:ptCount val="12"/>
                <c:pt idx="0">
                  <c:v>4.4000000000000004</c:v>
                </c:pt>
                <c:pt idx="1">
                  <c:v>7.8</c:v>
                </c:pt>
                <c:pt idx="2">
                  <c:v>7.1</c:v>
                </c:pt>
                <c:pt idx="3">
                  <c:v>21.2</c:v>
                </c:pt>
                <c:pt idx="4">
                  <c:v>20.6</c:v>
                </c:pt>
                <c:pt idx="5">
                  <c:v>4.8</c:v>
                </c:pt>
                <c:pt idx="6">
                  <c:v>1</c:v>
                </c:pt>
                <c:pt idx="7">
                  <c:v>1.7</c:v>
                </c:pt>
                <c:pt idx="8">
                  <c:v>3.4</c:v>
                </c:pt>
                <c:pt idx="9">
                  <c:v>8</c:v>
                </c:pt>
                <c:pt idx="10">
                  <c:v>12.1</c:v>
                </c:pt>
                <c:pt idx="11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3DA-4939-B26F-9028A3A13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8B-4BDD-9C96-8803699101E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8B-4BDD-9C96-8803699101ED}"/>
              </c:ext>
            </c:extLst>
          </c:dPt>
          <c:val>
            <c:numRef>
              <c:f>Sheet1!$H$8:$H$9</c:f>
              <c:numCache>
                <c:formatCode>General</c:formatCode>
                <c:ptCount val="2"/>
                <c:pt idx="0">
                  <c:v>65.900000000000006</c:v>
                </c:pt>
                <c:pt idx="1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8B-4BDD-9C96-880369910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7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9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人, 男, フロント, 持つ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5D44453-654C-8B63-47C8-AC0CF188B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15" y="369337"/>
            <a:ext cx="3387343" cy="2116731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ＴＨＵＭＢＳ ＵＰ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人, 男, フロント, 持つ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5D44453-654C-8B63-47C8-AC0CF188B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0" y="2708920"/>
            <a:ext cx="2560284" cy="1599907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◆ＴＨＵＭＢＳ ＵＰ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8416" y="1098331"/>
            <a:ext cx="93610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思わず “いいね！”と言いたくなるような最新トレンド情報をお届け！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夕方から夜へと移り変わる時間、上野正明が</a:t>
            </a:r>
            <a:r>
              <a:rPr lang="en-US" altLang="ja-JP" sz="1400" dirty="0">
                <a:latin typeface="+mn-ea"/>
                <a:ea typeface="+mn-ea"/>
              </a:rPr>
              <a:t>ZIPPIE</a:t>
            </a:r>
            <a:r>
              <a:rPr lang="ja-JP" altLang="en-US" sz="1400" dirty="0">
                <a:latin typeface="+mn-ea"/>
                <a:ea typeface="+mn-ea"/>
              </a:rPr>
              <a:t>と</a:t>
            </a:r>
            <a:r>
              <a:rPr lang="en-US" altLang="ja-JP" sz="1400" dirty="0">
                <a:latin typeface="+mn-ea"/>
                <a:ea typeface="+mn-ea"/>
              </a:rPr>
              <a:t>"</a:t>
            </a:r>
            <a:r>
              <a:rPr lang="ja-JP" altLang="en-US" sz="1400" dirty="0">
                <a:latin typeface="+mn-ea"/>
                <a:ea typeface="+mn-ea"/>
              </a:rPr>
              <a:t>いいね！</a:t>
            </a:r>
            <a:r>
              <a:rPr lang="en-US" altLang="ja-JP" sz="1400" dirty="0">
                <a:latin typeface="+mn-ea"/>
                <a:ea typeface="+mn-ea"/>
              </a:rPr>
              <a:t>"</a:t>
            </a:r>
            <a:r>
              <a:rPr lang="ja-JP" altLang="en-US" sz="1400" dirty="0">
                <a:latin typeface="+mn-ea"/>
                <a:ea typeface="+mn-ea"/>
              </a:rPr>
              <a:t>をシェアする</a:t>
            </a:r>
            <a:r>
              <a:rPr lang="en-US" altLang="ja-JP" sz="1400" dirty="0">
                <a:latin typeface="+mn-ea"/>
                <a:ea typeface="+mn-ea"/>
              </a:rPr>
              <a:t>2</a:t>
            </a:r>
            <a:r>
              <a:rPr lang="ja-JP" altLang="en-US" sz="1400" dirty="0">
                <a:latin typeface="+mn-ea"/>
                <a:ea typeface="+mn-ea"/>
              </a:rPr>
              <a:t>時間プログラム。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音楽、ファッション、エンタメ、カルチャー</a:t>
            </a:r>
            <a:r>
              <a:rPr lang="en-US" altLang="ja-JP" sz="1400" dirty="0">
                <a:latin typeface="+mn-ea"/>
                <a:ea typeface="+mn-ea"/>
              </a:rPr>
              <a:t>…</a:t>
            </a:r>
            <a:r>
              <a:rPr lang="ja-JP" altLang="en-US" sz="1400" dirty="0">
                <a:latin typeface="+mn-ea"/>
                <a:ea typeface="+mn-ea"/>
              </a:rPr>
              <a:t>思わず “いいね！”と言いたくなるような最新トレンド情報をお届けします。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ＴＨＵＭＢＳ ＵＰ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月曜日～木曜日　１８：００～２０：００ ＜２時間プログラム＞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上野正明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16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～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　男・女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@thumbs_up_778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18,000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1300" t="9534" r="2133" b="42122"/>
          <a:stretch/>
        </p:blipFill>
        <p:spPr>
          <a:xfrm>
            <a:off x="6635097" y="1628800"/>
            <a:ext cx="2948710" cy="221153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0" y="105273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上野正明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MASAAKI UENO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274334"/>
              </p:ext>
            </p:extLst>
          </p:nvPr>
        </p:nvGraphicFramePr>
        <p:xfrm>
          <a:off x="347112" y="1631080"/>
          <a:ext cx="5974040" cy="4958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3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3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1996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4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22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東京都板橋区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ギター、ディズニー、レジャー施設、お笑い、ファッション、インテリア、ゲーム、カメラ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曲作り、映像編集、デザイン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年から都内を中心に弾き語りライブを始め、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年にアコースティックセッショングループ「ぷらそにか」に所属。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年に赤坂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BLITZ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にて「ぷらそにか」を卒業し、男女混合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人組バンド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Hi Cheers!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」としてメジャーデビュー。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2023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年に「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Hi Cheers!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」が解散。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現在はシンガーソングライターとして活動している。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 NAVIGOTAR CONTEST 2023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」にてグランプリを受賞。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最近では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men’s FUDGE 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公式インフルエンサーとしても活躍中。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 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2025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 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11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2025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THINK ABOUT THE FUTURE 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SOUND MIND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（第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土曜日）」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OVER VIEW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MOJO</a:t>
                      </a:r>
                      <a:r>
                        <a:rPr lang="en-US" altLang="ja-JP" sz="11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VISION</a:t>
                      </a:r>
                      <a:r>
                        <a:rPr lang="ja-JP" altLang="en-US" sz="11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（</a:t>
                      </a:r>
                      <a:r>
                        <a:rPr lang="en-US" altLang="ja-JP" sz="11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11</a:t>
                      </a:r>
                      <a:r>
                        <a:rPr lang="ja-JP" altLang="en-US" sz="11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月～）」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CRASH HOUSE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</a:t>
                      </a:r>
                      <a:b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</a:b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THUMBS UP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ueno_masaaki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 約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5,700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ueno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__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masaaki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 約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4,500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j-ea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ＴＨＵＭＢＳ ＵＰ　＜ナビゲーター・プロフィール＞</a:t>
            </a:r>
          </a:p>
        </p:txBody>
      </p:sp>
      <p:pic>
        <p:nvPicPr>
          <p:cNvPr id="9" name="図 8" descr="QR コード&#10;&#10;自動的に生成された説明">
            <a:extLst>
              <a:ext uri="{FF2B5EF4-FFF2-40B4-BE49-F238E27FC236}">
                <a16:creationId xmlns:a16="http://schemas.microsoft.com/office/drawing/2014/main" id="{D24FE241-46B0-FFFB-BEEA-4DF5422B8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4653136"/>
            <a:ext cx="1692000" cy="1692000"/>
          </a:xfrm>
          <a:prstGeom prst="rect">
            <a:avLst/>
          </a:prstGeom>
        </p:spPr>
      </p:pic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57882"/>
              </p:ext>
            </p:extLst>
          </p:nvPr>
        </p:nvGraphicFramePr>
        <p:xfrm>
          <a:off x="7617272" y="4314840"/>
          <a:ext cx="1260000" cy="3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ボイスサンプル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j-ea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ＴＨＵＭＢＳ ＵＰ　＜</a:t>
            </a:r>
            <a:r>
              <a:rPr lang="ja-JP" altLang="en-US" sz="2000" b="1" dirty="0">
                <a:latin typeface="+mn-lt"/>
                <a:ea typeface="+mj-ea"/>
              </a:rPr>
              <a:t>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4734" y="1324691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305859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THUMBS UP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</a:t>
            </a:r>
            <a:r>
              <a:rPr lang="ja-JP" altLang="en-US" sz="16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＞ターゲット聴取シェア</a:t>
            </a:r>
            <a:r>
              <a:rPr lang="en-US" altLang="ja-JP" sz="16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486593" y="1592181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28830" y="1535678"/>
            <a:ext cx="2656507" cy="2397416"/>
            <a:chOff x="1756112" y="1817214"/>
            <a:chExt cx="2313995" cy="2016229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6066757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0301637"/>
                </p:ext>
              </p:extLst>
            </p:nvPr>
          </p:nvGraphicFramePr>
          <p:xfrm>
            <a:off x="1766420" y="1817214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30.3</a:t>
              </a:r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THUMBS UP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89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5315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THUMBS UP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6.2%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49946" y="5238142"/>
            <a:ext cx="4312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62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F71BE-1F80-C258-DD09-3F5A231B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56B0BF8E-BF6B-82C1-F5CF-DFA69ED3F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ＴＨＵＭＢＳ ＵＰ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90EFFDE-DF62-DB55-94BA-4F9EEE9E2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●（月～木）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18:00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20:00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における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92355FC-2BC8-49F2-4382-F94F1688F0C1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四角形: 角を丸くする 50">
            <a:extLst>
              <a:ext uri="{FF2B5EF4-FFF2-40B4-BE49-F238E27FC236}">
                <a16:creationId xmlns:a16="http://schemas.microsoft.com/office/drawing/2014/main" id="{89926066-6333-0F35-5262-48C64CFAC664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76031155-0AE8-B30B-0988-93FD677AC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87407"/>
              </p:ext>
            </p:extLst>
          </p:nvPr>
        </p:nvGraphicFramePr>
        <p:xfrm>
          <a:off x="5156482" y="5164413"/>
          <a:ext cx="4267200" cy="8915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8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8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18:00-20:00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4.4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21.2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8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8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18:00-20:00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3.4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AA059DD-127B-4A84-39A9-9A34D21F240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50">
            <a:extLst>
              <a:ext uri="{FF2B5EF4-FFF2-40B4-BE49-F238E27FC236}">
                <a16:creationId xmlns:a16="http://schemas.microsoft.com/office/drawing/2014/main" id="{D19200D7-93D0-FCAA-0C1B-2AF3C5A6B6D9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253DB5C-8100-C5C6-3562-E014AEEA9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THUMBS UP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6.6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割が男性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3.4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割が女性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07830D-9A82-4E8A-3191-245268BEDCA6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3FAEC32B-8104-E2E2-13E4-E45825B60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758056"/>
              </p:ext>
            </p:extLst>
          </p:nvPr>
        </p:nvGraphicFramePr>
        <p:xfrm>
          <a:off x="5041268" y="2103857"/>
          <a:ext cx="4517236" cy="265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グラフ 18">
            <a:extLst>
              <a:ext uri="{FF2B5EF4-FFF2-40B4-BE49-F238E27FC236}">
                <a16:creationId xmlns:a16="http://schemas.microsoft.com/office/drawing/2014/main" id="{92C39381-61BA-F6DC-BBF6-7F74CE497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216487"/>
              </p:ext>
            </p:extLst>
          </p:nvPr>
        </p:nvGraphicFramePr>
        <p:xfrm>
          <a:off x="327043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84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1443461"/>
            <a:ext cx="2604543" cy="2057547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ＴＨＵＭＢＳ ＵＰ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@thumbs_up_778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18,000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8" y="3789040"/>
            <a:ext cx="2304256" cy="28410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792" y="1484784"/>
            <a:ext cx="1866708" cy="29706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020" y="4725144"/>
            <a:ext cx="1892251" cy="176796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1628" y="1481403"/>
            <a:ext cx="2066744" cy="26104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9509" y="4365104"/>
            <a:ext cx="1938863" cy="237190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5288" y="1481403"/>
            <a:ext cx="2180283" cy="245953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8679" y="4293096"/>
            <a:ext cx="2056892" cy="21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86" y="4927899"/>
            <a:ext cx="8562453" cy="75838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90" y="3237391"/>
            <a:ext cx="8578549" cy="7271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86" y="2322567"/>
            <a:ext cx="8536178" cy="73980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30" y="4052336"/>
            <a:ext cx="8548700" cy="7341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039" y="4927899"/>
            <a:ext cx="8548700" cy="73414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ＴＨＵＭＢＳ ＵＰ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THUMBS UP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527" y="1460096"/>
            <a:ext cx="8569212" cy="73241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527" y="5817087"/>
            <a:ext cx="8578549" cy="92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4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9" y="260648"/>
            <a:ext cx="4392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ＴＨＵＭＢＳ ＵＰ</a:t>
            </a:r>
            <a:r>
              <a:rPr lang="ja-JP" altLang="en-US" sz="2000" b="1" dirty="0">
                <a:latin typeface="+mn-lt"/>
                <a:ea typeface="+mj-ea"/>
              </a:rPr>
              <a:t>　＜タイムテーブル＞　</a:t>
            </a:r>
            <a:r>
              <a:rPr lang="ja-JP" altLang="en-US" sz="1400" b="1" dirty="0">
                <a:latin typeface="+mn-lt"/>
                <a:ea typeface="+mj-ea"/>
              </a:rPr>
              <a:t>　　　</a:t>
            </a:r>
            <a:endParaRPr lang="ja-JP" altLang="en-US" sz="2000" b="1" dirty="0">
              <a:latin typeface="+mn-lt"/>
              <a:ea typeface="+mj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37145"/>
              </p:ext>
            </p:extLst>
          </p:nvPr>
        </p:nvGraphicFramePr>
        <p:xfrm>
          <a:off x="920552" y="1268760"/>
          <a:ext cx="7776864" cy="3096922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226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86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 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931985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OPENER〜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3977691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18:17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18:19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WEATHER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18:25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18:27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CHARGING</a:t>
                      </a:r>
                      <a:r>
                        <a:rPr lang="ja-JP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</a:rPr>
                        <a:t>VIBES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8551246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18:40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18:42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TRAFFIC</a:t>
                      </a:r>
                      <a:r>
                        <a:rPr lang="ja-JP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</a:rPr>
                        <a:t>INFORMATION</a:t>
                      </a:r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3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18:59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19:00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19:15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19:17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HEADLINE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NEWS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19:17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19:19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WEATHER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CLOSER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～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877542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 SIGNAL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3038918"/>
                  </a:ext>
                </a:extLst>
              </a:tr>
            </a:tbl>
          </a:graphicData>
        </a:graphic>
      </p:graphicFrame>
      <p:sp>
        <p:nvSpPr>
          <p:cNvPr id="3" name="Text Box 1797">
            <a:extLst>
              <a:ext uri="{FF2B5EF4-FFF2-40B4-BE49-F238E27FC236}">
                <a16:creationId xmlns:a16="http://schemas.microsoft.com/office/drawing/2014/main" id="{84C32610-0FA5-6B3B-E9E1-F9CE18AF1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51" y="5877272"/>
            <a:ext cx="78848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050" dirty="0">
                <a:latin typeface="+mn-ea"/>
                <a:ea typeface="+mn-ea"/>
              </a:rPr>
              <a:t>※</a:t>
            </a:r>
            <a:r>
              <a:rPr lang="ja-JP" altLang="en-US" sz="1050" dirty="0">
                <a:latin typeface="+mn-ea"/>
                <a:ea typeface="+mn-ea"/>
              </a:rPr>
              <a:t>特別番組などのため、放送時刻変更または放送休止になる場合があります。　　　　　　 </a:t>
            </a:r>
          </a:p>
        </p:txBody>
      </p:sp>
    </p:spTree>
    <p:extLst>
      <p:ext uri="{BB962C8B-B14F-4D97-AF65-F5344CB8AC3E}">
        <p14:creationId xmlns:p14="http://schemas.microsoft.com/office/powerpoint/2010/main" val="187975516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48120</TotalTime>
  <Words>776</Words>
  <Application>Microsoft Office PowerPoint</Application>
  <PresentationFormat>A4 210 x 297 mm</PresentationFormat>
  <Paragraphs>162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ZIP-FM</cp:lastModifiedBy>
  <cp:revision>2570</cp:revision>
  <cp:lastPrinted>2022-02-09T08:53:13Z</cp:lastPrinted>
  <dcterms:created xsi:type="dcterms:W3CDTF">2002-09-26T02:44:22Z</dcterms:created>
  <dcterms:modified xsi:type="dcterms:W3CDTF">2025-12-02T06:12:54Z</dcterms:modified>
  <cp:contentStatus/>
</cp:coreProperties>
</file>