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61" r:id="rId2"/>
    <p:sldId id="484" r:id="rId3"/>
    <p:sldId id="505" r:id="rId4"/>
    <p:sldId id="498" r:id="rId5"/>
    <p:sldId id="503" r:id="rId6"/>
    <p:sldId id="483" r:id="rId7"/>
    <p:sldId id="504" r:id="rId8"/>
    <p:sldId id="485" r:id="rId9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61"/>
            <p14:sldId id="484"/>
            <p14:sldId id="505"/>
            <p14:sldId id="498"/>
            <p14:sldId id="503"/>
            <p14:sldId id="483"/>
            <p14:sldId id="504"/>
            <p14:sldId id="4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0F0"/>
    <a:srgbClr val="660066"/>
    <a:srgbClr val="CC00CC"/>
    <a:srgbClr val="FF00FF"/>
    <a:srgbClr val="FF66FF"/>
    <a:srgbClr val="0099FF"/>
    <a:srgbClr val="FF99FF"/>
    <a:srgbClr val="FFCCFF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80" autoAdjust="0"/>
  </p:normalViewPr>
  <p:slideViewPr>
    <p:cSldViewPr>
      <p:cViewPr varScale="1">
        <p:scale>
          <a:sx n="99" d="100"/>
          <a:sy n="99" d="100"/>
        </p:scale>
        <p:origin x="630" y="96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.sugawara\Downloads\&#26178;&#38291;&#21306;&#20998;&#38598;&#35336;&#65308;&#29305;&#24615;&#215;&#23616;&#65310;_20250827_12180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G:\&#12510;&#12452;&#12489;&#12521;&#12452;&#12502;\&#33733;&#21407;&#12373;&#12435;&#26696;&#20214;\SUNDAY%20AWESOME%20WAVE&#12487;&#12540;&#12479;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G:\&#12510;&#12452;&#12489;&#12521;&#12452;&#12502;\&#33733;&#21407;&#12373;&#12435;&#26696;&#20214;\SUNDAY%20AWESOME%20WAVE&#12487;&#12540;&#12479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.ito\Downloads\&#20870;&#12464;&#12521;&#12501;_&#26178;&#38291;&#21306;&#20998;&#38598;&#35336;&#65308;&#29305;&#24615;&#215;&#26178;&#38291;&#21306;&#20998;&#65310;_20260205_152406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.ito\Downloads\&#20870;&#12464;&#12521;&#12501;_&#26178;&#38291;&#21306;&#20998;&#38598;&#35336;&#65308;&#29305;&#24615;&#215;&#26178;&#38291;&#21306;&#20998;&#65310;_20260205_15240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515445184736508E-2"/>
          <c:y val="5.8968133425296165E-2"/>
          <c:w val="0.79485593977444735"/>
          <c:h val="0.8902606310013717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46784855280246"/>
          <c:y val="7.2998046023640666E-3"/>
          <c:w val="0.79485593977444735"/>
          <c:h val="0.8902606310013717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16:00-17:30</c:v>
                </c:pt>
              </c:strCache>
            </c:strRef>
          </c:tx>
          <c:spPr>
            <a:ln w="12700">
              <a:noFill/>
              <a:prstDash val="solid"/>
            </a:ln>
          </c:spPr>
          <c:explosion val="2"/>
          <c:dPt>
            <c:idx val="0"/>
            <c:bubble3D val="0"/>
            <c:spPr>
              <a:solidFill>
                <a:srgbClr val="FF505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23E-44E9-8BCE-AA5A154A3BF3}"/>
              </c:ext>
            </c:extLst>
          </c:dPt>
          <c:dPt>
            <c:idx val="1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3-623E-44E9-8BCE-AA5A154A3BF3}"/>
              </c:ext>
            </c:extLst>
          </c:dPt>
          <c:dPt>
            <c:idx val="2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5-623E-44E9-8BCE-AA5A154A3BF3}"/>
              </c:ext>
            </c:extLst>
          </c:dPt>
          <c:dPt>
            <c:idx val="3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7-623E-44E9-8BCE-AA5A154A3BF3}"/>
              </c:ext>
            </c:extLst>
          </c:dPt>
          <c:dPt>
            <c:idx val="4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9-623E-44E9-8BCE-AA5A154A3BF3}"/>
              </c:ext>
            </c:extLst>
          </c:dPt>
          <c:dPt>
            <c:idx val="5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B-623E-44E9-8BCE-AA5A154A3BF3}"/>
              </c:ext>
            </c:extLst>
          </c:dPt>
          <c:dPt>
            <c:idx val="6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D-623E-44E9-8BCE-AA5A154A3BF3}"/>
              </c:ext>
            </c:extLst>
          </c:dPt>
          <c:dPt>
            <c:idx val="7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F-623E-44E9-8BCE-AA5A154A3BF3}"/>
              </c:ext>
            </c:extLst>
          </c:dPt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42.4</c:v>
                </c:pt>
                <c:pt idx="1">
                  <c:v>14.3</c:v>
                </c:pt>
                <c:pt idx="2">
                  <c:v>5.4</c:v>
                </c:pt>
                <c:pt idx="3">
                  <c:v>20.2</c:v>
                </c:pt>
                <c:pt idx="4">
                  <c:v>3.9</c:v>
                </c:pt>
                <c:pt idx="5">
                  <c:v>2</c:v>
                </c:pt>
                <c:pt idx="6">
                  <c:v>11.8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23E-44E9-8BCE-AA5A154A3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50439929521632"/>
          <c:y val="0.16913160586750256"/>
          <c:w val="0.66438356164383561"/>
          <c:h val="0.705454545454545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16:00-17:30</c:v>
                </c:pt>
              </c:strCache>
            </c:strRef>
          </c:tx>
          <c:spPr>
            <a:solidFill>
              <a:srgbClr val="FF99FF"/>
            </a:solidFill>
            <a:ln w="12670">
              <a:solidFill>
                <a:schemeClr val="tx1"/>
              </a:solidFill>
              <a:prstDash val="solid"/>
            </a:ln>
          </c:spPr>
          <c:explosion val="2"/>
          <c:dPt>
            <c:idx val="0"/>
            <c:bubble3D val="0"/>
            <c:spPr>
              <a:noFill/>
              <a:ln w="25341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F-4BC3-B66B-EBB48BC8E363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4EEF-4BC3-B66B-EBB48BC8E363}"/>
              </c:ext>
            </c:extLst>
          </c:dPt>
          <c:dPt>
            <c:idx val="2"/>
            <c:bubble3D val="0"/>
            <c:spPr>
              <a:solidFill>
                <a:srgbClr val="33CC33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EEF-4BC3-B66B-EBB48BC8E36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4EEF-4BC3-B66B-EBB48BC8E363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EEF-4BC3-B66B-EBB48BC8E363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4EEF-4BC3-B66B-EBB48BC8E363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EEF-4BC3-B66B-EBB48BC8E363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4EEF-4BC3-B66B-EBB48BC8E36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EF-4BC3-B66B-EBB48BC8E363}"/>
                </c:ext>
              </c:extLst>
            </c:dLbl>
            <c:dLbl>
              <c:idx val="1"/>
              <c:layout>
                <c:manualLayout>
                  <c:x val="6.8988924615934172E-2"/>
                  <c:y val="-5.5392824338388125E-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068A2764-4CD6-40D0-AC93-FAC569AD73A4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C3899017-9ACB-4759-A46D-66F76F77A92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57257196014623"/>
                      <c:h val="0.189817099637035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EF-4BC3-B66B-EBB48BC8E363}"/>
                </c:ext>
              </c:extLst>
            </c:dLbl>
            <c:dLbl>
              <c:idx val="2"/>
              <c:layout>
                <c:manualLayout>
                  <c:x val="-2.2285869125159421E-2"/>
                  <c:y val="-2.8593371942010352E-7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D7850F07-FDF4-4EEB-BAD8-068B096D7C86}" type="CATEGORYNAME">
                      <a:rPr lang="ja-JP" altLang="en-US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77A62B49-A86F-4318-86D2-7BE067AE4506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09113794717694"/>
                      <c:h val="0.15360221830360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EF-4BC3-B66B-EBB48BC8E363}"/>
                </c:ext>
              </c:extLst>
            </c:dLbl>
            <c:dLbl>
              <c:idx val="3"/>
              <c:layout>
                <c:manualLayout>
                  <c:x val="-1.4432034513346558E-2"/>
                  <c:y val="-2.6595267110702606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3F5921A3-AC7D-4A8B-BE36-54A35BFDB56F}" type="CATEGORYNAME">
                      <a:rPr lang="en-US" altLang="ja-JP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E2F61243-F27C-4AE9-80E3-288FB5DEB21B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06957236499951"/>
                      <c:h val="0.184871590025945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EEF-4BC3-B66B-EBB48BC8E363}"/>
                </c:ext>
              </c:extLst>
            </c:dLbl>
            <c:dLbl>
              <c:idx val="4"/>
              <c:layout>
                <c:manualLayout>
                  <c:x val="-1.3499378318103772E-2"/>
                  <c:y val="2.3630134440316197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286D75C2-150B-4E10-8754-4C87366284B6}" type="CATEGORYNAME">
                      <a:rPr lang="en-US" altLang="ja-JP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/>
                      <a:t>
</a:t>
                    </a:r>
                    <a:fld id="{188551CF-33D8-4511-AF09-2F879D07C51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121012872635308"/>
                      <c:h val="0.18788263108051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EF-4BC3-B66B-EBB48BC8E363}"/>
                </c:ext>
              </c:extLst>
            </c:dLbl>
            <c:dLbl>
              <c:idx val="5"/>
              <c:layout>
                <c:manualLayout>
                  <c:x val="-6.9741490799763495E-2"/>
                  <c:y val="-6.0705528509607878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857B341A-0499-498D-A779-5250D16560ED}" type="CATEGORYNAME">
                      <a:rPr lang="en-US" altLang="ja-JP" sz="90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8AB37E80-165B-4CBC-A19D-F38C6242CFED}" type="VALUE">
                      <a:rPr lang="en-US" altLang="ja-JP" sz="900" baseline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77109144511305"/>
                      <c:h val="0.187882472091439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EEF-4BC3-B66B-EBB48BC8E363}"/>
                </c:ext>
              </c:extLst>
            </c:dLbl>
            <c:dLbl>
              <c:idx val="6"/>
              <c:layout>
                <c:manualLayout>
                  <c:x val="-3.2816274738959247E-3"/>
                  <c:y val="-7.2627609700306704E-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6D470FC2-C341-4BFA-BF26-FA5618A2472F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0040D5A1-00E1-47E9-AEAF-2483854DF9E9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905116033952204"/>
                      <c:h val="0.22613068200338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EEF-4BC3-B66B-EBB48BC8E363}"/>
                </c:ext>
              </c:extLst>
            </c:dLbl>
            <c:dLbl>
              <c:idx val="7"/>
              <c:layout>
                <c:manualLayout>
                  <c:x val="1.5085043676149304E-2"/>
                  <c:y val="-2.9375950751196471E-2"/>
                </c:manualLayout>
              </c:layout>
              <c:tx>
                <c:rich>
                  <a:bodyPr/>
                  <a:lstStyle/>
                  <a:p>
                    <a:fld id="{6DAD0E86-F914-4FDE-8ECC-0E3E87137B62}" type="CATEGORYNAME">
                      <a:rPr lang="ja-JP" altLang="en-US" sz="600"/>
                      <a:pPr/>
                      <a:t>[分類名]</a:t>
                    </a:fld>
                    <a:r>
                      <a:rPr lang="ja-JP" altLang="en-US" sz="700" baseline="0" dirty="0"/>
                      <a:t>
</a:t>
                    </a:r>
                    <a:fld id="{ECE990ED-8110-4C55-8592-4D508E04816D}" type="VALUE">
                      <a:rPr lang="en-US" altLang="ja-JP" sz="700" baseline="0" smtClean="0"/>
                      <a:pPr/>
                      <a:t>[値]</a:t>
                    </a:fld>
                    <a:endParaRPr lang="ja-JP" altLang="en-US" sz="7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9541363582292"/>
                      <c:h val="0.155578252338794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EEF-4BC3-B66B-EBB48BC8E363}"/>
                </c:ext>
              </c:extLst>
            </c:dLbl>
            <c:numFmt formatCode="0.0&quot;%&quot;" sourceLinked="0"/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MS UI Gothic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42.4</c:v>
                </c:pt>
                <c:pt idx="1">
                  <c:v>14.3</c:v>
                </c:pt>
                <c:pt idx="2">
                  <c:v>5.4</c:v>
                </c:pt>
                <c:pt idx="3">
                  <c:v>20.2</c:v>
                </c:pt>
                <c:pt idx="4">
                  <c:v>3.9</c:v>
                </c:pt>
                <c:pt idx="5">
                  <c:v>2</c:v>
                </c:pt>
                <c:pt idx="6">
                  <c:v>11.799999999999997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EF-4BC3-B66B-EBB48BC8E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99" b="0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1433484152369E-2"/>
          <c:y val="3.6242967074733227E-2"/>
          <c:w val="0.931258972373186"/>
          <c:h val="0.902061920088141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ＺＩＰ－ＦＭ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cat>
            <c:numRef>
              <c:f>Sheet1!$A$2:$A$7</c:f>
              <c:numCache>
                <c:formatCode>[hh]:mm</c:formatCode>
                <c:ptCount val="6"/>
                <c:pt idx="0">
                  <c:v>0.66666666666666663</c:v>
                </c:pt>
                <c:pt idx="1">
                  <c:v>0.67708333333333337</c:v>
                </c:pt>
                <c:pt idx="2">
                  <c:v>0.6875</c:v>
                </c:pt>
                <c:pt idx="3">
                  <c:v>0.69791666666666663</c:v>
                </c:pt>
                <c:pt idx="4">
                  <c:v>0.70833333333333337</c:v>
                </c:pt>
                <c:pt idx="5">
                  <c:v>0.71875</c:v>
                </c:pt>
              </c:numCache>
            </c:numRef>
          </c:cat>
          <c:val>
            <c:numRef>
              <c:f>Sheet1!$B$2:$B$7</c:f>
              <c:numCache>
                <c:formatCode>0.0;\-0.0;"*"</c:formatCode>
                <c:ptCount val="6"/>
                <c:pt idx="0">
                  <c:v>1.5</c:v>
                </c:pt>
                <c:pt idx="1">
                  <c:v>1.1000000000000001</c:v>
                </c:pt>
                <c:pt idx="2">
                  <c:v>1.3</c:v>
                </c:pt>
                <c:pt idx="3">
                  <c:v>1.4</c:v>
                </c:pt>
                <c:pt idx="4">
                  <c:v>1.8</c:v>
                </c:pt>
                <c:pt idx="5">
                  <c:v>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2A1-4056-A8F0-769C8999A97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FM AICHI</c:v>
                </c:pt>
              </c:strCache>
            </c:strRef>
          </c:tx>
          <c:spPr>
            <a:ln w="38100">
              <a:solidFill>
                <a:srgbClr val="3333FF"/>
              </a:solidFill>
              <a:prstDash val="sysDot"/>
            </a:ln>
          </c:spPr>
          <c:marker>
            <c:symbol val="none"/>
          </c:marker>
          <c:cat>
            <c:numRef>
              <c:f>Sheet1!$A$2:$A$7</c:f>
              <c:numCache>
                <c:formatCode>[hh]:mm</c:formatCode>
                <c:ptCount val="6"/>
                <c:pt idx="0">
                  <c:v>0.66666666666666663</c:v>
                </c:pt>
                <c:pt idx="1">
                  <c:v>0.67708333333333337</c:v>
                </c:pt>
                <c:pt idx="2">
                  <c:v>0.6875</c:v>
                </c:pt>
                <c:pt idx="3">
                  <c:v>0.69791666666666663</c:v>
                </c:pt>
                <c:pt idx="4">
                  <c:v>0.70833333333333337</c:v>
                </c:pt>
                <c:pt idx="5">
                  <c:v>0.71875</c:v>
                </c:pt>
              </c:numCache>
            </c:numRef>
          </c:cat>
          <c:val>
            <c:numRef>
              <c:f>Sheet1!$C$2:$C$7</c:f>
              <c:numCache>
                <c:formatCode>0.0;\-0.0;"*"</c:formatCode>
                <c:ptCount val="6"/>
                <c:pt idx="0">
                  <c:v>0.9</c:v>
                </c:pt>
                <c:pt idx="1">
                  <c:v>0.9</c:v>
                </c:pt>
                <c:pt idx="2">
                  <c:v>0.6</c:v>
                </c:pt>
                <c:pt idx="3">
                  <c:v>0.6</c:v>
                </c:pt>
                <c:pt idx="4">
                  <c:v>0.6</c:v>
                </c:pt>
                <c:pt idx="5">
                  <c:v>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2A1-4056-A8F0-769C8999A977}"/>
            </c:ext>
          </c:extLst>
        </c:ser>
        <c:ser>
          <c:idx val="3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4895">
              <a:solidFill>
                <a:schemeClr val="bg2"/>
              </a:solidFill>
              <a:prstDash val="lgDashDot"/>
            </a:ln>
          </c:spPr>
          <c:marker>
            <c:symbol val="none"/>
          </c:marker>
          <c:dLbls>
            <c:dLbl>
              <c:idx val="3"/>
              <c:layout>
                <c:manualLayout>
                  <c:x val="-4.5106847587423025E-2"/>
                  <c:y val="-2.3591484003543772E-2"/>
                </c:manualLayout>
              </c:layout>
              <c:spPr>
                <a:noFill/>
                <a:ln w="24895">
                  <a:noFill/>
                </a:ln>
              </c:spPr>
              <c:txPr>
                <a:bodyPr/>
                <a:lstStyle/>
                <a:p>
                  <a:pPr>
                    <a:defRPr sz="882" b="0" i="0" u="none" strike="noStrike" baseline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ＭＳ Ｐゴシック"/>
                      <a:ea typeface="ＭＳ Ｐゴシック"/>
                      <a:cs typeface="ＭＳ Ｐゴシック"/>
                    </a:defRPr>
                  </a:pPr>
                  <a:endParaRPr lang="ja-JP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2A1-4056-A8F0-769C8999A9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>
                        <a:lumMod val="65000"/>
                        <a:lumOff val="35000"/>
                      </a:schemeClr>
                    </a:solidFill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</c:f>
              <c:numCache>
                <c:formatCode>[hh]:mm</c:formatCode>
                <c:ptCount val="6"/>
                <c:pt idx="0">
                  <c:v>0.66666666666666663</c:v>
                </c:pt>
                <c:pt idx="1">
                  <c:v>0.67708333333333337</c:v>
                </c:pt>
                <c:pt idx="2">
                  <c:v>0.6875</c:v>
                </c:pt>
                <c:pt idx="3">
                  <c:v>0.69791666666666663</c:v>
                </c:pt>
                <c:pt idx="4">
                  <c:v>0.70833333333333337</c:v>
                </c:pt>
                <c:pt idx="5">
                  <c:v>0.71875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2A1-4056-A8F0-769C8999A977}"/>
            </c:ext>
          </c:extLst>
        </c:ser>
        <c:ser>
          <c:idx val="4"/>
          <c:order val="3"/>
          <c:tx>
            <c:strRef>
              <c:f>Sheet1!$D$1</c:f>
              <c:strCache>
                <c:ptCount val="1"/>
                <c:pt idx="0">
                  <c:v>ＣＢＣラジオ</c:v>
                </c:pt>
              </c:strCache>
            </c:strRef>
          </c:tx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cat>
            <c:numRef>
              <c:f>Sheet1!$A$2:$A$7</c:f>
              <c:numCache>
                <c:formatCode>[hh]:mm</c:formatCode>
                <c:ptCount val="6"/>
                <c:pt idx="0">
                  <c:v>0.66666666666666663</c:v>
                </c:pt>
                <c:pt idx="1">
                  <c:v>0.67708333333333337</c:v>
                </c:pt>
                <c:pt idx="2">
                  <c:v>0.6875</c:v>
                </c:pt>
                <c:pt idx="3">
                  <c:v>0.69791666666666663</c:v>
                </c:pt>
                <c:pt idx="4">
                  <c:v>0.70833333333333337</c:v>
                </c:pt>
                <c:pt idx="5">
                  <c:v>0.71875</c:v>
                </c:pt>
              </c:numCache>
            </c:numRef>
          </c:cat>
          <c:val>
            <c:numRef>
              <c:f>Sheet1!$D$2:$D$7</c:f>
              <c:numCache>
                <c:formatCode>0.0;\-0.0;"*"</c:formatCode>
                <c:ptCount val="6"/>
                <c:pt idx="0">
                  <c:v>0.6</c:v>
                </c:pt>
                <c:pt idx="1">
                  <c:v>0.5</c:v>
                </c:pt>
                <c:pt idx="2">
                  <c:v>0.5</c:v>
                </c:pt>
                <c:pt idx="3">
                  <c:v>0.4</c:v>
                </c:pt>
                <c:pt idx="4">
                  <c:v>0.4</c:v>
                </c:pt>
                <c:pt idx="5">
                  <c:v>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2A1-4056-A8F0-769C8999A977}"/>
            </c:ext>
          </c:extLst>
        </c:ser>
        <c:ser>
          <c:idx val="2"/>
          <c:order val="4"/>
          <c:tx>
            <c:strRef>
              <c:f>Sheet1!$E$1</c:f>
              <c:strCache>
                <c:ptCount val="1"/>
                <c:pt idx="0">
                  <c:v>東海ラジオ</c:v>
                </c:pt>
              </c:strCache>
            </c:strRef>
          </c:tx>
          <c:spPr>
            <a:ln w="28575">
              <a:solidFill>
                <a:srgbClr val="009900"/>
              </a:solidFill>
              <a:prstDash val="solid"/>
            </a:ln>
          </c:spPr>
          <c:marker>
            <c:symbol val="none"/>
          </c:marker>
          <c:cat>
            <c:numRef>
              <c:f>Sheet1!$A$2:$A$7</c:f>
              <c:numCache>
                <c:formatCode>[hh]:mm</c:formatCode>
                <c:ptCount val="6"/>
                <c:pt idx="0">
                  <c:v>0.66666666666666663</c:v>
                </c:pt>
                <c:pt idx="1">
                  <c:v>0.67708333333333337</c:v>
                </c:pt>
                <c:pt idx="2">
                  <c:v>0.6875</c:v>
                </c:pt>
                <c:pt idx="3">
                  <c:v>0.69791666666666663</c:v>
                </c:pt>
                <c:pt idx="4">
                  <c:v>0.70833333333333337</c:v>
                </c:pt>
                <c:pt idx="5">
                  <c:v>0.71875</c:v>
                </c:pt>
              </c:numCache>
            </c:numRef>
          </c:cat>
          <c:val>
            <c:numRef>
              <c:f>Sheet1!$E$2:$E$7</c:f>
              <c:numCache>
                <c:formatCode>0.0;\-0.0;"*"</c:formatCode>
                <c:ptCount val="6"/>
                <c:pt idx="0">
                  <c:v>0.1</c:v>
                </c:pt>
                <c:pt idx="1">
                  <c:v>0.2</c:v>
                </c:pt>
                <c:pt idx="2">
                  <c:v>0.2</c:v>
                </c:pt>
                <c:pt idx="3">
                  <c:v>0.2</c:v>
                </c:pt>
                <c:pt idx="4">
                  <c:v>0.2</c:v>
                </c:pt>
                <c:pt idx="5">
                  <c:v>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2A1-4056-A8F0-769C8999A9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480774592"/>
        <c:axId val="-480786560"/>
      </c:lineChart>
      <c:catAx>
        <c:axId val="-480774592"/>
        <c:scaling>
          <c:orientation val="minMax"/>
        </c:scaling>
        <c:delete val="0"/>
        <c:axPos val="b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[hh]:mm" sourceLinked="1"/>
        <c:majorTickMark val="in"/>
        <c:minorTickMark val="none"/>
        <c:tickLblPos val="nextTo"/>
        <c:spPr>
          <a:ln w="9336">
            <a:noFill/>
          </a:ln>
        </c:spPr>
        <c:txPr>
          <a:bodyPr rot="240000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-4807865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480786560"/>
        <c:scaling>
          <c:orientation val="minMax"/>
          <c:max val="2.5"/>
          <c:min val="0"/>
        </c:scaling>
        <c:delete val="0"/>
        <c:axPos val="l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36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-480774592"/>
        <c:crosses val="autoZero"/>
        <c:crossBetween val="between"/>
        <c:majorUnit val="1"/>
        <c:minorUnit val="0.1"/>
      </c:valAx>
      <c:spPr>
        <a:solidFill>
          <a:schemeClr val="bg1"/>
        </a:solidFill>
        <a:ln w="24895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B64A-47B4-A2F3-4771F3E12183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B64A-47B4-A2F3-4771F3E1218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FF"/>
                    </a:solidFill>
                    <a:latin typeface="HGPｺﾞｼｯｸE"/>
                    <a:ea typeface="HGPｺﾞｼｯｸE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Sheet1!$N$1:$O$1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Sheet1!$N$2:$O$2</c:f>
              <c:numCache>
                <c:formatCode>General</c:formatCode>
                <c:ptCount val="2"/>
                <c:pt idx="0">
                  <c:v>61.4</c:v>
                </c:pt>
                <c:pt idx="1">
                  <c:v>38.6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4A-47B4-A2F3-4771F3E12183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BFF3-44D0-AEAC-3780A5AE7CA4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BFF3-44D0-AEAC-3780A5AE7CA4}"/>
              </c:ext>
            </c:extLst>
          </c:dPt>
          <c:dPt>
            <c:idx val="2"/>
            <c:bubble3D val="0"/>
            <c:spPr>
              <a:solidFill>
                <a:srgbClr val="00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BFF3-44D0-AEAC-3780A5AE7CA4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BFF3-44D0-AEAC-3780A5AE7CA4}"/>
              </c:ext>
            </c:extLst>
          </c:dPt>
          <c:dPt>
            <c:idx val="4"/>
            <c:bubble3D val="0"/>
            <c:spPr>
              <a:solidFill>
                <a:srgbClr val="0033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BFF3-44D0-AEAC-3780A5AE7CA4}"/>
              </c:ext>
            </c:extLst>
          </c:dPt>
          <c:dPt>
            <c:idx val="5"/>
            <c:bubble3D val="0"/>
            <c:spPr>
              <a:solidFill>
                <a:srgbClr val="333399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BFF3-44D0-AEAC-3780A5AE7CA4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BFF3-44D0-AEAC-3780A5AE7CA4}"/>
              </c:ext>
            </c:extLst>
          </c:dPt>
          <c:dPt>
            <c:idx val="7"/>
            <c:bubble3D val="0"/>
            <c:spPr>
              <a:solidFill>
                <a:srgbClr val="FF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BFF3-44D0-AEAC-3780A5AE7CA4}"/>
              </c:ext>
            </c:extLst>
          </c:dPt>
          <c:dPt>
            <c:idx val="8"/>
            <c:bubble3D val="0"/>
            <c:spPr>
              <a:solidFill>
                <a:srgbClr val="FF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BFF3-44D0-AEAC-3780A5AE7CA4}"/>
              </c:ext>
            </c:extLst>
          </c:dPt>
          <c:dPt>
            <c:idx val="9"/>
            <c:bubble3D val="0"/>
            <c:spPr>
              <a:solidFill>
                <a:srgbClr val="FF00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BFF3-44D0-AEAC-3780A5AE7CA4}"/>
              </c:ext>
            </c:extLst>
          </c:dPt>
          <c:dPt>
            <c:idx val="10"/>
            <c:bubble3D val="0"/>
            <c:spPr>
              <a:solidFill>
                <a:srgbClr val="CC00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BFF3-44D0-AEAC-3780A5AE7CA4}"/>
              </c:ext>
            </c:extLst>
          </c:dPt>
          <c:dPt>
            <c:idx val="11"/>
            <c:bubble3D val="0"/>
            <c:spPr>
              <a:solidFill>
                <a:srgbClr val="660066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BFF3-44D0-AEAC-3780A5AE7CA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latin typeface="HGPｺﾞｼｯｸE 本文"/>
                    <a:ea typeface="HGPｺﾞｼｯｸE 本文"/>
                  </a:defRPr>
                </a:pPr>
                <a:endParaRPr lang="ja-JP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Sheet1!$B$1:$M$1</c:f>
              <c:strCache>
                <c:ptCount val="12"/>
                <c:pt idx="0">
                  <c:v>男性 12～19才</c:v>
                </c:pt>
                <c:pt idx="1">
                  <c:v>男性 20～29才</c:v>
                </c:pt>
                <c:pt idx="2">
                  <c:v>男性 30～39才</c:v>
                </c:pt>
                <c:pt idx="3">
                  <c:v>男性 40～49才</c:v>
                </c:pt>
                <c:pt idx="4">
                  <c:v>男性 50～59才</c:v>
                </c:pt>
                <c:pt idx="5">
                  <c:v>男性 60～69才</c:v>
                </c:pt>
                <c:pt idx="6">
                  <c:v>女性 12～19才</c:v>
                </c:pt>
                <c:pt idx="7">
                  <c:v>女性 20～29才</c:v>
                </c:pt>
                <c:pt idx="8">
                  <c:v>女性 30～39才</c:v>
                </c:pt>
                <c:pt idx="9">
                  <c:v>女性 40～49才</c:v>
                </c:pt>
                <c:pt idx="10">
                  <c:v>女性 50～59才</c:v>
                </c:pt>
                <c:pt idx="11">
                  <c:v>女性 60～69才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6.5</c:v>
                </c:pt>
                <c:pt idx="1">
                  <c:v>1.3</c:v>
                </c:pt>
                <c:pt idx="2">
                  <c:v>8.8000000000000007</c:v>
                </c:pt>
                <c:pt idx="3">
                  <c:v>16.399999999999999</c:v>
                </c:pt>
                <c:pt idx="4">
                  <c:v>20.5</c:v>
                </c:pt>
                <c:pt idx="5">
                  <c:v>7.9</c:v>
                </c:pt>
                <c:pt idx="6">
                  <c:v>1.2</c:v>
                </c:pt>
                <c:pt idx="7">
                  <c:v>2.5</c:v>
                </c:pt>
                <c:pt idx="8">
                  <c:v>5.0999999999999996</c:v>
                </c:pt>
                <c:pt idx="9">
                  <c:v>9</c:v>
                </c:pt>
                <c:pt idx="10">
                  <c:v>12.2</c:v>
                </c:pt>
                <c:pt idx="11">
                  <c:v>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BFF3-44D0-AEAC-3780A5AE7CA4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0.52861</cdr:x>
      <cdr:y>0.36634</cdr:y>
    </cdr:from>
    <cdr:to>
      <cdr:x>0.76811</cdr:x>
      <cdr:y>0.62311</cdr:y>
    </cdr:to>
    <cdr:sp macro="" textlink="">
      <cdr:nvSpPr>
        <cdr:cNvPr id="2" name="Oval 13"/>
        <cdr:cNvSpPr>
          <a:spLocks xmlns:a="http://schemas.openxmlformats.org/drawingml/2006/main" noChangeAspect="1" noChangeArrowheads="1"/>
        </cdr:cNvSpPr>
      </cdr:nvSpPr>
      <cdr:spPr bwMode="auto">
        <a:xfrm xmlns:a="http://schemas.openxmlformats.org/drawingml/2006/main">
          <a:off x="991007" y="640602"/>
          <a:ext cx="449003" cy="44900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25400" algn="ctr">
          <a:solidFill>
            <a:schemeClr val="tx1"/>
          </a:solidFill>
          <a:round/>
          <a:headEnd/>
          <a:tailEnd/>
        </a:ln>
        <a:effectLst xmlns:a="http://schemas.openxmlformats.org/drawingml/2006/main"/>
      </cdr:spPr>
      <cdr:txBody>
        <a:bodyPr xmlns:a="http://schemas.openxmlformats.org/drawingml/2006/main" lIns="0" tIns="0" rIns="0" bIns="0" anchor="ctr" anchorCtr="1"/>
        <a:lstStyle xmlns:a="http://schemas.openxmlformats.org/drawingml/2006/main">
          <a:defPPr>
            <a:defRPr lang="ja-JP"/>
          </a:defPPr>
          <a:lvl1pPr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5pPr>
          <a:lvl6pPr marL="22860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6pPr>
          <a:lvl7pPr marL="27432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7pPr>
          <a:lvl8pPr marL="32004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8pPr>
          <a:lvl9pPr marL="36576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ja-JP" altLang="en-US" sz="8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rPr>
            <a:t>ラジオ全局シェア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2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160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66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5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7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157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2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635799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 userDrawn="1"/>
        </p:nvSpPr>
        <p:spPr bwMode="auto">
          <a:xfrm>
            <a:off x="9292121" y="6418263"/>
            <a:ext cx="613879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fld id="{9AA62517-8880-42A2-9A11-C0CBEF8DCAD5}" type="slidenum">
              <a:rPr lang="en-US" altLang="ja-JP" sz="1000" smtClean="0">
                <a:effectLst/>
                <a:latin typeface="+mn-lt"/>
                <a:ea typeface="HGP創英角ｺﾞｼｯｸUB" panose="020B0900000000000000" pitchFamily="50" charset="-128"/>
              </a:rPr>
              <a:pPr algn="ctr" eaLnBrk="1" hangingPunct="1">
                <a:defRPr/>
              </a:pPr>
              <a:t>‹#›</a:t>
            </a:fld>
            <a:endParaRPr lang="en-US" altLang="ja-JP" sz="1000" dirty="0">
              <a:effectLst/>
              <a:latin typeface="+mn-lt"/>
              <a:ea typeface="HGP創英角ｺﾞｼｯｸUB" panose="020B0900000000000000" pitchFamily="50" charset="-128"/>
            </a:endParaRPr>
          </a:p>
        </p:txBody>
      </p:sp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グラフィカル ユーザー インターフェイス が含まれている画像&#10;&#10;自動的に生成された説明">
            <a:extLst>
              <a:ext uri="{FF2B5EF4-FFF2-40B4-BE49-F238E27FC236}">
                <a16:creationId xmlns:a16="http://schemas.microsoft.com/office/drawing/2014/main" id="{0F330CF4-2E78-34F4-E537-8FCA05195E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976" y="253163"/>
            <a:ext cx="3404533" cy="2128472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-7119" y="2612821"/>
            <a:ext cx="9906000" cy="1282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5" tIns="31107" rIns="62215" bIns="31107" anchor="ctr"/>
          <a:lstStyle/>
          <a:p>
            <a:pPr algn="ctr">
              <a:defRPr/>
            </a:pPr>
            <a:endParaRPr lang="ja-JP" altLang="en-US" sz="1225" dirty="0">
              <a:cs typeface="Arial" panose="020B0604020202020204" pitchFamily="34" charset="0"/>
            </a:endParaRPr>
          </a:p>
        </p:txBody>
      </p:sp>
      <p:sp>
        <p:nvSpPr>
          <p:cNvPr id="4" name="Text Box 1804">
            <a:extLst>
              <a:ext uri="{FF2B5EF4-FFF2-40B4-BE49-F238E27FC236}">
                <a16:creationId xmlns:a16="http://schemas.microsoft.com/office/drawing/2014/main" id="{84BDA507-F692-4381-BDB4-D18A4AFFC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" y="4148275"/>
            <a:ext cx="99049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400" dirty="0">
                <a:latin typeface="+mj-ea"/>
                <a:ea typeface="+mj-ea"/>
              </a:rPr>
              <a:t>＜番組プロフィール </a:t>
            </a:r>
            <a:r>
              <a:rPr lang="en-US" altLang="ja-JP" sz="2400" dirty="0">
                <a:latin typeface="+mj-ea"/>
                <a:ea typeface="+mj-ea"/>
              </a:rPr>
              <a:t>&amp; </a:t>
            </a:r>
            <a:r>
              <a:rPr lang="ja-JP" altLang="en-US" sz="2400" dirty="0">
                <a:latin typeface="+mj-ea"/>
                <a:ea typeface="+mj-ea"/>
              </a:rPr>
              <a:t>ご提供企画＞</a:t>
            </a:r>
            <a:endParaRPr lang="en-US" altLang="ja-JP" sz="14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21" y="2865935"/>
            <a:ext cx="9904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ＳＵＮＤＡＹ</a:t>
            </a:r>
            <a:r>
              <a:rPr lang="en-US" altLang="ja-JP" sz="4000" b="1" dirty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ＡＷＥＳＯＭＥ</a:t>
            </a:r>
            <a:r>
              <a:rPr lang="en-US" altLang="ja-JP" sz="4000" b="1" dirty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ＷＡＶＥ</a:t>
            </a:r>
            <a:endParaRPr lang="en-US" altLang="ja-JP" sz="4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0647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グラフィカル ユーザー インターフェイス が含まれている画像&#10;&#10;自動的に生成された説明">
            <a:extLst>
              <a:ext uri="{FF2B5EF4-FFF2-40B4-BE49-F238E27FC236}">
                <a16:creationId xmlns:a16="http://schemas.microsoft.com/office/drawing/2014/main" id="{0F330CF4-2E78-34F4-E537-8FCA05195E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87" y="2678384"/>
            <a:ext cx="2566997" cy="1604855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ＳＵＮＤＡＹ ＡＷＥＳＯＭＥ ＷＡＶＥ</a:t>
            </a:r>
            <a:r>
              <a:rPr lang="ja-JP" altLang="en-US" sz="2000" b="1" dirty="0">
                <a:latin typeface="+mn-lt"/>
                <a:ea typeface="+mj-ea"/>
              </a:rPr>
              <a:t>　＜番組概要＞</a:t>
            </a: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388416" y="1098331"/>
            <a:ext cx="936104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lvl="0" eaLnBrk="1" hangingPunct="1"/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行楽の帰りの車の中にぴったりな、世代を超えた最高の音楽をお届け！</a:t>
            </a:r>
            <a:endParaRPr lang="en-US" altLang="ja-JP" b="1" u="sng" dirty="0">
              <a:solidFill>
                <a:srgbClr val="FF0000"/>
              </a:solidFill>
              <a:latin typeface="+mn-ea"/>
              <a:ea typeface="+mn-ea"/>
            </a:endParaRPr>
          </a:p>
          <a:p>
            <a:pPr lvl="0" eaLnBrk="1" hangingPunct="1"/>
            <a:endParaRPr kumimoji="1" lang="en-US" altLang="ja-JP" sz="1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日曜日の夕方</a:t>
            </a:r>
            <a:r>
              <a:rPr lang="en-US" altLang="ja-JP" sz="1400" dirty="0">
                <a:latin typeface="+mn-ea"/>
                <a:ea typeface="+mn-ea"/>
              </a:rPr>
              <a:t>4</a:t>
            </a:r>
            <a:r>
              <a:rPr lang="ja-JP" altLang="en-US" sz="1400" dirty="0">
                <a:latin typeface="+mn-ea"/>
                <a:ea typeface="+mn-ea"/>
              </a:rPr>
              <a:t>時からの</a:t>
            </a:r>
            <a:r>
              <a:rPr lang="en-US" altLang="ja-JP" sz="1400" dirty="0">
                <a:latin typeface="+mn-ea"/>
                <a:ea typeface="+mn-ea"/>
              </a:rPr>
              <a:t>2</a:t>
            </a:r>
            <a:r>
              <a:rPr lang="ja-JP" altLang="en-US" sz="1400" dirty="0">
                <a:latin typeface="+mn-ea"/>
                <a:ea typeface="+mn-ea"/>
              </a:rPr>
              <a:t>時間は最高の音楽の波をお届けする「</a:t>
            </a:r>
            <a:r>
              <a:rPr lang="en-US" altLang="ja-JP" sz="1400" dirty="0">
                <a:latin typeface="+mn-ea"/>
                <a:ea typeface="+mn-ea"/>
              </a:rPr>
              <a:t>SUNDAY AWESOME WAVE</a:t>
            </a:r>
            <a:r>
              <a:rPr lang="ja-JP" altLang="en-US" sz="1400" dirty="0">
                <a:latin typeface="+mn-ea"/>
                <a:ea typeface="+mn-ea"/>
              </a:rPr>
              <a:t>」</a:t>
            </a:r>
          </a:p>
          <a:p>
            <a:r>
              <a:rPr lang="ja-JP" altLang="en-US" sz="1400" dirty="0">
                <a:latin typeface="+mn-ea"/>
                <a:ea typeface="+mn-ea"/>
              </a:rPr>
              <a:t>行楽の帰りの車の中にぴったりな、世代を超えた最高の音楽をお届け致します。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441787" y="4437112"/>
            <a:ext cx="90804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●番組タイトル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ＳＵＮＤＡＹ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 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ＡＷＥＳＯＭＥ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 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ＷＡＶＥ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●放送時間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毎週日曜日　１６：００～１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7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3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０ ＜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1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時間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30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分プログラム＞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NAVIGATOR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神原真理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TARGET		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20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歳～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49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　男・女　ドライバー・主婦・商工自営業</a:t>
            </a:r>
            <a:endParaRPr lang="en-US" altLang="ja-JP" sz="1400" dirty="0">
              <a:solidFill>
                <a:srgbClr val="FF0000"/>
              </a:solidFill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SNS		X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@</a:t>
            </a:r>
            <a:r>
              <a:rPr lang="en-US" altLang="ja-JP" sz="1400" dirty="0" err="1">
                <a:latin typeface="+mj-ea"/>
                <a:ea typeface="+mj-ea"/>
                <a:cs typeface="Meiryo UI" panose="020B0604030504040204" pitchFamily="50" charset="-128"/>
              </a:rPr>
              <a:t>zip_saw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6,369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endParaRPr lang="ja-JP" altLang="en-US" sz="16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7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ベンチに座っている男性&#10;&#10;中程度の精度で自動的に生成された説明">
            <a:extLst>
              <a:ext uri="{FF2B5EF4-FFF2-40B4-BE49-F238E27FC236}">
                <a16:creationId xmlns:a16="http://schemas.microsoft.com/office/drawing/2014/main" id="{C0694BB7-0603-0379-A4AC-38D6E7573E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8" t="13125" r="908" b="44517"/>
          <a:stretch/>
        </p:blipFill>
        <p:spPr>
          <a:xfrm>
            <a:off x="6615772" y="1662934"/>
            <a:ext cx="3019776" cy="2264832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1060545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神原真理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MARI KANBARA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graphicFrame>
        <p:nvGraphicFramePr>
          <p:cNvPr id="10" name="表 9"/>
          <p:cNvGraphicFramePr>
            <a:graphicFrameLocks noGrp="1"/>
          </p:cNvGraphicFramePr>
          <p:nvPr/>
        </p:nvGraphicFramePr>
        <p:xfrm>
          <a:off x="488504" y="1662934"/>
          <a:ext cx="5354221" cy="4425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75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1992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9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17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75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100" b="0" dirty="0">
                          <a:latin typeface="+mn-ea"/>
                          <a:ea typeface="+mn-ea"/>
                        </a:rPr>
                        <a:t>大阪府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342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カメラ・ゲームラジオ・ボルダリング・キックボクシング・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料理・美味しいビールを飲むこと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29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ピアノ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879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大阪芸術大学短期大学部　演劇コース、卒業。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ユニバーサル・スタジオ・ジャパン　ショー出演・大阪寝屋川ミュージカル出演、ゲームアプリ「ファントム オブ キル」ベガルタ役　声優担当など、役者活動と並行して、ラジオ・パーソナリティを目指す。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ミュージック・ナビゲーター・コンテスト　優秀賞受賞。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2017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年度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ミュージック・ナビゲーター・オーディション通過。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06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 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2025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bestie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Z-BIZ.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SUNDAY AWESOME WAVE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x </a:t>
                      </a:r>
                      <a:r>
                        <a:rPr lang="en-US" altLang="ja-JP" sz="1100" b="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music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NIGHT GLOW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Neue</a:t>
                      </a:r>
                      <a:r>
                        <a:rPr lang="en-US" altLang="ja-JP" sz="1100" b="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Music</a:t>
                      </a:r>
                      <a:r>
                        <a:rPr lang="ja-JP" altLang="en-US" sz="1100" b="0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" name="表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177496"/>
              </p:ext>
            </p:extLst>
          </p:nvPr>
        </p:nvGraphicFramePr>
        <p:xfrm>
          <a:off x="488504" y="6093296"/>
          <a:ext cx="5001504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1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@knbr__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7,738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人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 err="1">
                          <a:latin typeface="+mn-ea"/>
                          <a:ea typeface="+mn-ea"/>
                        </a:rPr>
                        <a:t>kambara_no_insta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5,763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7768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ＳＵＮＤＡＹ ＡＷＥＳＯＭＥ ＷＡＶＥ</a:t>
            </a:r>
            <a:r>
              <a:rPr lang="ja-JP" altLang="en-US" sz="2000" b="1" dirty="0">
                <a:latin typeface="+mn-lt"/>
                <a:ea typeface="+mj-ea"/>
              </a:rPr>
              <a:t>　＜ナビゲーター・プロフィール＞</a:t>
            </a:r>
          </a:p>
        </p:txBody>
      </p:sp>
    </p:spTree>
    <p:extLst>
      <p:ext uri="{BB962C8B-B14F-4D97-AF65-F5344CB8AC3E}">
        <p14:creationId xmlns:p14="http://schemas.microsoft.com/office/powerpoint/2010/main" val="2201395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ＳＵＮＤＡＹ ＡＷＥＳＯＭＥ ＷＡＶＥ</a:t>
            </a:r>
            <a:r>
              <a:rPr lang="ja-JP" altLang="en-US" sz="2000" b="1" dirty="0">
                <a:latin typeface="+mn-lt"/>
                <a:ea typeface="+mj-ea"/>
              </a:rPr>
              <a:t>　＜聴取率データ＞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E388C63-4378-4E41-AF6C-B9849C0C3A05}"/>
              </a:ext>
            </a:extLst>
          </p:cNvPr>
          <p:cNvSpPr/>
          <p:nvPr/>
        </p:nvSpPr>
        <p:spPr>
          <a:xfrm>
            <a:off x="663450" y="1314517"/>
            <a:ext cx="8723118" cy="2546359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47" name="FMGＺ右">
            <a:extLst>
              <a:ext uri="{FF2B5EF4-FFF2-40B4-BE49-F238E27FC236}">
                <a16:creationId xmlns:a16="http://schemas.microsoft.com/office/drawing/2014/main" id="{26BA8FD9-F48F-4835-8BBA-C50F8BD07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005213"/>
              </p:ext>
            </p:extLst>
          </p:nvPr>
        </p:nvGraphicFramePr>
        <p:xfrm>
          <a:off x="5494241" y="1647994"/>
          <a:ext cx="2339176" cy="187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四角形: 角を丸くする 50">
            <a:extLst>
              <a:ext uri="{FF2B5EF4-FFF2-40B4-BE49-F238E27FC236}">
                <a16:creationId xmlns:a16="http://schemas.microsoft.com/office/drawing/2014/main" id="{9E91FE78-C287-41BF-8096-8F604C7B1697}"/>
              </a:ext>
            </a:extLst>
          </p:cNvPr>
          <p:cNvSpPr/>
          <p:nvPr/>
        </p:nvSpPr>
        <p:spPr>
          <a:xfrm>
            <a:off x="1528830" y="1071370"/>
            <a:ext cx="7024570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F54C4F7-F523-4453-820C-5CB300F1005A}"/>
              </a:ext>
            </a:extLst>
          </p:cNvPr>
          <p:cNvSpPr txBox="1"/>
          <p:nvPr/>
        </p:nvSpPr>
        <p:spPr>
          <a:xfrm>
            <a:off x="1376679" y="1109676"/>
            <a:ext cx="7324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SUNDAY AWESOME WAVE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」は、＜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16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歳～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49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歳＞ターゲット聴取シェア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No.1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！</a:t>
            </a: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ED86225-032B-4C1C-ACF8-E33994A001D8}"/>
              </a:ext>
            </a:extLst>
          </p:cNvPr>
          <p:cNvGrpSpPr/>
          <p:nvPr/>
        </p:nvGrpSpPr>
        <p:grpSpPr>
          <a:xfrm>
            <a:off x="5494241" y="1590405"/>
            <a:ext cx="3515910" cy="300389"/>
            <a:chOff x="6174242" y="2091338"/>
            <a:chExt cx="3058156" cy="30038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A51902D-47B3-4CAE-BDD8-1197F1E57BBC}"/>
                </a:ext>
              </a:extLst>
            </p:cNvPr>
            <p:cNvSpPr txBox="1"/>
            <p:nvPr/>
          </p:nvSpPr>
          <p:spPr>
            <a:xfrm>
              <a:off x="6174242" y="2096440"/>
              <a:ext cx="729003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ＺＩＰ</a:t>
              </a:r>
              <a:r>
                <a:rPr kumimoji="1" lang="en-US" altLang="ja-JP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-</a:t>
              </a:r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</a:t>
              </a:r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B4B59604-ABF2-4F3A-B55A-1460FD1D5ADB}"/>
                </a:ext>
              </a:extLst>
            </p:cNvPr>
            <p:cNvCxnSpPr>
              <a:cxnSpLocks/>
            </p:cNvCxnSpPr>
            <p:nvPr/>
          </p:nvCxnSpPr>
          <p:spPr>
            <a:xfrm>
              <a:off x="6925762" y="2335462"/>
              <a:ext cx="611457" cy="1107"/>
            </a:xfrm>
            <a:prstGeom prst="line">
              <a:avLst/>
            </a:prstGeom>
            <a:ln w="28575" cap="rnd">
              <a:solidFill>
                <a:srgbClr val="FF99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87C0C8F4-4A1C-439D-AF91-989257879DE5}"/>
                </a:ext>
              </a:extLst>
            </p:cNvPr>
            <p:cNvCxnSpPr>
              <a:cxnSpLocks/>
            </p:cNvCxnSpPr>
            <p:nvPr/>
          </p:nvCxnSpPr>
          <p:spPr>
            <a:xfrm>
              <a:off x="6195403" y="2328142"/>
              <a:ext cx="611457" cy="1107"/>
            </a:xfrm>
            <a:prstGeom prst="line">
              <a:avLst/>
            </a:prstGeom>
            <a:ln w="38100" cap="rnd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7199FE59-BE82-4ADC-9BDD-9C79B6B61B05}"/>
                </a:ext>
              </a:extLst>
            </p:cNvPr>
            <p:cNvCxnSpPr>
              <a:cxnSpLocks/>
            </p:cNvCxnSpPr>
            <p:nvPr/>
          </p:nvCxnSpPr>
          <p:spPr>
            <a:xfrm>
              <a:off x="7667573" y="2338223"/>
              <a:ext cx="611457" cy="1107"/>
            </a:xfrm>
            <a:prstGeom prst="line">
              <a:avLst/>
            </a:prstGeom>
            <a:ln w="28575" cap="rnd">
              <a:solidFill>
                <a:srgbClr val="0099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AA1F4D4-E43E-4B5F-8AEC-68F619E4FE21}"/>
                </a:ext>
              </a:extLst>
            </p:cNvPr>
            <p:cNvCxnSpPr>
              <a:cxnSpLocks/>
            </p:cNvCxnSpPr>
            <p:nvPr/>
          </p:nvCxnSpPr>
          <p:spPr>
            <a:xfrm>
              <a:off x="8496643" y="2338577"/>
              <a:ext cx="611457" cy="1107"/>
            </a:xfrm>
            <a:prstGeom prst="line">
              <a:avLst/>
            </a:prstGeom>
            <a:ln w="38100" cap="rnd">
              <a:solidFill>
                <a:srgbClr val="3333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F20A621-78B1-48AB-9C04-7C3CB3CB4197}"/>
                </a:ext>
              </a:extLst>
            </p:cNvPr>
            <p:cNvSpPr txBox="1"/>
            <p:nvPr/>
          </p:nvSpPr>
          <p:spPr>
            <a:xfrm>
              <a:off x="6806860" y="2100760"/>
              <a:ext cx="866291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ＣＢＣラジオ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A5AEA37-1578-4C84-A52D-F501B36DE859}"/>
                </a:ext>
              </a:extLst>
            </p:cNvPr>
            <p:cNvSpPr txBox="1"/>
            <p:nvPr/>
          </p:nvSpPr>
          <p:spPr>
            <a:xfrm>
              <a:off x="7630352" y="2091338"/>
              <a:ext cx="866292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東海ラジオ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178D3A9D-2397-4F56-879C-4F30EE1B6184}"/>
                </a:ext>
              </a:extLst>
            </p:cNvPr>
            <p:cNvSpPr txBox="1"/>
            <p:nvPr/>
          </p:nvSpPr>
          <p:spPr>
            <a:xfrm>
              <a:off x="8361144" y="2096204"/>
              <a:ext cx="871254" cy="29552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 ＡＩＣＨＩ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1608343" y="1448230"/>
            <a:ext cx="2705079" cy="2447606"/>
            <a:chOff x="1713803" y="1775004"/>
            <a:chExt cx="2356304" cy="2058439"/>
          </a:xfrm>
        </p:grpSpPr>
        <p:graphicFrame>
          <p:nvGraphicFramePr>
            <p:cNvPr id="75" name="全GＺ右">
              <a:extLst>
                <a:ext uri="{FF2B5EF4-FFF2-40B4-BE49-F238E27FC236}">
                  <a16:creationId xmlns:a16="http://schemas.microsoft.com/office/drawing/2014/main" id="{F72B9D9E-41FE-4C14-B874-0C2B920B03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54285151"/>
                </p:ext>
              </p:extLst>
            </p:nvPr>
          </p:nvGraphicFramePr>
          <p:xfrm>
            <a:off x="1756112" y="1961489"/>
            <a:ext cx="2224477" cy="18719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76" name="全G他右">
              <a:extLst>
                <a:ext uri="{FF2B5EF4-FFF2-40B4-BE49-F238E27FC236}">
                  <a16:creationId xmlns:a16="http://schemas.microsoft.com/office/drawing/2014/main" id="{867B003C-7BDF-49BB-9EF7-5AB592B1E91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81549110"/>
                </p:ext>
              </p:extLst>
            </p:nvPr>
          </p:nvGraphicFramePr>
          <p:xfrm>
            <a:off x="1713803" y="1775004"/>
            <a:ext cx="2084589" cy="19282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77" name="WordArt 6">
              <a:extLst>
                <a:ext uri="{FF2B5EF4-FFF2-40B4-BE49-F238E27FC236}">
                  <a16:creationId xmlns:a16="http://schemas.microsoft.com/office/drawing/2014/main" id="{8FADFFB1-813D-481D-9ABF-21332EFAE2F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249815" y="2185688"/>
              <a:ext cx="642872" cy="22868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ZIP-FM</a:t>
              </a:r>
              <a:endParaRPr lang="ja-JP" altLang="en-US" sz="2100" b="1" kern="10" spc="-105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8" name="WordArt 6">
              <a:extLst>
                <a:ext uri="{FF2B5EF4-FFF2-40B4-BE49-F238E27FC236}">
                  <a16:creationId xmlns:a16="http://schemas.microsoft.com/office/drawing/2014/main" id="{58F27D26-7B4E-4D67-861D-6E2E10E31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6778" y="2554174"/>
              <a:ext cx="573329" cy="27520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42.4</a:t>
              </a:r>
              <a:r>
                <a:rPr lang="ja-JP" altLang="en-US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％</a:t>
              </a:r>
            </a:p>
          </p:txBody>
        </p:sp>
      </p:grp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F62DEAC-889E-4260-BA33-8CBE52E4BD8B}"/>
              </a:ext>
            </a:extLst>
          </p:cNvPr>
          <p:cNvSpPr/>
          <p:nvPr/>
        </p:nvSpPr>
        <p:spPr>
          <a:xfrm>
            <a:off x="663450" y="4307347"/>
            <a:ext cx="8723118" cy="2219490"/>
          </a:xfrm>
          <a:prstGeom prst="rect">
            <a:avLst/>
          </a:prstGeom>
          <a:solidFill>
            <a:srgbClr val="FFFF99"/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B6D0B568-F110-4B5C-A747-A707A9A0FA1E}"/>
              </a:ext>
            </a:extLst>
          </p:cNvPr>
          <p:cNvGrpSpPr/>
          <p:nvPr/>
        </p:nvGrpSpPr>
        <p:grpSpPr>
          <a:xfrm>
            <a:off x="1784648" y="4062328"/>
            <a:ext cx="6436043" cy="473889"/>
            <a:chOff x="1189685" y="4176045"/>
            <a:chExt cx="4269152" cy="473889"/>
          </a:xfrm>
        </p:grpSpPr>
        <p:sp>
          <p:nvSpPr>
            <p:cNvPr id="84" name="四角形: 角を丸くする 37">
              <a:extLst>
                <a:ext uri="{FF2B5EF4-FFF2-40B4-BE49-F238E27FC236}">
                  <a16:creationId xmlns:a16="http://schemas.microsoft.com/office/drawing/2014/main" id="{55CD28FF-9895-4222-94FC-685C914E11F9}"/>
                </a:ext>
              </a:extLst>
            </p:cNvPr>
            <p:cNvSpPr/>
            <p:nvPr/>
          </p:nvSpPr>
          <p:spPr>
            <a:xfrm>
              <a:off x="1197615" y="4176045"/>
              <a:ext cx="4261222" cy="473889"/>
            </a:xfrm>
            <a:prstGeom prst="roundRect">
              <a:avLst/>
            </a:prstGeom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26FC4DD6-4406-4FD3-9C3E-B39B80762B3F}"/>
                </a:ext>
              </a:extLst>
            </p:cNvPr>
            <p:cNvSpPr txBox="1"/>
            <p:nvPr/>
          </p:nvSpPr>
          <p:spPr>
            <a:xfrm>
              <a:off x="1189685" y="4244231"/>
              <a:ext cx="42667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「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SUNDAY AWESOME WAVE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」は、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週間で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26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万人に聴かれています！</a:t>
              </a:r>
            </a:p>
          </p:txBody>
        </p:sp>
      </p:grpSp>
      <p:sp>
        <p:nvSpPr>
          <p:cNvPr id="92" name="テキスト ボックス 17"/>
          <p:cNvSpPr txBox="1">
            <a:spLocks noChangeArrowheads="1"/>
          </p:cNvSpPr>
          <p:nvPr/>
        </p:nvSpPr>
        <p:spPr bwMode="auto">
          <a:xfrm>
            <a:off x="1665384" y="4739075"/>
            <a:ext cx="678583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600" u="sng" dirty="0">
                <a:latin typeface="+mn-ea"/>
                <a:ea typeface="+mn-ea"/>
              </a:rPr>
              <a:t>●「</a:t>
            </a:r>
            <a:r>
              <a:rPr lang="en-US" altLang="ja-JP" sz="1600" u="sng" dirty="0">
                <a:latin typeface="+mn-ea"/>
                <a:ea typeface="+mn-ea"/>
              </a:rPr>
              <a:t>SUNDAY AWESOME WAVE</a:t>
            </a:r>
            <a:r>
              <a:rPr lang="ja-JP" altLang="en-US" sz="1600" u="sng" dirty="0">
                <a:latin typeface="+mn-ea"/>
                <a:ea typeface="+mn-ea"/>
              </a:rPr>
              <a:t>」の</a:t>
            </a:r>
            <a:r>
              <a:rPr lang="en-US" altLang="ja-JP" sz="1600" u="sng" dirty="0">
                <a:latin typeface="+mn-ea"/>
                <a:ea typeface="+mn-ea"/>
              </a:rPr>
              <a:t>1</a:t>
            </a:r>
            <a:r>
              <a:rPr lang="ja-JP" altLang="en-US" sz="1600" u="sng" dirty="0">
                <a:latin typeface="+mn-ea"/>
                <a:ea typeface="+mn-ea"/>
              </a:rPr>
              <a:t>週間のユニークリーチ</a:t>
            </a:r>
            <a:r>
              <a:rPr lang="en-US" altLang="ja-JP" sz="1600" u="sng" dirty="0">
                <a:latin typeface="+mn-ea"/>
                <a:ea typeface="+mn-ea"/>
              </a:rPr>
              <a:t>(</a:t>
            </a:r>
            <a:r>
              <a:rPr lang="ja-JP" altLang="en-US" sz="1600" u="sng" dirty="0">
                <a:latin typeface="+mn-ea"/>
                <a:ea typeface="+mn-ea"/>
              </a:rPr>
              <a:t>到達率</a:t>
            </a:r>
            <a:r>
              <a:rPr lang="en-US" altLang="ja-JP" sz="1600" u="sng" dirty="0">
                <a:latin typeface="+mn-ea"/>
                <a:ea typeface="+mn-ea"/>
              </a:rPr>
              <a:t>)</a:t>
            </a:r>
            <a:r>
              <a:rPr lang="ja-JP" altLang="en-US" sz="1600" u="sng" dirty="0">
                <a:latin typeface="+mn-ea"/>
                <a:ea typeface="+mn-ea"/>
              </a:rPr>
              <a:t>・・・</a:t>
            </a:r>
            <a:r>
              <a:rPr lang="en-US" altLang="ja-JP" sz="1600" b="1" u="sng" dirty="0">
                <a:latin typeface="+mn-ea"/>
                <a:ea typeface="+mn-ea"/>
              </a:rPr>
              <a:t>2.6%</a:t>
            </a:r>
          </a:p>
        </p:txBody>
      </p:sp>
      <p:sp>
        <p:nvSpPr>
          <p:cNvPr id="93" name="テキスト ボックス 19"/>
          <p:cNvSpPr txBox="1">
            <a:spLocks noChangeArrowheads="1"/>
          </p:cNvSpPr>
          <p:nvPr/>
        </p:nvSpPr>
        <p:spPr bwMode="auto">
          <a:xfrm>
            <a:off x="3751675" y="6007583"/>
            <a:ext cx="3504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+mn-ea"/>
                <a:ea typeface="+mn-ea"/>
              </a:rPr>
              <a:t>重複を除く正味到達人数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中京圏の</a:t>
            </a:r>
            <a:r>
              <a:rPr lang="en-US" altLang="ja-JP" sz="1200" dirty="0">
                <a:latin typeface="+mn-ea"/>
                <a:ea typeface="+mn-ea"/>
              </a:rPr>
              <a:t>ZIP-FM</a:t>
            </a:r>
            <a:r>
              <a:rPr lang="ja-JP" altLang="en-US" sz="1200" dirty="0">
                <a:latin typeface="+mn-ea"/>
                <a:ea typeface="+mn-ea"/>
              </a:rPr>
              <a:t>良好聴取エリア内の男女</a:t>
            </a:r>
            <a:r>
              <a:rPr lang="en-US" altLang="ja-JP" sz="1200" dirty="0">
                <a:latin typeface="+mn-ea"/>
                <a:ea typeface="+mn-ea"/>
              </a:rPr>
              <a:t>12</a:t>
            </a:r>
            <a:r>
              <a:rPr lang="ja-JP" altLang="en-US" sz="1200" dirty="0">
                <a:latin typeface="+mn-ea"/>
                <a:ea typeface="+mn-ea"/>
              </a:rPr>
              <a:t>～</a:t>
            </a:r>
            <a:r>
              <a:rPr lang="en-US" altLang="ja-JP" sz="1200" dirty="0">
                <a:latin typeface="+mn-ea"/>
                <a:ea typeface="+mn-ea"/>
              </a:rPr>
              <a:t>69</a:t>
            </a:r>
            <a:r>
              <a:rPr lang="ja-JP" altLang="en-US" sz="1200" dirty="0">
                <a:latin typeface="+mn-ea"/>
                <a:ea typeface="+mn-ea"/>
              </a:rPr>
              <a:t>才</a:t>
            </a:r>
            <a:endParaRPr lang="en-US" altLang="ja-JP" sz="1200" dirty="0">
              <a:latin typeface="+mn-ea"/>
              <a:ea typeface="+mn-ea"/>
            </a:endParaRPr>
          </a:p>
        </p:txBody>
      </p:sp>
      <p:sp>
        <p:nvSpPr>
          <p:cNvPr id="94" name="テキスト ボックス 18"/>
          <p:cNvSpPr txBox="1">
            <a:spLocks noChangeArrowheads="1"/>
          </p:cNvSpPr>
          <p:nvPr/>
        </p:nvSpPr>
        <p:spPr bwMode="auto">
          <a:xfrm>
            <a:off x="3721894" y="5238142"/>
            <a:ext cx="436850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4400" b="1" dirty="0">
                <a:solidFill>
                  <a:srgbClr val="EA6431"/>
                </a:solidFill>
                <a:latin typeface="+mn-ea"/>
                <a:ea typeface="+mn-ea"/>
              </a:rPr>
              <a:t>26</a:t>
            </a:r>
            <a:r>
              <a:rPr lang="ja-JP" altLang="en-US" sz="4400" b="1" dirty="0">
                <a:solidFill>
                  <a:srgbClr val="EA6431"/>
                </a:solidFill>
                <a:latin typeface="+mn-ea"/>
                <a:ea typeface="+mn-ea"/>
              </a:rPr>
              <a:t>万人／</a:t>
            </a:r>
            <a:r>
              <a:rPr lang="en-US" altLang="ja-JP" sz="3200" b="1" dirty="0">
                <a:solidFill>
                  <a:srgbClr val="EA6431"/>
                </a:solidFill>
                <a:latin typeface="+mn-ea"/>
                <a:ea typeface="+mn-ea"/>
              </a:rPr>
              <a:t>1,000</a:t>
            </a:r>
            <a:r>
              <a:rPr lang="ja-JP" altLang="en-US" sz="3200" b="1" dirty="0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endParaRPr lang="en-US" altLang="ja-JP" sz="3200" b="1" dirty="0">
              <a:solidFill>
                <a:srgbClr val="EA6431"/>
              </a:solidFill>
              <a:latin typeface="+mn-ea"/>
              <a:ea typeface="+mn-ea"/>
            </a:endParaRPr>
          </a:p>
        </p:txBody>
      </p:sp>
      <p:sp>
        <p:nvSpPr>
          <p:cNvPr id="95" name="テキスト ボックス 17"/>
          <p:cNvSpPr txBox="1">
            <a:spLocks noChangeArrowheads="1"/>
          </p:cNvSpPr>
          <p:nvPr/>
        </p:nvSpPr>
        <p:spPr bwMode="auto">
          <a:xfrm>
            <a:off x="1638444" y="5307503"/>
            <a:ext cx="1941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dirty="0">
                <a:latin typeface="+mn-ea"/>
                <a:ea typeface="+mn-ea"/>
              </a:rPr>
              <a:t>人口換算すると</a:t>
            </a:r>
            <a:r>
              <a:rPr lang="en-US" altLang="ja-JP" dirty="0">
                <a:latin typeface="+mn-ea"/>
                <a:ea typeface="+mn-ea"/>
              </a:rPr>
              <a:t>…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C220D258-9AFE-78D4-4296-9628C160E883}"/>
              </a:ext>
            </a:extLst>
          </p:cNvPr>
          <p:cNvSpPr txBox="1"/>
          <p:nvPr/>
        </p:nvSpPr>
        <p:spPr>
          <a:xfrm>
            <a:off x="726306" y="6596789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aphicFrame>
        <p:nvGraphicFramePr>
          <p:cNvPr id="3" name="折れ線Ｇ">
            <a:extLst>
              <a:ext uri="{FF2B5EF4-FFF2-40B4-BE49-F238E27FC236}">
                <a16:creationId xmlns:a16="http://schemas.microsoft.com/office/drawing/2014/main" id="{4E9BDD94-4995-BA90-1DC9-90D4F66E98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3241840"/>
              </p:ext>
            </p:extLst>
          </p:nvPr>
        </p:nvGraphicFramePr>
        <p:xfrm>
          <a:off x="5237063" y="1927325"/>
          <a:ext cx="3782159" cy="178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050AB78-A415-4AAC-A48E-E1CEBBF08282}"/>
              </a:ext>
            </a:extLst>
          </p:cNvPr>
          <p:cNvSpPr txBox="1"/>
          <p:nvPr/>
        </p:nvSpPr>
        <p:spPr>
          <a:xfrm>
            <a:off x="7502198" y="1991067"/>
            <a:ext cx="11077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solidFill>
                  <a:schemeClr val="bg2">
                    <a:lumMod val="50000"/>
                  </a:schemeClr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＜時間帯別聴取率＞</a:t>
            </a:r>
            <a:endParaRPr kumimoji="1" lang="ja-JP" altLang="en-US" sz="800" dirty="0">
              <a:solidFill>
                <a:schemeClr val="bg2">
                  <a:lumMod val="50000"/>
                </a:schemeClr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401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B3209-E3BF-F721-FB6C-173B92001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">
            <a:extLst>
              <a:ext uri="{FF2B5EF4-FFF2-40B4-BE49-F238E27FC236}">
                <a16:creationId xmlns:a16="http://schemas.microsoft.com/office/drawing/2014/main" id="{BDB2BB2C-89DE-B736-26B3-7BACE0BC6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ＳＵＮＤＡＹ ＡＷＥＳＯＭＥ ＷＡＶＥ</a:t>
            </a:r>
            <a:r>
              <a:rPr lang="ja-JP" altLang="en-US" sz="2000" b="1" dirty="0">
                <a:latin typeface="+mn-lt"/>
                <a:ea typeface="+mj-ea"/>
              </a:rPr>
              <a:t>　＜聴取者構成＞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F067A62-A5B5-64C9-E78D-14BD1A52F7D7}"/>
              </a:ext>
            </a:extLst>
          </p:cNvPr>
          <p:cNvSpPr/>
          <p:nvPr/>
        </p:nvSpPr>
        <p:spPr>
          <a:xfrm>
            <a:off x="5025008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四角形: 角を丸くする 50">
            <a:extLst>
              <a:ext uri="{FF2B5EF4-FFF2-40B4-BE49-F238E27FC236}">
                <a16:creationId xmlns:a16="http://schemas.microsoft.com/office/drawing/2014/main" id="{057CA13F-902C-5B45-1D54-3A98176E6267}"/>
              </a:ext>
            </a:extLst>
          </p:cNvPr>
          <p:cNvSpPr/>
          <p:nvPr/>
        </p:nvSpPr>
        <p:spPr>
          <a:xfrm>
            <a:off x="5853742" y="1518193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男女年代別構成</a:t>
            </a:r>
          </a:p>
        </p:txBody>
      </p:sp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9CAF59B3-7B79-F856-1D1A-7977C95780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476731"/>
              </p:ext>
            </p:extLst>
          </p:nvPr>
        </p:nvGraphicFramePr>
        <p:xfrm>
          <a:off x="5021830" y="2046558"/>
          <a:ext cx="453650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A9B40275-E912-0998-2106-7E9B97239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507146"/>
              </p:ext>
            </p:extLst>
          </p:nvPr>
        </p:nvGraphicFramePr>
        <p:xfrm>
          <a:off x="5156482" y="5164413"/>
          <a:ext cx="4267200" cy="90678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7122651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829578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93147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162444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484522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2884389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0191637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35526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16:00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8.8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16.4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7.9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73918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019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16:00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8.6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51049"/>
                  </a:ext>
                </a:extLst>
              </a:tr>
            </a:tbl>
          </a:graphicData>
        </a:graphic>
      </p:graphicFrame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12A4A6F-67D6-16CC-E94C-337E9107F378}"/>
              </a:ext>
            </a:extLst>
          </p:cNvPr>
          <p:cNvSpPr/>
          <p:nvPr/>
        </p:nvSpPr>
        <p:spPr>
          <a:xfrm>
            <a:off x="347496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四角形: 角を丸くする 50">
            <a:extLst>
              <a:ext uri="{FF2B5EF4-FFF2-40B4-BE49-F238E27FC236}">
                <a16:creationId xmlns:a16="http://schemas.microsoft.com/office/drawing/2014/main" id="{893C2775-9A32-DFE1-4685-D07EF85935EE}"/>
              </a:ext>
            </a:extLst>
          </p:cNvPr>
          <p:cNvSpPr/>
          <p:nvPr/>
        </p:nvSpPr>
        <p:spPr>
          <a:xfrm>
            <a:off x="1162978" y="1536651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男女比</a:t>
            </a: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8EA14D40-520B-CD6B-56E6-BBCA4504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107" y="5263860"/>
            <a:ext cx="467416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000" dirty="0">
                <a:latin typeface="+mn-lt"/>
                <a:ea typeface="+mj-ea"/>
              </a:rPr>
              <a:t>「</a:t>
            </a:r>
            <a:r>
              <a:rPr lang="en-US" altLang="ja-JP" sz="2000" dirty="0">
                <a:latin typeface="+mn-lt"/>
                <a:ea typeface="+mj-ea"/>
              </a:rPr>
              <a:t>SUNDAY AWESOME WAVE</a:t>
            </a:r>
            <a:r>
              <a:rPr lang="ja-JP" altLang="en-US" sz="2000" dirty="0">
                <a:latin typeface="+mn-lt"/>
                <a:ea typeface="+mj-ea"/>
              </a:rPr>
              <a:t>」リスナーの</a:t>
            </a:r>
            <a:endParaRPr lang="en-US" altLang="ja-JP" sz="2000" dirty="0">
              <a:latin typeface="+mn-lt"/>
              <a:ea typeface="+mj-ea"/>
            </a:endParaRPr>
          </a:p>
          <a:p>
            <a:pPr algn="ctr" eaLnBrk="1" hangingPunct="1"/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61%</a:t>
            </a:r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割が男性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 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FF0000"/>
                </a:solidFill>
                <a:latin typeface="+mn-lt"/>
                <a:ea typeface="+mj-ea"/>
              </a:rPr>
              <a:t>39%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割が女性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BBEA6EC-A328-7A9D-C673-C6F07EB071D7}"/>
              </a:ext>
            </a:extLst>
          </p:cNvPr>
          <p:cNvSpPr txBox="1"/>
          <p:nvPr/>
        </p:nvSpPr>
        <p:spPr>
          <a:xfrm>
            <a:off x="726306" y="6497324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</a:t>
            </a:r>
            <a:r>
              <a:rPr lang="ja-JP" altLang="en-US" sz="70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C147054E-9187-B291-0850-8FC9F9D90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961941"/>
            <a:ext cx="75613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●（日）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16:00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～</a:t>
            </a:r>
            <a:r>
              <a:rPr lang="en-US" altLang="ja-JP" sz="1600" u="sng">
                <a:solidFill>
                  <a:srgbClr val="FF0000"/>
                </a:solidFill>
                <a:latin typeface="+mj-ea"/>
                <a:ea typeface="+mj-ea"/>
              </a:rPr>
              <a:t>18:00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における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12-69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歳男女のリスナー層</a:t>
            </a:r>
          </a:p>
        </p:txBody>
      </p:sp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E73B31F8-698F-22A6-B44B-3E963AF43C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5938748"/>
              </p:ext>
            </p:extLst>
          </p:nvPr>
        </p:nvGraphicFramePr>
        <p:xfrm>
          <a:off x="386392" y="228137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C966A294-31F9-EEF1-A68A-F5F4DB3C4B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9630349"/>
              </p:ext>
            </p:extLst>
          </p:nvPr>
        </p:nvGraphicFramePr>
        <p:xfrm>
          <a:off x="4851682" y="218876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Chart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8434970"/>
              </p:ext>
            </p:extLst>
          </p:nvPr>
        </p:nvGraphicFramePr>
        <p:xfrm>
          <a:off x="409295" y="2060183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551029"/>
              </p:ext>
            </p:extLst>
          </p:nvPr>
        </p:nvGraphicFramePr>
        <p:xfrm>
          <a:off x="5176705" y="2072303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24244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327" y="1484785"/>
            <a:ext cx="2579904" cy="1944216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ＳＵＮＤＡＹ ＡＷＥＳＯＭＥ ＷＡＶＥ</a:t>
            </a:r>
            <a:r>
              <a:rPr lang="ja-JP" altLang="en-US" sz="2000" b="1" dirty="0">
                <a:latin typeface="+mn-lt"/>
                <a:ea typeface="+mj-ea"/>
              </a:rPr>
              <a:t>　＜番組ＳＮＳ＞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200472" y="993512"/>
            <a:ext cx="9080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X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@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zip_saw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6,400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488" y="3501008"/>
            <a:ext cx="2192133" cy="3168352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8784" y="1484785"/>
            <a:ext cx="2002681" cy="2895492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8784" y="4653136"/>
            <a:ext cx="2151708" cy="1923334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0492" y="1467176"/>
            <a:ext cx="1965945" cy="2578876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3040" y="4124615"/>
            <a:ext cx="1733847" cy="2563842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29264" y="1484785"/>
            <a:ext cx="2139091" cy="2448271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14293" y="4124615"/>
            <a:ext cx="2003203" cy="257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811" y="5827636"/>
            <a:ext cx="8552928" cy="727678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247" y="4952063"/>
            <a:ext cx="8546492" cy="722621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190" y="4076237"/>
            <a:ext cx="8578549" cy="719878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526" y="3237804"/>
            <a:ext cx="8594311" cy="732128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904" y="2316464"/>
            <a:ext cx="8607613" cy="728252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7190" y="1433659"/>
            <a:ext cx="8624496" cy="724655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全体のリスナーと比較して、「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SUNDAY AWESOME WAVE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ＳＵＮＤＡＹ ＡＷＥＳＯＭＥ ＷＡＶＥ</a:t>
            </a:r>
            <a:r>
              <a:rPr lang="ja-JP" altLang="en-US" sz="2000" b="1" dirty="0">
                <a:latin typeface="+mn-lt"/>
                <a:ea typeface="+mj-ea"/>
              </a:rPr>
              <a:t>　＜リスナー・プロフィール＞</a:t>
            </a:r>
          </a:p>
        </p:txBody>
      </p:sp>
    </p:spTree>
    <p:extLst>
      <p:ext uri="{BB962C8B-B14F-4D97-AF65-F5344CB8AC3E}">
        <p14:creationId xmlns:p14="http://schemas.microsoft.com/office/powerpoint/2010/main" val="559619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9" y="260648"/>
            <a:ext cx="64807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ＳＵＮＤＡＹ ＡＷＥＳＯＭＥ ＷＡＶＥ</a:t>
            </a:r>
            <a:r>
              <a:rPr lang="ja-JP" altLang="en-US" sz="2000" b="1" dirty="0">
                <a:latin typeface="+mn-lt"/>
                <a:ea typeface="+mj-ea"/>
              </a:rPr>
              <a:t>　＜タイムテーブル＞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15BA5D70-57FE-CE77-5F44-BF38D3BC2C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003591"/>
              </p:ext>
            </p:extLst>
          </p:nvPr>
        </p:nvGraphicFramePr>
        <p:xfrm>
          <a:off x="749023" y="1268760"/>
          <a:ext cx="8424937" cy="2930446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1328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1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94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593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START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END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コーナー・タイトル</a:t>
                      </a:r>
                      <a:endParaRPr lang="ja-JP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1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15:58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TIME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SIGNAL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86700441"/>
                  </a:ext>
                </a:extLst>
              </a:tr>
              <a:tr h="33815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16:0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１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OPENER〜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1397769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16:15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16:17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</a:rPr>
                        <a:t>TRAFFIC</a:t>
                      </a:r>
                      <a:r>
                        <a:rPr lang="en-US" altLang="ja-JP" sz="1100" u="none" strike="noStrike" baseline="0" dirty="0">
                          <a:effectLst/>
                        </a:rPr>
                        <a:t>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8551246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AWESOME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FOCUS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4219904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16:47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MAKE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IT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MAKE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IT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96888759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17:12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17:15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TRAFFIC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17:26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CLOSER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～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438775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9755167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ZIP COLOR1">
    <a:dk1>
      <a:sysClr val="windowText" lastClr="000000"/>
    </a:dk1>
    <a:lt1>
      <a:sysClr val="window" lastClr="FFFFFF"/>
    </a:lt1>
    <a:dk2>
      <a:srgbClr val="797B84"/>
    </a:dk2>
    <a:lt2>
      <a:srgbClr val="D8D8D8"/>
    </a:lt2>
    <a:accent1>
      <a:srgbClr val="EB6432"/>
    </a:accent1>
    <a:accent2>
      <a:srgbClr val="797B84"/>
    </a:accent2>
    <a:accent3>
      <a:srgbClr val="43AC77"/>
    </a:accent3>
    <a:accent4>
      <a:srgbClr val="B13483"/>
    </a:accent4>
    <a:accent5>
      <a:srgbClr val="79C6E7"/>
    </a:accent5>
    <a:accent6>
      <a:srgbClr val="F28B84"/>
    </a:accent6>
    <a:hlink>
      <a:srgbClr val="0070C0"/>
    </a:hlink>
    <a:folHlink>
      <a:srgbClr val="954F72"/>
    </a:folHlink>
  </a:clrScheme>
  <a:fontScheme name="固定フォント">
    <a:majorFont>
      <a:latin typeface="HGPｺﾞｼｯｸE"/>
      <a:ea typeface="HGPｺﾞｼｯｸE"/>
      <a:cs typeface=""/>
    </a:majorFont>
    <a:minorFont>
      <a:latin typeface="HGPｺﾞｼｯｸE"/>
      <a:ea typeface="HGPｺﾞｼｯｸE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ZIP COLOR1">
    <a:dk1>
      <a:sysClr val="windowText" lastClr="000000"/>
    </a:dk1>
    <a:lt1>
      <a:sysClr val="window" lastClr="FFFFFF"/>
    </a:lt1>
    <a:dk2>
      <a:srgbClr val="797B84"/>
    </a:dk2>
    <a:lt2>
      <a:srgbClr val="D8D8D8"/>
    </a:lt2>
    <a:accent1>
      <a:srgbClr val="EB6432"/>
    </a:accent1>
    <a:accent2>
      <a:srgbClr val="797B84"/>
    </a:accent2>
    <a:accent3>
      <a:srgbClr val="43AC77"/>
    </a:accent3>
    <a:accent4>
      <a:srgbClr val="B13483"/>
    </a:accent4>
    <a:accent5>
      <a:srgbClr val="79C6E7"/>
    </a:accent5>
    <a:accent6>
      <a:srgbClr val="F28B84"/>
    </a:accent6>
    <a:hlink>
      <a:srgbClr val="0070C0"/>
    </a:hlink>
    <a:folHlink>
      <a:srgbClr val="954F72"/>
    </a:folHlink>
  </a:clrScheme>
  <a:fontScheme name="固定フォント">
    <a:majorFont>
      <a:latin typeface="HGPｺﾞｼｯｸE"/>
      <a:ea typeface="HGPｺﾞｼｯｸE"/>
      <a:cs typeface=""/>
    </a:majorFont>
    <a:minorFont>
      <a:latin typeface="HGPｺﾞｼｯｸE"/>
      <a:ea typeface="HGPｺﾞｼｯｸE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47926</TotalTime>
  <Words>736</Words>
  <Application>Microsoft Office PowerPoint</Application>
  <PresentationFormat>A4 210 x 297 mm</PresentationFormat>
  <Paragraphs>152</Paragraphs>
  <Slides>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HGPｺﾞｼｯｸE</vt:lpstr>
      <vt:lpstr>HGP創英角ｺﾞｼｯｸUB</vt:lpstr>
      <vt:lpstr>HGｺﾞｼｯｸM</vt:lpstr>
      <vt:lpstr>Meiryo UI</vt:lpstr>
      <vt:lpstr>ＭＳ Ｐゴシック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DAY</dc:title>
  <dc:subject>hiroyuki</dc:subject>
  <dc:creator>hiroyuki</dc:creator>
  <cp:lastModifiedBy>康司 久保田</cp:lastModifiedBy>
  <cp:revision>2557</cp:revision>
  <cp:lastPrinted>2022-02-09T08:53:13Z</cp:lastPrinted>
  <dcterms:created xsi:type="dcterms:W3CDTF">2002-09-26T02:44:22Z</dcterms:created>
  <dcterms:modified xsi:type="dcterms:W3CDTF">2026-03-18T02:53:04Z</dcterms:modified>
  <cp:contentStatus/>
</cp:coreProperties>
</file>