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61" r:id="rId2"/>
    <p:sldId id="484" r:id="rId3"/>
    <p:sldId id="505" r:id="rId4"/>
    <p:sldId id="498" r:id="rId5"/>
    <p:sldId id="503" r:id="rId6"/>
    <p:sldId id="483" r:id="rId7"/>
    <p:sldId id="504" r:id="rId8"/>
    <p:sldId id="485" r:id="rId9"/>
    <p:sldId id="491" r:id="rId10"/>
    <p:sldId id="495" r:id="rId11"/>
  </p:sldIdLst>
  <p:sldSz cx="9906000" cy="6858000" type="A4"/>
  <p:notesSz cx="9866313" cy="67357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EBAB5F9-3ECE-49B3-BB35-F73CC38A1EAB}">
          <p14:sldIdLst>
            <p14:sldId id="461"/>
            <p14:sldId id="484"/>
            <p14:sldId id="505"/>
            <p14:sldId id="498"/>
            <p14:sldId id="503"/>
            <p14:sldId id="483"/>
            <p14:sldId id="504"/>
            <p14:sldId id="485"/>
            <p14:sldId id="491"/>
            <p14:sldId id="4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B0F0"/>
    <a:srgbClr val="660066"/>
    <a:srgbClr val="CC00CC"/>
    <a:srgbClr val="FF00FF"/>
    <a:srgbClr val="FF66FF"/>
    <a:srgbClr val="0099FF"/>
    <a:srgbClr val="FF99FF"/>
    <a:srgbClr val="FFCC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119" d="100"/>
          <a:sy n="119" d="100"/>
        </p:scale>
        <p:origin x="1128" y="76"/>
      </p:cViewPr>
      <p:guideLst>
        <p:guide orient="horz" pos="2160"/>
        <p:guide orient="horz" pos="4319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1738" y="6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__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ugawara\Downloads\&#26178;&#38291;&#21306;&#20998;&#38598;&#35336;&#65308;&#29305;&#24615;&#215;&#23616;&#65310;_20250827_12180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G:\&#12510;&#12452;&#12489;&#12521;&#12452;&#12502;\&#33733;&#21407;&#12373;&#12435;&#26696;&#20214;\SUNDAY%20AWESOME%20WAVE&#12487;&#12540;&#12479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G:\&#12510;&#12452;&#12489;&#12521;&#12452;&#12502;\&#33733;&#21407;&#12373;&#12435;&#26696;&#20214;\SUNDAY%20AWESOME%20WAVE&#12487;&#12540;&#1247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15445184736508E-2"/>
          <c:y val="5.8968133425296165E-2"/>
          <c:w val="0.79485593977444735"/>
          <c:h val="0.8902606310013717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1433484152369E-2"/>
          <c:y val="3.6242967074733227E-2"/>
          <c:w val="0.931258972373186"/>
          <c:h val="0.902061920088141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ＺＩＰ－ＦＭ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16:00</c:v>
                </c:pt>
                <c:pt idx="1">
                  <c:v>16:15</c:v>
                </c:pt>
                <c:pt idx="2">
                  <c:v>16:30</c:v>
                </c:pt>
                <c:pt idx="3">
                  <c:v>16:45</c:v>
                </c:pt>
                <c:pt idx="4">
                  <c:v>17:00</c:v>
                </c:pt>
                <c:pt idx="5">
                  <c:v>17:15</c:v>
                </c:pt>
                <c:pt idx="6">
                  <c:v>17:30</c:v>
                </c:pt>
                <c:pt idx="7">
                  <c:v>17:45</c:v>
                </c:pt>
              </c:strCache>
            </c:strRef>
          </c:cat>
          <c:val>
            <c:numRef>
              <c:f>Sheet1!$B$2:$B$9</c:f>
              <c:numCache>
                <c:formatCode>0.0;\-0.0;"*"</c:formatCode>
                <c:ptCount val="8"/>
                <c:pt idx="0">
                  <c:v>1.4</c:v>
                </c:pt>
                <c:pt idx="1">
                  <c:v>0.9</c:v>
                </c:pt>
                <c:pt idx="2">
                  <c:v>0.9</c:v>
                </c:pt>
                <c:pt idx="3">
                  <c:v>0.8</c:v>
                </c:pt>
                <c:pt idx="4">
                  <c:v>1.1000000000000001</c:v>
                </c:pt>
                <c:pt idx="5">
                  <c:v>1.1000000000000001</c:v>
                </c:pt>
                <c:pt idx="6">
                  <c:v>1</c:v>
                </c:pt>
                <c:pt idx="7">
                  <c:v>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1D1-4FB7-8F66-33C1D4F321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FM AICHI</c:v>
                </c:pt>
              </c:strCache>
            </c:strRef>
          </c:tx>
          <c:spPr>
            <a:ln w="38100">
              <a:solidFill>
                <a:srgbClr val="3333FF"/>
              </a:solidFill>
              <a:prstDash val="sysDot"/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16:00</c:v>
                </c:pt>
                <c:pt idx="1">
                  <c:v>16:15</c:v>
                </c:pt>
                <c:pt idx="2">
                  <c:v>16:30</c:v>
                </c:pt>
                <c:pt idx="3">
                  <c:v>16:45</c:v>
                </c:pt>
                <c:pt idx="4">
                  <c:v>17:00</c:v>
                </c:pt>
                <c:pt idx="5">
                  <c:v>17:15</c:v>
                </c:pt>
                <c:pt idx="6">
                  <c:v>17:30</c:v>
                </c:pt>
                <c:pt idx="7">
                  <c:v>17:45</c:v>
                </c:pt>
              </c:strCache>
            </c:strRef>
          </c:cat>
          <c:val>
            <c:numRef>
              <c:f>Sheet1!$C$2:$C$9</c:f>
              <c:numCache>
                <c:formatCode>0.0;\-0.0;"*"</c:formatCode>
                <c:ptCount val="8"/>
                <c:pt idx="0">
                  <c:v>0.7</c:v>
                </c:pt>
                <c:pt idx="1">
                  <c:v>0.7</c:v>
                </c:pt>
                <c:pt idx="2">
                  <c:v>0.6</c:v>
                </c:pt>
                <c:pt idx="3">
                  <c:v>0.5</c:v>
                </c:pt>
                <c:pt idx="4">
                  <c:v>0.6</c:v>
                </c:pt>
                <c:pt idx="5">
                  <c:v>0.5</c:v>
                </c:pt>
                <c:pt idx="6">
                  <c:v>0.6</c:v>
                </c:pt>
                <c:pt idx="7">
                  <c:v>0.6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1D1-4FB7-8F66-33C1D4F32126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ＣＢＣラジオ</c:v>
                </c:pt>
              </c:strCache>
            </c:strRef>
          </c:tx>
          <c:spPr>
            <a:ln w="28575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16:00</c:v>
                </c:pt>
                <c:pt idx="1">
                  <c:v>16:15</c:v>
                </c:pt>
                <c:pt idx="2">
                  <c:v>16:30</c:v>
                </c:pt>
                <c:pt idx="3">
                  <c:v>16:45</c:v>
                </c:pt>
                <c:pt idx="4">
                  <c:v>17:00</c:v>
                </c:pt>
                <c:pt idx="5">
                  <c:v>17:15</c:v>
                </c:pt>
                <c:pt idx="6">
                  <c:v>17:30</c:v>
                </c:pt>
                <c:pt idx="7">
                  <c:v>17:45</c:v>
                </c:pt>
              </c:strCache>
            </c:strRef>
          </c:cat>
          <c:val>
            <c:numRef>
              <c:f>Sheet1!$D$2:$D$9</c:f>
              <c:numCache>
                <c:formatCode>0.0;\-0.0;"*"</c:formatCode>
                <c:ptCount val="8"/>
                <c:pt idx="0">
                  <c:v>0.7</c:v>
                </c:pt>
                <c:pt idx="1">
                  <c:v>0.7</c:v>
                </c:pt>
                <c:pt idx="2">
                  <c:v>0.8</c:v>
                </c:pt>
                <c:pt idx="3">
                  <c:v>0.7</c:v>
                </c:pt>
                <c:pt idx="4">
                  <c:v>0.7</c:v>
                </c:pt>
                <c:pt idx="5">
                  <c:v>0.4</c:v>
                </c:pt>
                <c:pt idx="6">
                  <c:v>0.5</c:v>
                </c:pt>
                <c:pt idx="7">
                  <c:v>0.4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51D1-4FB7-8F66-33C1D4F32126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東海ラジオ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16:00</c:v>
                </c:pt>
                <c:pt idx="1">
                  <c:v>16:15</c:v>
                </c:pt>
                <c:pt idx="2">
                  <c:v>16:30</c:v>
                </c:pt>
                <c:pt idx="3">
                  <c:v>16:45</c:v>
                </c:pt>
                <c:pt idx="4">
                  <c:v>17:00</c:v>
                </c:pt>
                <c:pt idx="5">
                  <c:v>17:15</c:v>
                </c:pt>
                <c:pt idx="6">
                  <c:v>17:30</c:v>
                </c:pt>
                <c:pt idx="7">
                  <c:v>17:45</c:v>
                </c:pt>
              </c:strCache>
            </c:strRef>
          </c:cat>
          <c:val>
            <c:numRef>
              <c:f>Sheet1!$E$2:$E$9</c:f>
              <c:numCache>
                <c:formatCode>0.0;\-0.0;"*"</c:formatCode>
                <c:ptCount val="8"/>
                <c:pt idx="0">
                  <c:v>0.4</c:v>
                </c:pt>
                <c:pt idx="1">
                  <c:v>0.5</c:v>
                </c:pt>
                <c:pt idx="2">
                  <c:v>0.4</c:v>
                </c:pt>
                <c:pt idx="3">
                  <c:v>0.4</c:v>
                </c:pt>
                <c:pt idx="4">
                  <c:v>0.3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51D1-4FB7-8F66-33C1D4F32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8129488"/>
        <c:axId val="1288130576"/>
      </c:lineChart>
      <c:catAx>
        <c:axId val="1288129488"/>
        <c:scaling>
          <c:orientation val="minMax"/>
        </c:scaling>
        <c:delete val="0"/>
        <c:axPos val="b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9336">
            <a:noFill/>
          </a:ln>
        </c:spPr>
        <c:txPr>
          <a:bodyPr rot="240000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1288130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8130576"/>
        <c:scaling>
          <c:orientation val="minMax"/>
          <c:max val="2"/>
          <c:min val="0"/>
        </c:scaling>
        <c:delete val="0"/>
        <c:axPos val="l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36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1288129488"/>
        <c:crosses val="autoZero"/>
        <c:crossBetween val="between"/>
        <c:majorUnit val="1"/>
        <c:minorUnit val="0.1"/>
      </c:valAx>
      <c:spPr>
        <a:solidFill>
          <a:schemeClr val="bg1"/>
        </a:solidFill>
        <a:ln w="2489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46784855280246"/>
          <c:y val="7.2998046023640666E-3"/>
          <c:w val="0.79485593977444735"/>
          <c:h val="0.8902606310013717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07:00-24:00</c:v>
                </c:pt>
              </c:strCache>
            </c:strRef>
          </c:tx>
          <c:spPr>
            <a:ln w="12700">
              <a:noFill/>
              <a:prstDash val="solid"/>
            </a:ln>
          </c:spPr>
          <c:explosion val="2"/>
          <c:dPt>
            <c:idx val="0"/>
            <c:bubble3D val="0"/>
            <c:spPr>
              <a:solidFill>
                <a:srgbClr val="FF5050"/>
              </a:solidFill>
              <a:ln w="1270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3E-44E9-8BCE-AA5A154A3BF3}"/>
              </c:ext>
            </c:extLst>
          </c:dPt>
          <c:dPt>
            <c:idx val="1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3E-44E9-8BCE-AA5A154A3BF3}"/>
              </c:ext>
            </c:extLst>
          </c:dPt>
          <c:dPt>
            <c:idx val="2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3E-44E9-8BCE-AA5A154A3BF3}"/>
              </c:ext>
            </c:extLst>
          </c:dPt>
          <c:dPt>
            <c:idx val="3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3E-44E9-8BCE-AA5A154A3BF3}"/>
              </c:ext>
            </c:extLst>
          </c:dPt>
          <c:dPt>
            <c:idx val="4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3E-44E9-8BCE-AA5A154A3BF3}"/>
              </c:ext>
            </c:extLst>
          </c:dPt>
          <c:dPt>
            <c:idx val="5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23E-44E9-8BCE-AA5A154A3BF3}"/>
              </c:ext>
            </c:extLst>
          </c:dPt>
          <c:dPt>
            <c:idx val="6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23E-44E9-8BCE-AA5A154A3BF3}"/>
              </c:ext>
            </c:extLst>
          </c:dPt>
          <c:dPt>
            <c:idx val="7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23E-44E9-8BCE-AA5A154A3BF3}"/>
              </c:ext>
            </c:extLst>
          </c:dPt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FM AICHI</c:v>
                </c:pt>
                <c:pt idx="2">
                  <c:v>NHK-FM</c:v>
                </c:pt>
                <c:pt idx="3">
                  <c:v>CBCラジオ</c:v>
                </c:pt>
                <c:pt idx="4">
                  <c:v>東海ラジオ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31.5</c:v>
                </c:pt>
                <c:pt idx="1">
                  <c:v>19.5</c:v>
                </c:pt>
                <c:pt idx="2">
                  <c:v>10.4</c:v>
                </c:pt>
                <c:pt idx="3">
                  <c:v>19.100000000000001</c:v>
                </c:pt>
                <c:pt idx="4">
                  <c:v>3.6</c:v>
                </c:pt>
                <c:pt idx="5">
                  <c:v>4</c:v>
                </c:pt>
                <c:pt idx="6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23E-44E9-8BCE-AA5A154A3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0439929521632"/>
          <c:y val="0.16913160586750256"/>
          <c:w val="0.66438356164383561"/>
          <c:h val="0.7054545454545454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07:00-24:00</c:v>
                </c:pt>
              </c:strCache>
            </c:strRef>
          </c:tx>
          <c:spPr>
            <a:solidFill>
              <a:srgbClr val="FF99FF"/>
            </a:solidFill>
            <a:ln w="12670">
              <a:solidFill>
                <a:schemeClr val="tx1"/>
              </a:solidFill>
              <a:prstDash val="solid"/>
            </a:ln>
          </c:spPr>
          <c:explosion val="2"/>
          <c:dPt>
            <c:idx val="0"/>
            <c:bubble3D val="0"/>
            <c:spPr>
              <a:noFill/>
              <a:ln w="25341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EF-4BC3-B66B-EBB48BC8E363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EEF-4BC3-B66B-EBB48BC8E363}"/>
              </c:ext>
            </c:extLst>
          </c:dPt>
          <c:dPt>
            <c:idx val="2"/>
            <c:bubble3D val="0"/>
            <c:spPr>
              <a:solidFill>
                <a:srgbClr val="33CC33"/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EF-4BC3-B66B-EBB48BC8E363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EEF-4BC3-B66B-EBB48BC8E363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EF-4BC3-B66B-EBB48BC8E363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EEF-4BC3-B66B-EBB48BC8E363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EF-4BC3-B66B-EBB48BC8E363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EEF-4BC3-B66B-EBB48BC8E363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EEF-4BC3-B66B-EBB48BC8E36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219535906698683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068A2764-4CD6-40D0-AC93-FAC569AD73A4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C3899017-9ACB-4759-A46D-66F76F77A92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7357257196014623"/>
                      <c:h val="0.1898170996370356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2285869125159421E-2"/>
                  <c:y val="-2.8593371942010352E-7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D7850F07-FDF4-4EEB-BAD8-068B096D7C86}" type="CATEGORYNAME">
                      <a:rPr lang="ja-JP" altLang="en-US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77A62B49-A86F-4318-86D2-7BE067AE4506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8709113794717694"/>
                      <c:h val="0.153602218303607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4432034513346558E-2"/>
                  <c:y val="-2.6595267110702606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3F5921A3-AC7D-4A8B-BE36-54A35BFDB56F}" type="CATEGORYNAME">
                      <a:rPr lang="en-US" altLang="ja-JP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E2F61243-F27C-4AE9-80E3-288FB5DEB21B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7306957236499951"/>
                      <c:h val="0.1848715900259456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3499378318103772E-2"/>
                  <c:y val="2.3630134440316197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286D75C2-150B-4E10-8754-4C87366284B6}" type="CATEGORYNAME">
                      <a:rPr lang="en-US" altLang="ja-JP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/>
                      <a:t>
</a:t>
                    </a:r>
                    <a:fld id="{188551CF-33D8-4511-AF09-2F879D07C51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7121012872635308"/>
                      <c:h val="0.187882631080511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6.7742257246688024E-3"/>
                  <c:y val="-6.070544423520450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857B341A-0499-498D-A779-5250D16560ED}" type="CATEGORYNAME">
                      <a:rPr lang="en-US" altLang="ja-JP" sz="90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8AB37E80-165B-4CBC-A19D-F38C6242CFED}" type="VALUE">
                      <a:rPr lang="en-US" altLang="ja-JP" sz="900" baseline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9877109144511305"/>
                      <c:h val="0.1878824720914393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3.2816274738959247E-3"/>
                  <c:y val="-7.2627609700306704E-3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6D470FC2-C341-4BFA-BF26-FA5618A2472F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0040D5A1-00E1-47E9-AEAF-2483854DF9E9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7905116033952204"/>
                      <c:h val="0.226130682003388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1.5085043676149304E-2"/>
                  <c:y val="-2.9375950751196471E-2"/>
                </c:manualLayout>
              </c:layout>
              <c:tx>
                <c:rich>
                  <a:bodyPr/>
                  <a:lstStyle/>
                  <a:p>
                    <a:fld id="{6DAD0E86-F914-4FDE-8ECC-0E3E87137B62}" type="CATEGORYNAME">
                      <a:rPr lang="ja-JP" altLang="en-US" sz="600"/>
                      <a:pPr/>
                      <a:t>[分類名]</a:t>
                    </a:fld>
                    <a:r>
                      <a:rPr lang="ja-JP" altLang="en-US" sz="700" baseline="0" dirty="0"/>
                      <a:t>
</a:t>
                    </a:r>
                    <a:fld id="{ECE990ED-8110-4C55-8592-4D508E04816D}" type="VALUE">
                      <a:rPr lang="en-US" altLang="ja-JP" sz="700" baseline="0" smtClean="0"/>
                      <a:pPr/>
                      <a:t>[値]</a:t>
                    </a:fld>
                    <a:endParaRPr lang="ja-JP" altLang="en-US" sz="7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9109541363582292"/>
                      <c:h val="0.15557825233879485"/>
                    </c:manualLayout>
                  </c15:layout>
                  <c15:dlblFieldTable/>
                  <c15:showDataLabelsRange val="0"/>
                </c:ext>
              </c:extLst>
            </c:dLbl>
            <c:numFmt formatCode="0.0&quot;%&quot;" sourceLinked="0"/>
            <c:spPr>
              <a:noFill/>
              <a:ln w="25341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MS UI Gothic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CBCラジオ</c:v>
                </c:pt>
                <c:pt idx="2">
                  <c:v>東海ラジオ</c:v>
                </c:pt>
                <c:pt idx="3">
                  <c:v>FM AICHI</c:v>
                </c:pt>
                <c:pt idx="4">
                  <c:v>NHK-FM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31.5</c:v>
                </c:pt>
                <c:pt idx="1">
                  <c:v>19.5</c:v>
                </c:pt>
                <c:pt idx="2">
                  <c:v>10.4</c:v>
                </c:pt>
                <c:pt idx="3">
                  <c:v>19.100000000000001</c:v>
                </c:pt>
                <c:pt idx="4">
                  <c:v>3.6</c:v>
                </c:pt>
                <c:pt idx="5">
                  <c:v>4</c:v>
                </c:pt>
                <c:pt idx="6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EEF-4BC3-B66B-EBB48BC8E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599" b="0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34-4478-9424-1F8F1779230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34-4478-9424-1F8F1779230A}"/>
              </c:ext>
            </c:extLst>
          </c:dPt>
          <c:cat>
            <c:strRef>
              <c:f>Sheet1!$V$2:$V$3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Sheet1!$W$2:$W$3</c:f>
              <c:numCache>
                <c:formatCode>0.0;\-0.0;"*"</c:formatCode>
                <c:ptCount val="2"/>
                <c:pt idx="0">
                  <c:v>55</c:v>
                </c:pt>
                <c:pt idx="1">
                  <c:v>44.9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534-4478-9424-1F8F17792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C1-49CB-AF9D-9D998ABE9EA1}"/>
              </c:ext>
            </c:extLst>
          </c:dPt>
          <c:dPt>
            <c:idx val="1"/>
            <c:bubble3D val="0"/>
            <c:spPr>
              <a:solidFill>
                <a:srgbClr val="33CC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C1-49CB-AF9D-9D998ABE9EA1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EC1-49CB-AF9D-9D998ABE9EA1}"/>
              </c:ext>
            </c:extLst>
          </c:dPt>
          <c:dPt>
            <c:idx val="3"/>
            <c:bubble3D val="0"/>
            <c:spPr>
              <a:solidFill>
                <a:srgbClr val="3366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EC1-49CB-AF9D-9D998ABE9EA1}"/>
              </c:ext>
            </c:extLst>
          </c:dPt>
          <c:dPt>
            <c:idx val="4"/>
            <c:bubble3D val="0"/>
            <c:spPr>
              <a:solidFill>
                <a:srgbClr val="0033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EC1-49CB-AF9D-9D998ABE9EA1}"/>
              </c:ext>
            </c:extLst>
          </c:dPt>
          <c:dPt>
            <c:idx val="5"/>
            <c:bubble3D val="0"/>
            <c:spPr>
              <a:solidFill>
                <a:srgbClr val="33339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EC1-49CB-AF9D-9D998ABE9EA1}"/>
              </c:ext>
            </c:extLst>
          </c:dPt>
          <c:dPt>
            <c:idx val="6"/>
            <c:bubble3D val="0"/>
            <c:spPr>
              <a:solidFill>
                <a:srgbClr val="FFCC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EC1-49CB-AF9D-9D998ABE9EA1}"/>
              </c:ext>
            </c:extLst>
          </c:dPt>
          <c:dPt>
            <c:idx val="7"/>
            <c:bubble3D val="0"/>
            <c:spPr>
              <a:solidFill>
                <a:srgbClr val="FFAD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EC1-49CB-AF9D-9D998ABE9EA1}"/>
              </c:ext>
            </c:extLst>
          </c:dPt>
          <c:dPt>
            <c:idx val="8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EC1-49CB-AF9D-9D998ABE9EA1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EC1-49CB-AF9D-9D998ABE9EA1}"/>
              </c:ext>
            </c:extLst>
          </c:dPt>
          <c:dPt>
            <c:idx val="10"/>
            <c:bubble3D val="0"/>
            <c:spPr>
              <a:solidFill>
                <a:srgbClr val="CC00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EC1-49CB-AF9D-9D998ABE9EA1}"/>
              </c:ext>
            </c:extLst>
          </c:dPt>
          <c:dPt>
            <c:idx val="11"/>
            <c:bubble3D val="0"/>
            <c:spPr>
              <a:solidFill>
                <a:srgbClr val="66006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EC1-49CB-AF9D-9D998ABE9EA1}"/>
              </c:ext>
            </c:extLst>
          </c:dPt>
          <c:cat>
            <c:strRef>
              <c:f>Sheet1!$B$1:$M$1</c:f>
              <c:strCache>
                <c:ptCount val="12"/>
                <c:pt idx="0">
                  <c:v>男性 12～19才</c:v>
                </c:pt>
                <c:pt idx="1">
                  <c:v>男性 20～29才</c:v>
                </c:pt>
                <c:pt idx="2">
                  <c:v>男性 30～39才</c:v>
                </c:pt>
                <c:pt idx="3">
                  <c:v>男性 40～49才</c:v>
                </c:pt>
                <c:pt idx="4">
                  <c:v>男性 50～59才</c:v>
                </c:pt>
                <c:pt idx="5">
                  <c:v>男性 60～69才</c:v>
                </c:pt>
                <c:pt idx="6">
                  <c:v>女性 12～19才</c:v>
                </c:pt>
                <c:pt idx="7">
                  <c:v>女性 20～29才</c:v>
                </c:pt>
                <c:pt idx="8">
                  <c:v>女性 30～39才</c:v>
                </c:pt>
                <c:pt idx="9">
                  <c:v>女性 40～49才</c:v>
                </c:pt>
                <c:pt idx="10">
                  <c:v>女性 50～59才</c:v>
                </c:pt>
                <c:pt idx="11">
                  <c:v>女性 60～69才</c:v>
                </c:pt>
              </c:strCache>
            </c:strRef>
          </c:cat>
          <c:val>
            <c:numRef>
              <c:f>Sheet1!$B$2:$M$2</c:f>
              <c:numCache>
                <c:formatCode>0.0;\-0.0;"*"</c:formatCode>
                <c:ptCount val="12"/>
                <c:pt idx="0">
                  <c:v>2.2000000000000002</c:v>
                </c:pt>
                <c:pt idx="1">
                  <c:v>4.2</c:v>
                </c:pt>
                <c:pt idx="2">
                  <c:v>8.6999999999999993</c:v>
                </c:pt>
                <c:pt idx="3">
                  <c:v>8.6</c:v>
                </c:pt>
                <c:pt idx="4">
                  <c:v>28.3</c:v>
                </c:pt>
                <c:pt idx="5">
                  <c:v>3</c:v>
                </c:pt>
                <c:pt idx="6">
                  <c:v>3.2</c:v>
                </c:pt>
                <c:pt idx="7">
                  <c:v>2.5</c:v>
                </c:pt>
                <c:pt idx="8">
                  <c:v>5.5</c:v>
                </c:pt>
                <c:pt idx="9">
                  <c:v>10.3</c:v>
                </c:pt>
                <c:pt idx="10">
                  <c:v>11.4</c:v>
                </c:pt>
                <c:pt idx="1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BEC1-49CB-AF9D-9D998ABE9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0.52861</cdr:x>
      <cdr:y>0.36634</cdr:y>
    </cdr:from>
    <cdr:to>
      <cdr:x>0.76811</cdr:x>
      <cdr:y>0.62311</cdr:y>
    </cdr:to>
    <cdr:sp macro="" textlink="">
      <cdr:nvSpPr>
        <cdr:cNvPr id="2" name="Oval 13"/>
        <cdr:cNvSpPr>
          <a:spLocks xmlns:a="http://schemas.openxmlformats.org/drawingml/2006/main" noChangeAspect="1" noChangeArrowheads="1"/>
        </cdr:cNvSpPr>
      </cdr:nvSpPr>
      <cdr:spPr bwMode="auto">
        <a:xfrm xmlns:a="http://schemas.openxmlformats.org/drawingml/2006/main">
          <a:off x="991007" y="640602"/>
          <a:ext cx="449003" cy="44900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25400" algn="ctr">
          <a:solidFill>
            <a:schemeClr val="tx1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 lIns="0" tIns="0" rIns="0" bIns="0" anchor="ctr" anchorCtr="1"/>
        <a:lstStyle xmlns:a="http://schemas.openxmlformats.org/drawingml/2006/main">
          <a:defPPr>
            <a:defRPr lang="ja-JP"/>
          </a:defPPr>
          <a:lvl1pPr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5pPr>
          <a:lvl6pPr marL="22860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6pPr>
          <a:lvl7pPr marL="27432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7pPr>
          <a:lvl8pPr marL="32004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8pPr>
          <a:lvl9pPr marL="36576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</a:pPr>
          <a:r>
            <a:rPr lang="ja-JP" altLang="en-US" sz="8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ラジオ全局シェア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algn="r"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algn="r" defTabSz="903964" eaLnBrk="1" hangingPunct="1">
              <a:defRPr sz="1200"/>
            </a:lvl1pPr>
          </a:lstStyle>
          <a:p>
            <a:pPr>
              <a:defRPr/>
            </a:pPr>
            <a:fld id="{779D47F1-08B5-45BA-BD50-DA0DE3406A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1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algn="r"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04825"/>
            <a:ext cx="3648075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20" y="3198813"/>
            <a:ext cx="78882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algn="r" defTabSz="905481" eaLnBrk="1" hangingPunct="1">
              <a:defRPr sz="1200"/>
            </a:lvl1pPr>
          </a:lstStyle>
          <a:p>
            <a:pPr>
              <a:defRPr/>
            </a:pPr>
            <a:fld id="{087A2C61-9F62-4143-968E-E7C7F7FF1C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1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160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5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57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21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8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05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9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9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6709029"/>
            <a:ext cx="9921552" cy="1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グラフィックス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35799"/>
            <a:ext cx="2133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7041232" y="6669940"/>
            <a:ext cx="20842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Copyright  ZIP-FM </a:t>
            </a:r>
            <a:r>
              <a:rPr lang="en-US" altLang="ja-JP" sz="750" dirty="0" err="1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inc</a:t>
            </a: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 All Rights Reserved</a:t>
            </a:r>
            <a:endParaRPr lang="ja-JP" altLang="en-US" sz="750" dirty="0">
              <a:solidFill>
                <a:schemeClr val="bg1"/>
              </a:solidFill>
              <a:latin typeface="+mn-lt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69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40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0579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8655" y="2556512"/>
            <a:ext cx="7578090" cy="176403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7310" y="4663440"/>
            <a:ext cx="624078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460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580F-DBF0-42FB-A548-F3D5BBF22973}" type="datetime1">
              <a:rPr lang="zh-CN" altLang="en-US"/>
              <a:pPr>
                <a:defRPr/>
              </a:pPr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46413" y="7627938"/>
            <a:ext cx="282257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896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E678-B0B0-4A08-898C-631A70CFDF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61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342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693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2680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815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9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1069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405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9292121" y="6418263"/>
            <a:ext cx="61387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fld id="{9AA62517-8880-42A2-9A11-C0CBEF8DCAD5}" type="slidenum">
              <a:rPr lang="en-US" altLang="ja-JP" sz="1000" smtClean="0">
                <a:effectLst/>
                <a:latin typeface="+mn-lt"/>
                <a:ea typeface="HGP創英角ｺﾞｼｯｸUB" panose="020B0900000000000000" pitchFamily="50" charset="-128"/>
              </a:rPr>
              <a:pPr algn="ctr" eaLnBrk="1" hangingPunct="1">
                <a:defRPr/>
              </a:pPr>
              <a:t>‹#›</a:t>
            </a:fld>
            <a:endParaRPr lang="en-US" altLang="ja-JP" sz="1000" dirty="0">
              <a:effectLst/>
              <a:latin typeface="+mn-lt"/>
              <a:ea typeface="HGP創英角ｺﾞｼｯｸUB" panose="020B0900000000000000" pitchFamily="50" charset="-128"/>
            </a:endParaRPr>
          </a:p>
        </p:txBody>
      </p:sp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66688"/>
            <a:ext cx="15732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図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822657"/>
            <a:ext cx="9906000" cy="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5" r:id="rId1"/>
    <p:sldLayoutId id="2147486625" r:id="rId2"/>
    <p:sldLayoutId id="2147486626" r:id="rId3"/>
    <p:sldLayoutId id="2147486627" r:id="rId4"/>
    <p:sldLayoutId id="2147486628" r:id="rId5"/>
    <p:sldLayoutId id="2147486629" r:id="rId6"/>
    <p:sldLayoutId id="2147486630" r:id="rId7"/>
    <p:sldLayoutId id="2147486631" r:id="rId8"/>
    <p:sldLayoutId id="2147486632" r:id="rId9"/>
    <p:sldLayoutId id="2147486633" r:id="rId10"/>
    <p:sldLayoutId id="2147486634" r:id="rId11"/>
    <p:sldLayoutId id="21474866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xmlns="" id="{0F330CF4-2E78-34F4-E537-8FCA05195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76" y="253163"/>
            <a:ext cx="3404533" cy="2128472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-7119" y="2612821"/>
            <a:ext cx="9906000" cy="1282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15" tIns="31107" rIns="62215" bIns="31107" anchor="ctr"/>
          <a:lstStyle/>
          <a:p>
            <a:pPr algn="ctr">
              <a:defRPr/>
            </a:pPr>
            <a:endParaRPr lang="ja-JP" altLang="en-US" sz="1225" dirty="0">
              <a:cs typeface="Arial" panose="020B0604020202020204" pitchFamily="34" charset="0"/>
            </a:endParaRPr>
          </a:p>
        </p:txBody>
      </p:sp>
      <p:sp>
        <p:nvSpPr>
          <p:cNvPr id="4" name="Text Box 1804">
            <a:extLst>
              <a:ext uri="{FF2B5EF4-FFF2-40B4-BE49-F238E27FC236}">
                <a16:creationId xmlns:a16="http://schemas.microsoft.com/office/drawing/2014/main" xmlns="" id="{84BDA507-F692-4381-BDB4-D18A4AFFC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" y="4148275"/>
            <a:ext cx="9904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dirty="0">
                <a:latin typeface="+mj-ea"/>
                <a:ea typeface="+mj-ea"/>
              </a:rPr>
              <a:t>＜番組プロフィール </a:t>
            </a:r>
            <a:r>
              <a:rPr lang="en-US" altLang="ja-JP" sz="2400" dirty="0">
                <a:latin typeface="+mj-ea"/>
                <a:ea typeface="+mj-ea"/>
              </a:rPr>
              <a:t>&amp; </a:t>
            </a:r>
            <a:r>
              <a:rPr lang="ja-JP" altLang="en-US" sz="2400" dirty="0">
                <a:latin typeface="+mj-ea"/>
                <a:ea typeface="+mj-ea"/>
              </a:rPr>
              <a:t>ご提供企画＞</a:t>
            </a:r>
            <a:endParaRPr lang="en-US" altLang="ja-JP" sz="1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21" y="2865935"/>
            <a:ext cx="990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ＳＵＮＤＡＹ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ＡＷＥＳＯＭＥ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ＷＡＶＥ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0647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776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ＳＵＮＤＡＹ ＡＷＥＳＯＭＥ ＷＡＶＥ</a:t>
            </a:r>
            <a:r>
              <a:rPr lang="ja-JP" altLang="en-US" sz="2000" b="1" dirty="0">
                <a:latin typeface="+mn-lt"/>
                <a:ea typeface="+mj-ea"/>
              </a:rPr>
              <a:t>　＜オリジナル番組ご提供企画＞</a:t>
            </a:r>
          </a:p>
        </p:txBody>
      </p:sp>
      <p:sp>
        <p:nvSpPr>
          <p:cNvPr id="9" name="Text Box 1797">
            <a:extLst>
              <a:ext uri="{FF2B5EF4-FFF2-40B4-BE49-F238E27FC236}">
                <a16:creationId xmlns:a16="http://schemas.microsoft.com/office/drawing/2014/main" xmlns="" id="{DF79B7BE-595A-4207-91E2-9393AFB22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76" y="5805263"/>
            <a:ext cx="94330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番組内容につきましては、具体化に伴い</a:t>
            </a:r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ZIP-FM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からご提案させていただきます</a:t>
            </a:r>
            <a:endParaRPr lang="en-US" altLang="ja-JP" sz="10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上記の制作費は、目安の金額です。番組内容の具体化にともない、あらためてお見積りいたします。</a:t>
            </a:r>
          </a:p>
          <a:p>
            <a:pPr eaLnBrk="1" hangingPunct="1"/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※30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分以上の番組のご提供については、別途ご相談ください。</a:t>
            </a:r>
          </a:p>
          <a:p>
            <a:pPr eaLnBrk="1" hangingPunct="1"/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特別番組などのため、放送時刻変更または放送休止になる場合があります。　　　　　　 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xmlns="" id="{9433C3A0-6DAE-4166-A956-C9AA7D705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65927"/>
              </p:ext>
            </p:extLst>
          </p:nvPr>
        </p:nvGraphicFramePr>
        <p:xfrm>
          <a:off x="344488" y="1052737"/>
          <a:ext cx="9109014" cy="46273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8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2713">
                  <a:extLst>
                    <a:ext uri="{9D8B030D-6E8A-4147-A177-3AD203B41FA5}">
                      <a16:colId xmlns:a16="http://schemas.microsoft.com/office/drawing/2014/main" xmlns="" val="1680176219"/>
                    </a:ext>
                  </a:extLst>
                </a:gridCol>
                <a:gridCol w="19127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27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2713">
                  <a:extLst>
                    <a:ext uri="{9D8B030D-6E8A-4147-A177-3AD203B41FA5}">
                      <a16:colId xmlns:a16="http://schemas.microsoft.com/office/drawing/2014/main" xmlns="" val="4152128472"/>
                    </a:ext>
                  </a:extLst>
                </a:gridCol>
              </a:tblGrid>
              <a:tr h="29267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番組尺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614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日 </a:t>
                      </a: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週</a:t>
                      </a: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枠）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16:35〜16:40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16:30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16:40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71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日 </a:t>
                      </a: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週</a:t>
                      </a: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枠）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17:15〜17:20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17:15〜17:25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05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基本フォーマット</a:t>
                      </a:r>
                    </a:p>
                  </a:txBody>
                  <a:tcPr marL="74295" marR="74295" marT="37148" marB="371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タイトル＋後提供クレジット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ja-JP" altLang="en-US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9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タイトル＋後提供クレジット</a:t>
                      </a:r>
                    </a:p>
                    <a:p>
                      <a:pPr algn="ctr"/>
                      <a:endParaRPr kumimoji="1" lang="ja-JP" altLang="en-US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＋前提供クレジット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＜前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30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13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60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提供社名入りタイトル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＋後提供クレジット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＋前提供クレジット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＜前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60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18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60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提供社名入りタイトル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＋後提供クレジット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0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総量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90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  <a:endParaRPr kumimoji="1" lang="en-US" altLang="ja-JP" sz="1200" dirty="0">
                        <a:solidFill>
                          <a:schemeClr val="bg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120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  <a:endParaRPr kumimoji="1" lang="en-US" altLang="ja-JP" sz="1200" dirty="0">
                        <a:solidFill>
                          <a:schemeClr val="bg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8710769"/>
                  </a:ext>
                </a:extLst>
              </a:tr>
              <a:tr h="1313925"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★ご提供料金★</a:t>
                      </a:r>
                    </a:p>
                    <a:p>
                      <a:pPr algn="ctr"/>
                      <a:endParaRPr kumimoji="1" lang="en-US" altLang="ja-JP" sz="105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（</a:t>
                      </a:r>
                      <a:r>
                        <a:rPr kumimoji="1" lang="en-US" altLang="zh-TW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W</a:t>
                      </a:r>
                      <a:r>
                        <a:rPr kumimoji="1" lang="zh-TW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：電波料</a:t>
                      </a:r>
                      <a:r>
                        <a:rPr kumimoji="1" lang="en-US" altLang="zh-TW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/P:</a:t>
                      </a:r>
                      <a:r>
                        <a:rPr kumimoji="1" lang="zh-TW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制作費</a:t>
                      </a:r>
                      <a:r>
                        <a:rPr kumimoji="1" lang="ja-JP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）</a:t>
                      </a:r>
                      <a:endParaRPr kumimoji="1" lang="zh-TW" altLang="en-US" sz="105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消費税別途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u="sng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algn="l"/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\500,000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\300,000/P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\200,000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\850,000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\550,000P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\1,050,000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\700,000P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\350,000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\1,200,000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\800,000P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\400,000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379072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CE861EFB-2B0E-E1D4-B0E5-34FC8CC7279E}"/>
              </a:ext>
            </a:extLst>
          </p:cNvPr>
          <p:cNvSpPr txBox="1"/>
          <p:nvPr/>
        </p:nvSpPr>
        <p:spPr>
          <a:xfrm>
            <a:off x="7185248" y="6221968"/>
            <a:ext cx="1944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2025</a:t>
            </a:r>
            <a:r>
              <a:rPr lang="ja-JP" altLang="en-US" dirty="0"/>
              <a:t>年</a:t>
            </a:r>
            <a:r>
              <a:rPr lang="en-US" altLang="ja-JP" dirty="0"/>
              <a:t>10</a:t>
            </a:r>
            <a:r>
              <a:rPr lang="ja-JP" altLang="en-US" dirty="0"/>
              <a:t>月現在</a:t>
            </a:r>
          </a:p>
        </p:txBody>
      </p:sp>
    </p:spTree>
    <p:extLst>
      <p:ext uri="{BB962C8B-B14F-4D97-AF65-F5344CB8AC3E}">
        <p14:creationId xmlns:p14="http://schemas.microsoft.com/office/powerpoint/2010/main" val="89548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xmlns="" id="{0F330CF4-2E78-34F4-E537-8FCA05195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7" y="2678384"/>
            <a:ext cx="2566997" cy="1604855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ＳＵＮＤＡＹ ＡＷＥＳＯＭＥ ＷＡＶＥ</a:t>
            </a:r>
            <a:r>
              <a:rPr lang="ja-JP" altLang="en-US" sz="2000" b="1" dirty="0">
                <a:latin typeface="+mn-lt"/>
                <a:ea typeface="+mj-ea"/>
              </a:rPr>
              <a:t>　＜番組概要＞</a:t>
            </a:r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388416" y="1098331"/>
            <a:ext cx="93610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/>
            <a:r>
              <a:rPr lang="ja-JP" altLang="en-US" b="1" u="sng" dirty="0">
                <a:solidFill>
                  <a:srgbClr val="FF0000"/>
                </a:solidFill>
                <a:latin typeface="+mn-ea"/>
                <a:ea typeface="+mn-ea"/>
              </a:rPr>
              <a:t>行楽の帰りの車の中にぴったりな、世代を超えた最高の音楽をお届け！</a:t>
            </a:r>
            <a:endParaRPr lang="en-US" altLang="ja-JP" b="1" u="sng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0" eaLnBrk="1" hangingPunct="1"/>
            <a:endParaRPr kumimoji="1" lang="en-US" altLang="ja-JP" sz="1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日曜日の夕方</a:t>
            </a:r>
            <a:r>
              <a:rPr lang="en-US" altLang="ja-JP" sz="1400" dirty="0">
                <a:latin typeface="+mn-ea"/>
                <a:ea typeface="+mn-ea"/>
              </a:rPr>
              <a:t>4</a:t>
            </a:r>
            <a:r>
              <a:rPr lang="ja-JP" altLang="en-US" sz="1400" dirty="0">
                <a:latin typeface="+mn-ea"/>
                <a:ea typeface="+mn-ea"/>
              </a:rPr>
              <a:t>時からの</a:t>
            </a:r>
            <a:r>
              <a:rPr lang="en-US" altLang="ja-JP" sz="1400" dirty="0">
                <a:latin typeface="+mn-ea"/>
                <a:ea typeface="+mn-ea"/>
              </a:rPr>
              <a:t>2</a:t>
            </a:r>
            <a:r>
              <a:rPr lang="ja-JP" altLang="en-US" sz="1400" dirty="0">
                <a:latin typeface="+mn-ea"/>
                <a:ea typeface="+mn-ea"/>
              </a:rPr>
              <a:t>時間は最高の音楽の波をお届けする「</a:t>
            </a:r>
            <a:r>
              <a:rPr lang="en-US" altLang="ja-JP" sz="1400" dirty="0">
                <a:latin typeface="+mn-ea"/>
                <a:ea typeface="+mn-ea"/>
              </a:rPr>
              <a:t>SUNDAY AWESOME WAVE</a:t>
            </a:r>
            <a:r>
              <a:rPr lang="ja-JP" altLang="en-US" sz="1400" dirty="0">
                <a:latin typeface="+mn-ea"/>
                <a:ea typeface="+mn-ea"/>
              </a:rPr>
              <a:t>」</a:t>
            </a:r>
          </a:p>
          <a:p>
            <a:r>
              <a:rPr lang="ja-JP" altLang="en-US" sz="1400" dirty="0">
                <a:latin typeface="+mn-ea"/>
                <a:ea typeface="+mn-ea"/>
              </a:rPr>
              <a:t>行楽の帰りの車の中にぴったりな、世代を超えた最高の音楽をお届け致します。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EA54E4F6-1FB7-06FA-415F-67C42C400C4A}"/>
              </a:ext>
            </a:extLst>
          </p:cNvPr>
          <p:cNvSpPr txBox="1"/>
          <p:nvPr/>
        </p:nvSpPr>
        <p:spPr>
          <a:xfrm>
            <a:off x="441787" y="4437112"/>
            <a:ext cx="90804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●番組タイトル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ＳＵＮＤＡＹ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 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ＡＷＥＳＯＭＥ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 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ＷＡＶＥ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●放送時間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毎週日曜日　１６：００～１８：００ ＜２時間プログラム＞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NAVIGATOR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神原真理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TARGET		20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歳～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49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歳　男・女　会社員・ドライバー・主婦・商工自営業・学生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SNS		X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@</a:t>
            </a:r>
            <a:r>
              <a:rPr lang="en-US" altLang="ja-JP" sz="1400" dirty="0" err="1">
                <a:latin typeface="+mj-ea"/>
                <a:ea typeface="+mj-ea"/>
                <a:cs typeface="Meiryo UI" panose="020B0604030504040204" pitchFamily="50" charset="-128"/>
              </a:rPr>
              <a:t>zip_saw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400" smtClean="0">
                <a:latin typeface="+mj-ea"/>
                <a:ea typeface="+mj-ea"/>
                <a:cs typeface="Meiryo UI" panose="020B0604030504040204" pitchFamily="50" charset="-128"/>
              </a:rPr>
              <a:t>6,400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endParaRPr lang="ja-JP" altLang="en-US" sz="16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7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ベンチに座っている男性&#10;&#10;中程度の精度で自動的に生成された説明">
            <a:extLst>
              <a:ext uri="{FF2B5EF4-FFF2-40B4-BE49-F238E27FC236}">
                <a16:creationId xmlns:a16="http://schemas.microsoft.com/office/drawing/2014/main" xmlns="" id="{C0694BB7-0603-0379-A4AC-38D6E7573E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125" r="908" b="44517"/>
          <a:stretch/>
        </p:blipFill>
        <p:spPr>
          <a:xfrm>
            <a:off x="6615772" y="1662934"/>
            <a:ext cx="3019776" cy="2264832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90975E78-F2DF-4D32-BBE1-BD2678889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060545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神原真理　＜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  <a:ea typeface="+mn-ea"/>
              </a:rPr>
              <a:t>MARI KANBARA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＞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/>
          </p:nvPr>
        </p:nvGraphicFramePr>
        <p:xfrm>
          <a:off x="488504" y="1662934"/>
          <a:ext cx="5354221" cy="44456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77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生年月日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1992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9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17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75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出身地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zh-TW" altLang="en-US" sz="1100" b="0" dirty="0">
                          <a:latin typeface="+mn-ea"/>
                          <a:ea typeface="+mn-ea"/>
                        </a:rPr>
                        <a:t>大阪府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34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趣味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カメラ・ゲームラジオ・ボルダリング・キックボクシング・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料理・美味しいビールを飲むこと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2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特技</a:t>
                      </a:r>
                      <a:endParaRPr kumimoji="1" lang="ja-JP" altLang="en-US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ピアノ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879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経歴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大阪芸術大学短期大学部　演劇コース、卒業。</a:t>
                      </a: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ユニバーサル・スタジオ・ジャパン　ショー出演・大阪寝屋川ミュージカル出演、ゲームアプリ「ファントム オブ キル」ベガルタ役　声優担当など、役者活動と並行して、ラジオ・パーソナリティを目指す。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2013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ZIP-FM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ミュージック・ナビゲーター・コンテスト　優秀賞受賞。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2017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年度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ZIP-FM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ミュージック・ナビゲーター・オーディション通過。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40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ナビゲーター</a:t>
                      </a:r>
                      <a:endParaRPr kumimoji="1" lang="en-US" altLang="ja-JP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キャリア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2018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 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2022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2022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2025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bestie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Z-BIZ.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SUNDAY AWESOME WAVE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x </a:t>
                      </a:r>
                      <a:r>
                        <a:rPr lang="en-US" altLang="ja-JP" sz="11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music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NIGHT GLOW</a:t>
                      </a:r>
                      <a:r>
                        <a:rPr lang="ja-JP" altLang="en-US" sz="11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lang="en-US" altLang="ja-JP" sz="11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Neue</a:t>
                      </a:r>
                      <a:r>
                        <a:rPr lang="en-US" altLang="ja-JP" sz="11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Music</a:t>
                      </a:r>
                      <a:r>
                        <a:rPr lang="ja-JP" altLang="en-US" sz="11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lang="en-US" altLang="ja-JP" sz="11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>
            <p:extLst/>
          </p:nvPr>
        </p:nvGraphicFramePr>
        <p:xfrm>
          <a:off x="488504" y="6093296"/>
          <a:ext cx="5001504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15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SNS</a:t>
                      </a:r>
                      <a:endParaRPr kumimoji="1" lang="ja-JP" altLang="en-US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X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@knbr__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6,577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Instagram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 err="1">
                          <a:latin typeface="+mn-ea"/>
                          <a:ea typeface="+mn-ea"/>
                        </a:rPr>
                        <a:t>kambara_no_insta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3,722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776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ＳＵＮＤＡＹ ＡＷＥＳＯＭＥ ＷＡＶＥ</a:t>
            </a:r>
            <a:r>
              <a:rPr lang="ja-JP" altLang="en-US" sz="2000" b="1" dirty="0">
                <a:latin typeface="+mn-lt"/>
                <a:ea typeface="+mj-ea"/>
              </a:rPr>
              <a:t>　＜ナビゲーター・プロフィール＞</a:t>
            </a:r>
          </a:p>
        </p:txBody>
      </p:sp>
    </p:spTree>
    <p:extLst>
      <p:ext uri="{BB962C8B-B14F-4D97-AF65-F5344CB8AC3E}">
        <p14:creationId xmlns:p14="http://schemas.microsoft.com/office/powerpoint/2010/main" val="220139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ＳＵＮＤＡＹ ＡＷＥＳＯＭＥ ＷＡＶＥ</a:t>
            </a:r>
            <a:r>
              <a:rPr lang="ja-JP" altLang="en-US" sz="2000" b="1" dirty="0">
                <a:latin typeface="+mn-lt"/>
                <a:ea typeface="+mj-ea"/>
              </a:rPr>
              <a:t>　＜聴取率データ＞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xmlns="" id="{9E388C63-4378-4E41-AF6C-B9849C0C3A05}"/>
              </a:ext>
            </a:extLst>
          </p:cNvPr>
          <p:cNvSpPr/>
          <p:nvPr/>
        </p:nvSpPr>
        <p:spPr>
          <a:xfrm>
            <a:off x="663450" y="1314517"/>
            <a:ext cx="8723118" cy="2546359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47" name="FMGＺ右">
            <a:extLst>
              <a:ext uri="{FF2B5EF4-FFF2-40B4-BE49-F238E27FC236}">
                <a16:creationId xmlns:a16="http://schemas.microsoft.com/office/drawing/2014/main" xmlns="" id="{26BA8FD9-F48F-4835-8BBA-C50F8BD07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005213"/>
              </p:ext>
            </p:extLst>
          </p:nvPr>
        </p:nvGraphicFramePr>
        <p:xfrm>
          <a:off x="5494241" y="1647994"/>
          <a:ext cx="2339176" cy="187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四角形: 角を丸くする 50">
            <a:extLst>
              <a:ext uri="{FF2B5EF4-FFF2-40B4-BE49-F238E27FC236}">
                <a16:creationId xmlns:a16="http://schemas.microsoft.com/office/drawing/2014/main" xmlns="" id="{9E91FE78-C287-41BF-8096-8F604C7B1697}"/>
              </a:ext>
            </a:extLst>
          </p:cNvPr>
          <p:cNvSpPr/>
          <p:nvPr/>
        </p:nvSpPr>
        <p:spPr>
          <a:xfrm>
            <a:off x="1528830" y="1071370"/>
            <a:ext cx="7024570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1" name="折れ線Ｇ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265566"/>
              </p:ext>
            </p:extLst>
          </p:nvPr>
        </p:nvGraphicFramePr>
        <p:xfrm>
          <a:off x="5235503" y="1914534"/>
          <a:ext cx="3782159" cy="178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xmlns="" id="{3F54C4F7-F523-4453-820C-5CB300F1005A}"/>
              </a:ext>
            </a:extLst>
          </p:cNvPr>
          <p:cNvSpPr txBox="1"/>
          <p:nvPr/>
        </p:nvSpPr>
        <p:spPr>
          <a:xfrm>
            <a:off x="1376679" y="1109676"/>
            <a:ext cx="7324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SUNDAY AWESOME WAVE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」は、＜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16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歳～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49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歳＞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ターゲット聴取シェア</a:t>
            </a:r>
            <a:r>
              <a:rPr lang="en-US" altLang="ja-JP" sz="16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No.1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xmlns="" id="{9050AB78-A415-4AAC-A48E-E1CEBBF08282}"/>
              </a:ext>
            </a:extLst>
          </p:cNvPr>
          <p:cNvSpPr txBox="1"/>
          <p:nvPr/>
        </p:nvSpPr>
        <p:spPr>
          <a:xfrm>
            <a:off x="7644984" y="2050239"/>
            <a:ext cx="1107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solidFill>
                  <a:schemeClr val="bg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＜時間帯別聴取率＞</a:t>
            </a:r>
            <a:endParaRPr kumimoji="1" lang="ja-JP" altLang="en-US" sz="800" dirty="0">
              <a:solidFill>
                <a:schemeClr val="bg2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xmlns="" id="{6ED86225-032B-4C1C-ACF8-E33994A001D8}"/>
              </a:ext>
            </a:extLst>
          </p:cNvPr>
          <p:cNvGrpSpPr/>
          <p:nvPr/>
        </p:nvGrpSpPr>
        <p:grpSpPr>
          <a:xfrm>
            <a:off x="5494241" y="1590405"/>
            <a:ext cx="3515910" cy="300389"/>
            <a:chOff x="6174242" y="2091338"/>
            <a:chExt cx="3058156" cy="300389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xmlns="" id="{EA51902D-47B3-4CAE-BDD8-1197F1E57BBC}"/>
                </a:ext>
              </a:extLst>
            </p:cNvPr>
            <p:cNvSpPr txBox="1"/>
            <p:nvPr/>
          </p:nvSpPr>
          <p:spPr>
            <a:xfrm>
              <a:off x="6174242" y="2096440"/>
              <a:ext cx="729003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ＺＩＰ</a:t>
              </a:r>
              <a:r>
                <a:rPr kumimoji="1" lang="en-US" altLang="ja-JP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-</a:t>
              </a: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</a:t>
              </a: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xmlns="" id="{B4B59604-ABF2-4F3A-B55A-1460FD1D5ADB}"/>
                </a:ext>
              </a:extLst>
            </p:cNvPr>
            <p:cNvCxnSpPr>
              <a:cxnSpLocks/>
            </p:cNvCxnSpPr>
            <p:nvPr/>
          </p:nvCxnSpPr>
          <p:spPr>
            <a:xfrm>
              <a:off x="6925762" y="2335462"/>
              <a:ext cx="611457" cy="1107"/>
            </a:xfrm>
            <a:prstGeom prst="line">
              <a:avLst/>
            </a:prstGeom>
            <a:ln w="28575" cap="rnd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xmlns="" id="{87C0C8F4-4A1C-439D-AF91-989257879DE5}"/>
                </a:ext>
              </a:extLst>
            </p:cNvPr>
            <p:cNvCxnSpPr>
              <a:cxnSpLocks/>
            </p:cNvCxnSpPr>
            <p:nvPr/>
          </p:nvCxnSpPr>
          <p:spPr>
            <a:xfrm>
              <a:off x="6195403" y="2328142"/>
              <a:ext cx="611457" cy="1107"/>
            </a:xfrm>
            <a:prstGeom prst="line">
              <a:avLst/>
            </a:prstGeom>
            <a:ln w="3810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xmlns="" id="{7199FE59-BE82-4ADC-9BDD-9C79B6B61B05}"/>
                </a:ext>
              </a:extLst>
            </p:cNvPr>
            <p:cNvCxnSpPr>
              <a:cxnSpLocks/>
            </p:cNvCxnSpPr>
            <p:nvPr/>
          </p:nvCxnSpPr>
          <p:spPr>
            <a:xfrm>
              <a:off x="7667573" y="2338223"/>
              <a:ext cx="611457" cy="1107"/>
            </a:xfrm>
            <a:prstGeom prst="line">
              <a:avLst/>
            </a:prstGeom>
            <a:ln w="28575" cap="rnd">
              <a:solidFill>
                <a:srgbClr val="00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xmlns="" id="{AAA1F4D4-E43E-4B5F-8AEC-68F619E4FE21}"/>
                </a:ext>
              </a:extLst>
            </p:cNvPr>
            <p:cNvCxnSpPr>
              <a:cxnSpLocks/>
            </p:cNvCxnSpPr>
            <p:nvPr/>
          </p:nvCxnSpPr>
          <p:spPr>
            <a:xfrm>
              <a:off x="8496643" y="2338577"/>
              <a:ext cx="611457" cy="1107"/>
            </a:xfrm>
            <a:prstGeom prst="line">
              <a:avLst/>
            </a:prstGeom>
            <a:ln w="38100" cap="rnd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xmlns="" id="{AF20A621-78B1-48AB-9C04-7C3CB3CB4197}"/>
                </a:ext>
              </a:extLst>
            </p:cNvPr>
            <p:cNvSpPr txBox="1"/>
            <p:nvPr/>
          </p:nvSpPr>
          <p:spPr>
            <a:xfrm>
              <a:off x="6806860" y="2100760"/>
              <a:ext cx="866291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ＣＢＣラジオ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xmlns="" id="{7A5AEA37-1578-4C84-A52D-F501B36DE859}"/>
                </a:ext>
              </a:extLst>
            </p:cNvPr>
            <p:cNvSpPr txBox="1"/>
            <p:nvPr/>
          </p:nvSpPr>
          <p:spPr>
            <a:xfrm>
              <a:off x="7630352" y="2091338"/>
              <a:ext cx="866292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東海ラジオ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xmlns="" id="{178D3A9D-2397-4F56-879C-4F30EE1B6184}"/>
                </a:ext>
              </a:extLst>
            </p:cNvPr>
            <p:cNvSpPr txBox="1"/>
            <p:nvPr/>
          </p:nvSpPr>
          <p:spPr>
            <a:xfrm>
              <a:off x="8361144" y="2096204"/>
              <a:ext cx="871254" cy="29552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 ＡＩＣＨＩ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528830" y="1535678"/>
            <a:ext cx="2656507" cy="2397416"/>
            <a:chOff x="1756112" y="1817214"/>
            <a:chExt cx="2313995" cy="2016229"/>
          </a:xfrm>
        </p:grpSpPr>
        <p:graphicFrame>
          <p:nvGraphicFramePr>
            <p:cNvPr id="75" name="全GＺ右">
              <a:extLst>
                <a:ext uri="{FF2B5EF4-FFF2-40B4-BE49-F238E27FC236}">
                  <a16:creationId xmlns:a16="http://schemas.microsoft.com/office/drawing/2014/main" xmlns="" id="{F72B9D9E-41FE-4C14-B874-0C2B920B03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0183981"/>
                </p:ext>
              </p:extLst>
            </p:nvPr>
          </p:nvGraphicFramePr>
          <p:xfrm>
            <a:off x="1756112" y="1961489"/>
            <a:ext cx="2224477" cy="18719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6" name="全G他右">
              <a:extLst>
                <a:ext uri="{FF2B5EF4-FFF2-40B4-BE49-F238E27FC236}">
                  <a16:creationId xmlns:a16="http://schemas.microsoft.com/office/drawing/2014/main" xmlns="" id="{867B003C-7BDF-49BB-9EF7-5AB592B1E9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256836"/>
                </p:ext>
              </p:extLst>
            </p:nvPr>
          </p:nvGraphicFramePr>
          <p:xfrm>
            <a:off x="1766420" y="1817214"/>
            <a:ext cx="2084589" cy="19282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7" name="WordArt 6">
              <a:extLst>
                <a:ext uri="{FF2B5EF4-FFF2-40B4-BE49-F238E27FC236}">
                  <a16:creationId xmlns:a16="http://schemas.microsoft.com/office/drawing/2014/main" xmlns="" id="{8FADFFB1-813D-481D-9ABF-21332EFAE2F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49815" y="2185688"/>
              <a:ext cx="642872" cy="22868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ZIP-FM</a:t>
              </a:r>
              <a:endParaRPr lang="ja-JP" altLang="en-US" sz="2100" b="1" kern="10" spc="-105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8" name="WordArt 6">
              <a:extLst>
                <a:ext uri="{FF2B5EF4-FFF2-40B4-BE49-F238E27FC236}">
                  <a16:creationId xmlns:a16="http://schemas.microsoft.com/office/drawing/2014/main" xmlns="" id="{58F27D26-7B4E-4D67-861D-6E2E10E31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778" y="2554174"/>
              <a:ext cx="573329" cy="2752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31</a:t>
              </a:r>
              <a:r>
                <a:rPr lang="ja-JP" altLang="en-US" sz="2100" b="1" kern="10" spc="-105" dirty="0" err="1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．</a:t>
              </a:r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3</a:t>
              </a:r>
              <a:r>
                <a:rPr lang="ja-JP" altLang="en-US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％</a:t>
              </a:r>
            </a:p>
          </p:txBody>
        </p:sp>
      </p:grp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xmlns="" id="{FF62DEAC-889E-4260-BA33-8CBE52E4BD8B}"/>
              </a:ext>
            </a:extLst>
          </p:cNvPr>
          <p:cNvSpPr/>
          <p:nvPr/>
        </p:nvSpPr>
        <p:spPr>
          <a:xfrm>
            <a:off x="663450" y="4307347"/>
            <a:ext cx="8723118" cy="2219490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xmlns="" id="{B6D0B568-F110-4B5C-A747-A707A9A0FA1E}"/>
              </a:ext>
            </a:extLst>
          </p:cNvPr>
          <p:cNvGrpSpPr/>
          <p:nvPr/>
        </p:nvGrpSpPr>
        <p:grpSpPr>
          <a:xfrm>
            <a:off x="1784648" y="4062328"/>
            <a:ext cx="6436043" cy="473889"/>
            <a:chOff x="1189685" y="4176045"/>
            <a:chExt cx="4269152" cy="473889"/>
          </a:xfrm>
        </p:grpSpPr>
        <p:sp>
          <p:nvSpPr>
            <p:cNvPr id="84" name="四角形: 角を丸くする 37">
              <a:extLst>
                <a:ext uri="{FF2B5EF4-FFF2-40B4-BE49-F238E27FC236}">
                  <a16:creationId xmlns:a16="http://schemas.microsoft.com/office/drawing/2014/main" xmlns="" id="{55CD28FF-9895-4222-94FC-685C914E11F9}"/>
                </a:ext>
              </a:extLst>
            </p:cNvPr>
            <p:cNvSpPr/>
            <p:nvPr/>
          </p:nvSpPr>
          <p:spPr>
            <a:xfrm>
              <a:off x="1197615" y="4176045"/>
              <a:ext cx="4261222" cy="473889"/>
            </a:xfrm>
            <a:prstGeom prst="roundRect">
              <a:avLst/>
            </a:prstGeom>
            <a:solidFill>
              <a:srgbClr val="FF99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xmlns="" id="{26FC4DD6-4406-4FD3-9C3E-B39B80762B3F}"/>
                </a:ext>
              </a:extLst>
            </p:cNvPr>
            <p:cNvSpPr txBox="1"/>
            <p:nvPr/>
          </p:nvSpPr>
          <p:spPr>
            <a:xfrm>
              <a:off x="1189685" y="4244231"/>
              <a:ext cx="426672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「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SUNDAY AWESOME WAVE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」は、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週間で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27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万人に聴かれています！</a:t>
              </a:r>
            </a:p>
          </p:txBody>
        </p:sp>
      </p:grpSp>
      <p:sp>
        <p:nvSpPr>
          <p:cNvPr id="92" name="テキスト ボックス 17"/>
          <p:cNvSpPr txBox="1">
            <a:spLocks noChangeArrowheads="1"/>
          </p:cNvSpPr>
          <p:nvPr/>
        </p:nvSpPr>
        <p:spPr bwMode="auto">
          <a:xfrm>
            <a:off x="1665384" y="4739075"/>
            <a:ext cx="67858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 u="sng" dirty="0">
                <a:latin typeface="+mn-ea"/>
                <a:ea typeface="+mn-ea"/>
              </a:rPr>
              <a:t>●「</a:t>
            </a:r>
            <a:r>
              <a:rPr lang="en-US" altLang="ja-JP" sz="1600" u="sng" dirty="0">
                <a:latin typeface="+mn-ea"/>
                <a:ea typeface="+mn-ea"/>
              </a:rPr>
              <a:t>SUNDAY AWESOME WAVE</a:t>
            </a:r>
            <a:r>
              <a:rPr lang="ja-JP" altLang="en-US" sz="1600" u="sng" dirty="0">
                <a:latin typeface="+mn-ea"/>
                <a:ea typeface="+mn-ea"/>
              </a:rPr>
              <a:t>」の</a:t>
            </a:r>
            <a:r>
              <a:rPr lang="en-US" altLang="ja-JP" sz="1600" u="sng" dirty="0">
                <a:latin typeface="+mn-ea"/>
                <a:ea typeface="+mn-ea"/>
              </a:rPr>
              <a:t>1</a:t>
            </a:r>
            <a:r>
              <a:rPr lang="ja-JP" altLang="en-US" sz="1600" u="sng" dirty="0">
                <a:latin typeface="+mn-ea"/>
                <a:ea typeface="+mn-ea"/>
              </a:rPr>
              <a:t>週間のユニークリーチ</a:t>
            </a:r>
            <a:r>
              <a:rPr lang="en-US" altLang="ja-JP" sz="1600" u="sng" dirty="0">
                <a:latin typeface="+mn-ea"/>
                <a:ea typeface="+mn-ea"/>
              </a:rPr>
              <a:t>(</a:t>
            </a:r>
            <a:r>
              <a:rPr lang="ja-JP" altLang="en-US" sz="1600" u="sng" dirty="0">
                <a:latin typeface="+mn-ea"/>
                <a:ea typeface="+mn-ea"/>
              </a:rPr>
              <a:t>到達率</a:t>
            </a:r>
            <a:r>
              <a:rPr lang="en-US" altLang="ja-JP" sz="1600" u="sng" dirty="0">
                <a:latin typeface="+mn-ea"/>
                <a:ea typeface="+mn-ea"/>
              </a:rPr>
              <a:t>)</a:t>
            </a:r>
            <a:r>
              <a:rPr lang="ja-JP" altLang="en-US" sz="1600" u="sng" dirty="0">
                <a:latin typeface="+mn-ea"/>
                <a:ea typeface="+mn-ea"/>
              </a:rPr>
              <a:t>・・・</a:t>
            </a:r>
            <a:r>
              <a:rPr lang="en-US" altLang="ja-JP" sz="1600" b="1" u="sng" dirty="0">
                <a:latin typeface="+mn-ea"/>
                <a:ea typeface="+mn-ea"/>
              </a:rPr>
              <a:t>2.7%</a:t>
            </a:r>
          </a:p>
        </p:txBody>
      </p:sp>
      <p:sp>
        <p:nvSpPr>
          <p:cNvPr id="93" name="テキスト ボックス 19"/>
          <p:cNvSpPr txBox="1">
            <a:spLocks noChangeArrowheads="1"/>
          </p:cNvSpPr>
          <p:nvPr/>
        </p:nvSpPr>
        <p:spPr bwMode="auto">
          <a:xfrm>
            <a:off x="3751675" y="6007583"/>
            <a:ext cx="3504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+mn-ea"/>
                <a:ea typeface="+mn-ea"/>
              </a:rPr>
              <a:t>重複を除く正味到達人数</a:t>
            </a:r>
            <a:endParaRPr lang="en-US" altLang="ja-JP" sz="1200" dirty="0">
              <a:latin typeface="+mn-ea"/>
              <a:ea typeface="+mn-ea"/>
            </a:endParaRPr>
          </a:p>
          <a:p>
            <a:r>
              <a:rPr lang="ja-JP" altLang="en-US" sz="1200" dirty="0">
                <a:latin typeface="+mn-ea"/>
                <a:ea typeface="+mn-ea"/>
              </a:rPr>
              <a:t>中京圏の</a:t>
            </a:r>
            <a:r>
              <a:rPr lang="en-US" altLang="ja-JP" sz="1200" dirty="0">
                <a:latin typeface="+mn-ea"/>
                <a:ea typeface="+mn-ea"/>
              </a:rPr>
              <a:t>ZIP-FM</a:t>
            </a:r>
            <a:r>
              <a:rPr lang="ja-JP" altLang="en-US" sz="1200" dirty="0">
                <a:latin typeface="+mn-ea"/>
                <a:ea typeface="+mn-ea"/>
              </a:rPr>
              <a:t>良好聴取エリア内の男女</a:t>
            </a:r>
            <a:r>
              <a:rPr lang="en-US" altLang="ja-JP" sz="1200" dirty="0">
                <a:latin typeface="+mn-ea"/>
                <a:ea typeface="+mn-ea"/>
              </a:rPr>
              <a:t>12</a:t>
            </a:r>
            <a:r>
              <a:rPr lang="ja-JP" altLang="en-US" sz="1200" dirty="0">
                <a:latin typeface="+mn-ea"/>
                <a:ea typeface="+mn-ea"/>
              </a:rPr>
              <a:t>～</a:t>
            </a:r>
            <a:r>
              <a:rPr lang="en-US" altLang="ja-JP" sz="1200" dirty="0">
                <a:latin typeface="+mn-ea"/>
                <a:ea typeface="+mn-ea"/>
              </a:rPr>
              <a:t>69</a:t>
            </a:r>
            <a:r>
              <a:rPr lang="ja-JP" altLang="en-US" sz="1200" dirty="0">
                <a:latin typeface="+mn-ea"/>
                <a:ea typeface="+mn-ea"/>
              </a:rPr>
              <a:t>才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94" name="テキスト ボックス 18"/>
          <p:cNvSpPr txBox="1">
            <a:spLocks noChangeArrowheads="1"/>
          </p:cNvSpPr>
          <p:nvPr/>
        </p:nvSpPr>
        <p:spPr bwMode="auto">
          <a:xfrm>
            <a:off x="3749946" y="5238142"/>
            <a:ext cx="43123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EA6431"/>
                </a:solidFill>
                <a:latin typeface="+mn-ea"/>
                <a:ea typeface="+mn-ea"/>
              </a:rPr>
              <a:t>27</a:t>
            </a:r>
            <a:r>
              <a:rPr lang="ja-JP" altLang="en-US" sz="4400" b="1" dirty="0">
                <a:solidFill>
                  <a:srgbClr val="EA6431"/>
                </a:solidFill>
                <a:latin typeface="+mn-ea"/>
                <a:ea typeface="+mn-ea"/>
              </a:rPr>
              <a:t>万人／</a:t>
            </a:r>
            <a:r>
              <a:rPr lang="en-US" altLang="ja-JP" sz="3200" b="1" dirty="0">
                <a:solidFill>
                  <a:srgbClr val="EA6431"/>
                </a:solidFill>
                <a:latin typeface="+mn-ea"/>
                <a:ea typeface="+mn-ea"/>
              </a:rPr>
              <a:t>1,000</a:t>
            </a:r>
            <a:r>
              <a:rPr lang="ja-JP" altLang="en-US" sz="3200" b="1" dirty="0">
                <a:solidFill>
                  <a:srgbClr val="EA6431"/>
                </a:solidFill>
                <a:latin typeface="+mn-ea"/>
                <a:ea typeface="+mn-ea"/>
              </a:rPr>
              <a:t>万人</a:t>
            </a:r>
            <a:endParaRPr lang="en-US" altLang="ja-JP" sz="3200" b="1" dirty="0">
              <a:solidFill>
                <a:srgbClr val="EA6431"/>
              </a:solidFill>
              <a:latin typeface="+mn-ea"/>
              <a:ea typeface="+mn-ea"/>
            </a:endParaRPr>
          </a:p>
        </p:txBody>
      </p:sp>
      <p:sp>
        <p:nvSpPr>
          <p:cNvPr id="95" name="テキスト ボックス 17"/>
          <p:cNvSpPr txBox="1">
            <a:spLocks noChangeArrowheads="1"/>
          </p:cNvSpPr>
          <p:nvPr/>
        </p:nvSpPr>
        <p:spPr bwMode="auto">
          <a:xfrm>
            <a:off x="1638444" y="5307503"/>
            <a:ext cx="1941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人口換算すると</a:t>
            </a:r>
            <a:r>
              <a:rPr lang="en-US" altLang="ja-JP" dirty="0">
                <a:latin typeface="+mn-ea"/>
                <a:ea typeface="+mn-ea"/>
              </a:rPr>
              <a:t>…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xmlns="" id="{C220D258-9AFE-78D4-4296-9628C160E883}"/>
              </a:ext>
            </a:extLst>
          </p:cNvPr>
          <p:cNvSpPr txBox="1"/>
          <p:nvPr/>
        </p:nvSpPr>
        <p:spPr>
          <a:xfrm>
            <a:off x="726306" y="6596789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01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CDB3209-E3BF-F721-FB6C-173B92001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xmlns="" id="{BDB2BB2C-89DE-B736-26B3-7BACE0BC6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ＳＵＮＤＡＹ ＡＷＥＳＯＭＥ ＷＡＶＥ</a:t>
            </a:r>
            <a:r>
              <a:rPr lang="ja-JP" altLang="en-US" sz="2000" b="1" dirty="0">
                <a:latin typeface="+mn-lt"/>
                <a:ea typeface="+mj-ea"/>
              </a:rPr>
              <a:t>　＜聴取者構成＞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AF067A62-A5B5-64C9-E78D-14BD1A52F7D7}"/>
              </a:ext>
            </a:extLst>
          </p:cNvPr>
          <p:cNvSpPr/>
          <p:nvPr/>
        </p:nvSpPr>
        <p:spPr>
          <a:xfrm>
            <a:off x="5025008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四角形: 角を丸くする 50">
            <a:extLst>
              <a:ext uri="{FF2B5EF4-FFF2-40B4-BE49-F238E27FC236}">
                <a16:creationId xmlns:a16="http://schemas.microsoft.com/office/drawing/2014/main" xmlns="" id="{057CA13F-902C-5B45-1D54-3A98176E6267}"/>
              </a:ext>
            </a:extLst>
          </p:cNvPr>
          <p:cNvSpPr/>
          <p:nvPr/>
        </p:nvSpPr>
        <p:spPr>
          <a:xfrm>
            <a:off x="5853742" y="1518193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男女年代別構成</a:t>
            </a: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xmlns="" id="{9CAF59B3-7B79-F856-1D1A-7977C95780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76731"/>
              </p:ext>
            </p:extLst>
          </p:nvPr>
        </p:nvGraphicFramePr>
        <p:xfrm>
          <a:off x="5021830" y="2046558"/>
          <a:ext cx="45365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xmlns="" id="{A9B40275-E912-0998-2106-7E9B97239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890643"/>
              </p:ext>
            </p:extLst>
          </p:nvPr>
        </p:nvGraphicFramePr>
        <p:xfrm>
          <a:off x="5156482" y="5164413"/>
          <a:ext cx="4267200" cy="90678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7122651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982957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6893147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41162444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8484522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4288438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30191637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435526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16:00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8.7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28.3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17391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480199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16:00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0851049"/>
                  </a:ext>
                </a:extLst>
              </a:tr>
            </a:tbl>
          </a:graphicData>
        </a:graphic>
      </p:graphicFrame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xmlns="" id="{B12A4A6F-67D6-16CC-E94C-337E9107F378}"/>
              </a:ext>
            </a:extLst>
          </p:cNvPr>
          <p:cNvSpPr/>
          <p:nvPr/>
        </p:nvSpPr>
        <p:spPr>
          <a:xfrm>
            <a:off x="347496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四角形: 角を丸くする 50">
            <a:extLst>
              <a:ext uri="{FF2B5EF4-FFF2-40B4-BE49-F238E27FC236}">
                <a16:creationId xmlns:a16="http://schemas.microsoft.com/office/drawing/2014/main" xmlns="" id="{893C2775-9A32-DFE1-4685-D07EF85935EE}"/>
              </a:ext>
            </a:extLst>
          </p:cNvPr>
          <p:cNvSpPr/>
          <p:nvPr/>
        </p:nvSpPr>
        <p:spPr>
          <a:xfrm>
            <a:off x="1162978" y="1536651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男女比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xmlns="" id="{8EA14D40-520B-CD6B-56E6-BBCA4504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07" y="5263860"/>
            <a:ext cx="46741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 dirty="0">
                <a:latin typeface="+mn-lt"/>
                <a:ea typeface="+mj-ea"/>
              </a:rPr>
              <a:t>「</a:t>
            </a:r>
            <a:r>
              <a:rPr lang="en-US" altLang="ja-JP" sz="2000" dirty="0">
                <a:latin typeface="+mn-lt"/>
                <a:ea typeface="+mj-ea"/>
              </a:rPr>
              <a:t>SUNDAY AWESOME WAVE</a:t>
            </a:r>
            <a:r>
              <a:rPr lang="ja-JP" altLang="en-US" sz="2000" dirty="0">
                <a:latin typeface="+mn-lt"/>
                <a:ea typeface="+mj-ea"/>
              </a:rPr>
              <a:t>」リスナーの</a:t>
            </a:r>
            <a:endParaRPr lang="en-US" altLang="ja-JP" sz="2000" dirty="0">
              <a:latin typeface="+mn-lt"/>
              <a:ea typeface="+mj-ea"/>
            </a:endParaRPr>
          </a:p>
          <a:p>
            <a:pPr algn="ctr" eaLnBrk="1" hangingPunct="1"/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5.5</a:t>
            </a:r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割が男性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FF0000"/>
                </a:solidFill>
                <a:latin typeface="+mn-lt"/>
                <a:ea typeface="+mj-ea"/>
              </a:rPr>
              <a:t>4.5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割が女性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xmlns="" id="{9BBEA6EC-A328-7A9D-C673-C6F07EB071D7}"/>
              </a:ext>
            </a:extLst>
          </p:cNvPr>
          <p:cNvSpPr txBox="1"/>
          <p:nvPr/>
        </p:nvSpPr>
        <p:spPr>
          <a:xfrm>
            <a:off x="726306" y="6497324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xmlns="" id="{C147054E-9187-B291-0850-8FC9F9D90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61941"/>
            <a:ext cx="7561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●（日）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16:00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～</a:t>
            </a:r>
            <a:r>
              <a:rPr lang="en-US" altLang="ja-JP" sz="1600" u="sng">
                <a:solidFill>
                  <a:srgbClr val="FF0000"/>
                </a:solidFill>
                <a:latin typeface="+mj-ea"/>
                <a:ea typeface="+mj-ea"/>
              </a:rPr>
              <a:t>18:00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における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12-69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歳男女のリスナー層</a:t>
            </a:r>
          </a:p>
        </p:txBody>
      </p:sp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xmlns="" id="{E73B31F8-698F-22A6-B44B-3E963AF43C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938748"/>
              </p:ext>
            </p:extLst>
          </p:nvPr>
        </p:nvGraphicFramePr>
        <p:xfrm>
          <a:off x="386392" y="228137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xmlns="" id="{C966A294-31F9-EEF1-A68A-F5F4DB3C4B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630349"/>
              </p:ext>
            </p:extLst>
          </p:nvPr>
        </p:nvGraphicFramePr>
        <p:xfrm>
          <a:off x="4851682" y="21887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4244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27" y="1484785"/>
            <a:ext cx="2579904" cy="1944216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ＳＵＮＤＡＹ ＡＷＥＳＯＭＥ ＷＡＶＥ</a:t>
            </a:r>
            <a:r>
              <a:rPr lang="ja-JP" altLang="en-US" sz="2000" b="1" dirty="0">
                <a:latin typeface="+mn-lt"/>
                <a:ea typeface="+mj-ea"/>
              </a:rPr>
              <a:t>　＜番組ＳＮＳ＞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EA54E4F6-1FB7-06FA-415F-67C42C400C4A}"/>
              </a:ext>
            </a:extLst>
          </p:cNvPr>
          <p:cNvSpPr txBox="1"/>
          <p:nvPr/>
        </p:nvSpPr>
        <p:spPr>
          <a:xfrm>
            <a:off x="200472" y="993512"/>
            <a:ext cx="90804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X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@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zip_saw</a:t>
            </a:r>
            <a:r>
              <a:rPr lang="ja-JP" altLang="en-US" sz="1600" u="sng" dirty="0" smtClean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600" u="sng" dirty="0" smtClean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6,400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88" y="3501008"/>
            <a:ext cx="2192133" cy="316835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784" y="1484785"/>
            <a:ext cx="2002681" cy="289549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8784" y="4653136"/>
            <a:ext cx="2151708" cy="192333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0492" y="1467176"/>
            <a:ext cx="1965945" cy="257887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3040" y="4124615"/>
            <a:ext cx="1733847" cy="256384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9264" y="1484785"/>
            <a:ext cx="2139091" cy="2448271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4293" y="4124615"/>
            <a:ext cx="2003203" cy="25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11" y="5827636"/>
            <a:ext cx="8552928" cy="72767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47" y="4952063"/>
            <a:ext cx="8546492" cy="7226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90" y="4076237"/>
            <a:ext cx="8578549" cy="71987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526" y="3237804"/>
            <a:ext cx="8594311" cy="73212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904" y="2316464"/>
            <a:ext cx="8607613" cy="72825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190" y="1433659"/>
            <a:ext cx="8624496" cy="72465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52279" y="935432"/>
            <a:ext cx="958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</a:rPr>
              <a:t>radiko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全体のリスナーと比較して、「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SUNDAY AWESOME WAVE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」のリスナーのポイントが高いプロフィール</a:t>
            </a:r>
            <a:endParaRPr lang="en-US" altLang="ja-JP" sz="16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ＳＵＮＤＡＹ ＡＷＥＳＯＭＥ ＷＡＶＥ</a:t>
            </a:r>
            <a:r>
              <a:rPr lang="ja-JP" altLang="en-US" sz="2000" b="1" dirty="0">
                <a:latin typeface="+mn-lt"/>
                <a:ea typeface="+mj-ea"/>
              </a:rPr>
              <a:t>　＜リスナー・プロフィール＞</a:t>
            </a:r>
          </a:p>
        </p:txBody>
      </p:sp>
    </p:spTree>
    <p:extLst>
      <p:ext uri="{BB962C8B-B14F-4D97-AF65-F5344CB8AC3E}">
        <p14:creationId xmlns:p14="http://schemas.microsoft.com/office/powerpoint/2010/main" val="559619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9" y="260648"/>
            <a:ext cx="64807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ＳＵＮＤＡＹ ＡＷＥＳＯＭＥ ＷＡＶＥ</a:t>
            </a:r>
            <a:r>
              <a:rPr lang="ja-JP" altLang="en-US" sz="2000" b="1" dirty="0">
                <a:latin typeface="+mn-lt"/>
                <a:ea typeface="+mj-ea"/>
              </a:rPr>
              <a:t>　＜タイムテーブル＞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xmlns="" id="{15BA5D70-57FE-CE77-5F44-BF38D3BC2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003591"/>
              </p:ext>
            </p:extLst>
          </p:nvPr>
        </p:nvGraphicFramePr>
        <p:xfrm>
          <a:off x="749023" y="1268760"/>
          <a:ext cx="8424937" cy="2930446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13288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1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946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593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START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END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コーナー・タイトル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1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15:58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TIME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SIGNAL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86700441"/>
                  </a:ext>
                </a:extLst>
              </a:tr>
              <a:tr h="3381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16:0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OPENER〜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1397769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16:15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16:17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TRAFFIC</a:t>
                      </a:r>
                      <a:r>
                        <a:rPr lang="en-US" altLang="ja-JP" sz="1100" u="none" strike="noStrike" baseline="0" dirty="0">
                          <a:effectLst/>
                        </a:rPr>
                        <a:t> INFORMATION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1855124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16:17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16:22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AWESOME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FOCUS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4219904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16:42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16:47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MAKE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IT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MAKE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IT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9688875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17:12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17:15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TRAFFIC INFORMATION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17:26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CLOSER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～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43877542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498B9CC9-193F-11B8-A800-963344AED080}"/>
              </a:ext>
            </a:extLst>
          </p:cNvPr>
          <p:cNvSpPr txBox="1"/>
          <p:nvPr/>
        </p:nvSpPr>
        <p:spPr>
          <a:xfrm>
            <a:off x="7445768" y="4686112"/>
            <a:ext cx="17281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/>
              <a:t>2025</a:t>
            </a:r>
            <a:r>
              <a:rPr lang="ja-JP" altLang="en-US" sz="1600" dirty="0"/>
              <a:t>年</a:t>
            </a:r>
            <a:r>
              <a:rPr lang="en-US" altLang="ja-JP" sz="1600" dirty="0"/>
              <a:t>10</a:t>
            </a:r>
            <a:r>
              <a:rPr lang="ja-JP" altLang="en-US" sz="1600" dirty="0"/>
              <a:t>月現在</a:t>
            </a:r>
          </a:p>
        </p:txBody>
      </p:sp>
    </p:spTree>
    <p:extLst>
      <p:ext uri="{BB962C8B-B14F-4D97-AF65-F5344CB8AC3E}">
        <p14:creationId xmlns:p14="http://schemas.microsoft.com/office/powerpoint/2010/main" val="1879755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8488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ＳＵＮＤＡＹ ＡＷＥＳＯＭＥ ＷＡＶＥ</a:t>
            </a:r>
            <a:r>
              <a:rPr lang="ja-JP" altLang="en-US" sz="2000" b="1" dirty="0">
                <a:latin typeface="+mn-lt"/>
                <a:ea typeface="+mj-ea"/>
              </a:rPr>
              <a:t>　＜レギュラー番組ご提供企画＞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xmlns="" id="{3070BC16-E8E7-404E-8B1D-07FF0E3F1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394972"/>
              </p:ext>
            </p:extLst>
          </p:nvPr>
        </p:nvGraphicFramePr>
        <p:xfrm>
          <a:off x="311277" y="1052736"/>
          <a:ext cx="9369676" cy="280831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22242">
                  <a:extLst>
                    <a:ext uri="{9D8B030D-6E8A-4147-A177-3AD203B41FA5}">
                      <a16:colId xmlns:a16="http://schemas.microsoft.com/office/drawing/2014/main" xmlns="" val="1324083320"/>
                    </a:ext>
                  </a:extLst>
                </a:gridCol>
                <a:gridCol w="1621684">
                  <a:extLst>
                    <a:ext uri="{9D8B030D-6E8A-4147-A177-3AD203B41FA5}">
                      <a16:colId xmlns:a16="http://schemas.microsoft.com/office/drawing/2014/main" xmlns="" val="2588230107"/>
                    </a:ext>
                  </a:extLst>
                </a:gridCol>
                <a:gridCol w="593741">
                  <a:extLst>
                    <a:ext uri="{9D8B030D-6E8A-4147-A177-3AD203B41FA5}">
                      <a16:colId xmlns:a16="http://schemas.microsoft.com/office/drawing/2014/main" xmlns="" val="3762226072"/>
                    </a:ext>
                  </a:extLst>
                </a:gridCol>
                <a:gridCol w="2737550">
                  <a:extLst>
                    <a:ext uri="{9D8B030D-6E8A-4147-A177-3AD203B41FA5}">
                      <a16:colId xmlns:a16="http://schemas.microsoft.com/office/drawing/2014/main" xmlns="" val="825621154"/>
                    </a:ext>
                  </a:extLst>
                </a:gridCol>
                <a:gridCol w="921421">
                  <a:extLst>
                    <a:ext uri="{9D8B030D-6E8A-4147-A177-3AD203B41FA5}">
                      <a16:colId xmlns:a16="http://schemas.microsoft.com/office/drawing/2014/main" xmlns="" val="3663100710"/>
                    </a:ext>
                  </a:extLst>
                </a:gridCol>
                <a:gridCol w="1573038">
                  <a:extLst>
                    <a:ext uri="{9D8B030D-6E8A-4147-A177-3AD203B41FA5}">
                      <a16:colId xmlns:a16="http://schemas.microsoft.com/office/drawing/2014/main" xmlns="" val="3077981478"/>
                    </a:ext>
                  </a:extLst>
                </a:gridCol>
              </a:tblGrid>
              <a:tr h="4219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番組タイトル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放送時間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尺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番組内容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ＣＭ総量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月額料金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022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AWESOME FOCUS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＜日曜日＞</a:t>
                      </a:r>
                    </a:p>
                    <a:p>
                      <a:pPr algn="ctr"/>
                      <a:r>
                        <a:rPr kumimoji="1" lang="en-US" altLang="ja-JP" sz="1000" dirty="0"/>
                        <a:t>16:17</a:t>
                      </a:r>
                      <a:r>
                        <a:rPr kumimoji="1" lang="ja-JP" altLang="en-US" sz="1000" dirty="0"/>
                        <a:t>～</a:t>
                      </a:r>
                      <a:r>
                        <a:rPr kumimoji="1" lang="en-US" altLang="ja-JP" sz="1000" dirty="0"/>
                        <a:t>16:22</a:t>
                      </a:r>
                      <a:endParaRPr kumimoji="1" lang="ja-JP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5</a:t>
                      </a:r>
                      <a:r>
                        <a:rPr kumimoji="1" lang="ja-JP" altLang="en-US" sz="1200" dirty="0"/>
                        <a:t>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/>
                        <a:t>食品や映画、イベント、新人アーティストなど</a:t>
                      </a:r>
                      <a:endParaRPr kumimoji="1" lang="en-US" altLang="ja-JP" sz="1000" dirty="0"/>
                    </a:p>
                    <a:p>
                      <a:r>
                        <a:rPr kumimoji="1" lang="ja-JP" altLang="en-US" sz="1000" dirty="0"/>
                        <a:t>　　　　　　新しいもの紹介コーナー。</a:t>
                      </a:r>
                      <a:endParaRPr kumimoji="1" lang="en-US" altLang="ja-JP" sz="1000" dirty="0"/>
                    </a:p>
                    <a:p>
                      <a:r>
                        <a:rPr kumimoji="1" lang="ja-JP" altLang="en-US" sz="1000" dirty="0"/>
                        <a:t>　前半：</a:t>
                      </a:r>
                      <a:r>
                        <a:rPr kumimoji="1" lang="en-US" altLang="ja-JP" sz="1000" dirty="0"/>
                        <a:t>1</a:t>
                      </a:r>
                      <a:r>
                        <a:rPr kumimoji="1" lang="ja-JP" altLang="en-US" sz="1000" dirty="0"/>
                        <a:t>商品をピックアップ</a:t>
                      </a:r>
                      <a:endParaRPr kumimoji="1" lang="en-US" altLang="ja-JP" sz="1000" dirty="0"/>
                    </a:p>
                    <a:p>
                      <a:r>
                        <a:rPr kumimoji="1" lang="ja-JP" altLang="en-US" sz="1000" dirty="0"/>
                        <a:t>　後半</a:t>
                      </a:r>
                      <a:r>
                        <a:rPr kumimoji="1" lang="en-US" altLang="ja-JP" sz="1000" dirty="0"/>
                        <a:t>:</a:t>
                      </a:r>
                      <a:r>
                        <a:rPr kumimoji="1" lang="ja-JP" altLang="en-US" sz="1000" dirty="0"/>
                        <a:t>：来週発売の新商品を簡単に紹介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20</a:t>
                      </a:r>
                      <a:r>
                        <a:rPr kumimoji="1" lang="ja-JP" altLang="en-US" sz="1200" dirty="0"/>
                        <a:t>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100" u="sng" dirty="0"/>
                    </a:p>
                    <a:p>
                      <a:pPr algn="ctr"/>
                      <a:endParaRPr kumimoji="1" lang="en-US" altLang="ja-JP" sz="1100" u="sng" dirty="0"/>
                    </a:p>
                    <a:p>
                      <a:pPr algn="ctr"/>
                      <a:r>
                        <a:rPr kumimoji="1" lang="en-US" altLang="ja-JP" sz="1100" u="sng" dirty="0"/>
                        <a:t>\500,000</a:t>
                      </a:r>
                    </a:p>
                    <a:p>
                      <a:r>
                        <a:rPr kumimoji="1" lang="ja-JP" altLang="en-US" sz="900" dirty="0"/>
                        <a:t>　（</a:t>
                      </a:r>
                      <a:r>
                        <a:rPr kumimoji="1" lang="en-US" altLang="ja-JP" sz="900" dirty="0"/>
                        <a:t>W:\300,000</a:t>
                      </a:r>
                    </a:p>
                    <a:p>
                      <a:r>
                        <a:rPr kumimoji="1" lang="ja-JP" altLang="en-US" sz="900" dirty="0"/>
                        <a:t>　　　　　　　　</a:t>
                      </a:r>
                      <a:r>
                        <a:rPr kumimoji="1" lang="en-US" altLang="ja-JP" sz="900" dirty="0"/>
                        <a:t>/P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\200,000</a:t>
                      </a:r>
                      <a:r>
                        <a:rPr kumimoji="1" lang="ja-JP" altLang="en-US" sz="900" dirty="0"/>
                        <a:t>）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97844622"/>
                  </a:ext>
                </a:extLst>
              </a:tr>
              <a:tr h="124336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MAKE IT</a:t>
                      </a:r>
                      <a:r>
                        <a:rPr kumimoji="1" lang="ja-JP" altLang="en-US" sz="1100" dirty="0"/>
                        <a:t>　</a:t>
                      </a:r>
                      <a:r>
                        <a:rPr kumimoji="1" lang="en-US" altLang="ja-JP" sz="1100" dirty="0"/>
                        <a:t>MAKE</a:t>
                      </a:r>
                      <a:r>
                        <a:rPr kumimoji="1" lang="ja-JP" altLang="en-US" sz="1100" dirty="0"/>
                        <a:t> </a:t>
                      </a:r>
                      <a:r>
                        <a:rPr kumimoji="1" lang="en-US" altLang="ja-JP" sz="1100" dirty="0"/>
                        <a:t>IT</a:t>
                      </a:r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＜日曜日＞</a:t>
                      </a:r>
                    </a:p>
                    <a:p>
                      <a:pPr algn="ctr"/>
                      <a:r>
                        <a:rPr kumimoji="1" lang="en-US" altLang="ja-JP" sz="1000" dirty="0"/>
                        <a:t>16:42</a:t>
                      </a:r>
                      <a:r>
                        <a:rPr kumimoji="1" lang="ja-JP" altLang="en-US" sz="1000" dirty="0"/>
                        <a:t>～</a:t>
                      </a:r>
                      <a:r>
                        <a:rPr kumimoji="1" lang="en-US" altLang="ja-JP" sz="1000" dirty="0"/>
                        <a:t>16:47</a:t>
                      </a:r>
                      <a:endParaRPr kumimoji="1" lang="ja-JP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/>
                    </a:p>
                    <a:p>
                      <a:pPr algn="ctr"/>
                      <a:r>
                        <a:rPr kumimoji="1" lang="en-US" altLang="ja-JP" sz="1200" dirty="0"/>
                        <a:t>5</a:t>
                      </a:r>
                      <a:r>
                        <a:rPr kumimoji="1" lang="ja-JP" altLang="en-US" sz="1200" dirty="0"/>
                        <a:t>分</a:t>
                      </a:r>
                    </a:p>
                    <a:p>
                      <a:pPr algn="ctr"/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1000" dirty="0">
                          <a:latin typeface="+mn-lt"/>
                          <a:ea typeface="+mj-ea"/>
                        </a:rPr>
                        <a:t>魅力的な自分にレベルアップするコーナー。</a:t>
                      </a:r>
                      <a:endParaRPr lang="en-US" altLang="ja-JP" sz="1000" dirty="0">
                        <a:latin typeface="+mn-lt"/>
                        <a:ea typeface="+mj-ea"/>
                      </a:endParaRPr>
                    </a:p>
                    <a:p>
                      <a:r>
                        <a:rPr lang="ja-JP" altLang="en-US" sz="1000" dirty="0">
                          <a:latin typeface="+mn-lt"/>
                          <a:ea typeface="+mj-ea"/>
                        </a:rPr>
                        <a:t>ナビゲーターの神原真理、リスナーが実際に取り組んでいることを紹介。曲の間は、その場でできるトレーニングを実施します。</a:t>
                      </a:r>
                      <a:endParaRPr lang="en-US" altLang="ja-JP" sz="1000" dirty="0">
                        <a:latin typeface="+mn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/>
                    </a:p>
                    <a:p>
                      <a:pPr algn="ctr"/>
                      <a:r>
                        <a:rPr kumimoji="1" lang="en-US" altLang="ja-JP" sz="1200" dirty="0"/>
                        <a:t>20</a:t>
                      </a:r>
                      <a:r>
                        <a:rPr kumimoji="1" lang="ja-JP" altLang="en-US" sz="1200" dirty="0"/>
                        <a:t>秒</a:t>
                      </a:r>
                      <a:endParaRPr kumimoji="1" lang="en-US" altLang="ja-JP" sz="1200" dirty="0"/>
                    </a:p>
                    <a:p>
                      <a:pPr algn="ctr"/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100" u="sng" dirty="0"/>
                    </a:p>
                    <a:p>
                      <a:pPr algn="ctr"/>
                      <a:r>
                        <a:rPr kumimoji="1" lang="en-US" altLang="ja-JP" sz="1100" u="sng" dirty="0"/>
                        <a:t>\500,000</a:t>
                      </a:r>
                    </a:p>
                    <a:p>
                      <a:r>
                        <a:rPr kumimoji="1" lang="ja-JP" altLang="en-US" sz="900" dirty="0"/>
                        <a:t>　（</a:t>
                      </a:r>
                      <a:r>
                        <a:rPr kumimoji="1" lang="en-US" altLang="ja-JP" sz="900" dirty="0"/>
                        <a:t>W:\300,000</a:t>
                      </a:r>
                    </a:p>
                    <a:p>
                      <a:r>
                        <a:rPr kumimoji="1" lang="ja-JP" altLang="en-US" sz="900" dirty="0"/>
                        <a:t>　　　　　　　　</a:t>
                      </a:r>
                      <a:r>
                        <a:rPr kumimoji="1" lang="en-US" altLang="ja-JP" sz="900" dirty="0"/>
                        <a:t>/P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\200,000</a:t>
                      </a:r>
                      <a:r>
                        <a:rPr kumimoji="1" lang="ja-JP" altLang="en-US" sz="900" dirty="0"/>
                        <a:t>）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19876566"/>
                  </a:ext>
                </a:extLst>
              </a:tr>
            </a:tbl>
          </a:graphicData>
        </a:graphic>
      </p:graphicFrame>
      <p:sp>
        <p:nvSpPr>
          <p:cNvPr id="12" name="Text Box 1805"/>
          <p:cNvSpPr txBox="1">
            <a:spLocks noChangeArrowheads="1"/>
          </p:cNvSpPr>
          <p:nvPr/>
        </p:nvSpPr>
        <p:spPr bwMode="auto">
          <a:xfrm>
            <a:off x="311276" y="4372592"/>
            <a:ext cx="88511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100" dirty="0">
                <a:latin typeface="+mn-ea"/>
                <a:ea typeface="+mn-ea"/>
              </a:rPr>
              <a:t>※</a:t>
            </a:r>
            <a:r>
              <a:rPr lang="ja-JP" altLang="en-US" sz="1100" dirty="0">
                <a:latin typeface="+mn-ea"/>
                <a:ea typeface="+mn-ea"/>
              </a:rPr>
              <a:t>特別番組などのため、放送時刻変更または放送休止になる場合があります。　</a:t>
            </a:r>
          </a:p>
          <a:p>
            <a:pPr eaLnBrk="1" hangingPunct="1"/>
            <a:r>
              <a:rPr lang="en-US" altLang="ja-JP" sz="1100" dirty="0">
                <a:latin typeface="+mn-ea"/>
                <a:ea typeface="+mn-ea"/>
              </a:rPr>
              <a:t>※</a:t>
            </a:r>
            <a:r>
              <a:rPr lang="ja-JP" altLang="en-US" sz="1100" dirty="0">
                <a:latin typeface="+mn-ea"/>
                <a:ea typeface="+mn-ea"/>
              </a:rPr>
              <a:t>セールスの際は、必ず事前に営業部員までご確認をお願いいたします。</a:t>
            </a:r>
          </a:p>
        </p:txBody>
      </p:sp>
      <p:sp>
        <p:nvSpPr>
          <p:cNvPr id="2" name="Text Box 1805">
            <a:extLst>
              <a:ext uri="{FF2B5EF4-FFF2-40B4-BE49-F238E27FC236}">
                <a16:creationId xmlns:a16="http://schemas.microsoft.com/office/drawing/2014/main" xmlns="" id="{5F69917F-7D22-0DB0-58B8-D4195C1D0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276" y="3973261"/>
            <a:ext cx="88511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100" dirty="0">
                <a:solidFill>
                  <a:srgbClr val="FF0000"/>
                </a:solidFill>
                <a:latin typeface="+mn-lt"/>
                <a:ea typeface="BIZ UDPゴシック" panose="020B0400000000000000" pitchFamily="50" charset="-128"/>
              </a:rPr>
              <a:t>※</a:t>
            </a:r>
            <a:r>
              <a:rPr lang="ja-JP" altLang="en-US" sz="1100" dirty="0">
                <a:solidFill>
                  <a:srgbClr val="FF0000"/>
                </a:solidFill>
                <a:latin typeface="+mn-lt"/>
                <a:ea typeface="BIZ UDPゴシック" panose="020B0400000000000000" pitchFamily="50" charset="-128"/>
              </a:rPr>
              <a:t>　</a:t>
            </a:r>
            <a:r>
              <a:rPr lang="en-US" altLang="ja-JP" sz="1100" dirty="0">
                <a:solidFill>
                  <a:srgbClr val="FF0000"/>
                </a:solidFill>
                <a:latin typeface="+mn-lt"/>
                <a:ea typeface="BIZ UDPゴシック" panose="020B0400000000000000" pitchFamily="50" charset="-128"/>
              </a:rPr>
              <a:t>16:42〜16:47</a:t>
            </a:r>
            <a:r>
              <a:rPr lang="ja-JP" altLang="en-US" sz="1100" dirty="0">
                <a:solidFill>
                  <a:srgbClr val="FF0000"/>
                </a:solidFill>
                <a:latin typeface="+mn-lt"/>
                <a:ea typeface="BIZ UDPゴシック" panose="020B0400000000000000" pitchFamily="50" charset="-128"/>
              </a:rPr>
              <a:t> 枠は、生</a:t>
            </a:r>
            <a:r>
              <a:rPr lang="en-US" altLang="ja-JP" sz="1100" dirty="0">
                <a:solidFill>
                  <a:srgbClr val="FF0000"/>
                </a:solidFill>
                <a:latin typeface="+mn-lt"/>
                <a:ea typeface="BIZ UDPゴシック" panose="020B0400000000000000" pitchFamily="50" charset="-128"/>
              </a:rPr>
              <a:t>CM</a:t>
            </a:r>
            <a:r>
              <a:rPr lang="ja-JP" altLang="en-US" sz="1100" dirty="0">
                <a:solidFill>
                  <a:srgbClr val="FF0000"/>
                </a:solidFill>
                <a:latin typeface="+mn-lt"/>
                <a:ea typeface="BIZ UDPゴシック" panose="020B0400000000000000" pitchFamily="50" charset="-128"/>
              </a:rPr>
              <a:t>枠と兼用になります。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2D11E921-62C3-B86C-0B7F-7A023C671C2F}"/>
              </a:ext>
            </a:extLst>
          </p:cNvPr>
          <p:cNvSpPr txBox="1"/>
          <p:nvPr/>
        </p:nvSpPr>
        <p:spPr>
          <a:xfrm>
            <a:off x="7185248" y="6221968"/>
            <a:ext cx="1944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2025</a:t>
            </a:r>
            <a:r>
              <a:rPr lang="ja-JP" altLang="en-US" dirty="0"/>
              <a:t>年</a:t>
            </a:r>
            <a:r>
              <a:rPr lang="en-US" altLang="ja-JP" dirty="0"/>
              <a:t>10</a:t>
            </a:r>
            <a:r>
              <a:rPr lang="ja-JP" altLang="en-US" dirty="0"/>
              <a:t>月現在</a:t>
            </a:r>
          </a:p>
        </p:txBody>
      </p:sp>
    </p:spTree>
    <p:extLst>
      <p:ext uri="{BB962C8B-B14F-4D97-AF65-F5344CB8AC3E}">
        <p14:creationId xmlns:p14="http://schemas.microsoft.com/office/powerpoint/2010/main" val="1187548984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ZIP COLOR1">
      <a:dk1>
        <a:sysClr val="windowText" lastClr="000000"/>
      </a:dk1>
      <a:lt1>
        <a:sysClr val="window" lastClr="FFFFFF"/>
      </a:lt1>
      <a:dk2>
        <a:srgbClr val="797B84"/>
      </a:dk2>
      <a:lt2>
        <a:srgbClr val="D8D8D8"/>
      </a:lt2>
      <a:accent1>
        <a:srgbClr val="EB6432"/>
      </a:accent1>
      <a:accent2>
        <a:srgbClr val="797B84"/>
      </a:accent2>
      <a:accent3>
        <a:srgbClr val="43AC77"/>
      </a:accent3>
      <a:accent4>
        <a:srgbClr val="B13483"/>
      </a:accent4>
      <a:accent5>
        <a:srgbClr val="79C6E7"/>
      </a:accent5>
      <a:accent6>
        <a:srgbClr val="F28B84"/>
      </a:accent6>
      <a:hlink>
        <a:srgbClr val="0070C0"/>
      </a:hlink>
      <a:folHlink>
        <a:srgbClr val="954F72"/>
      </a:folHlink>
    </a:clrScheme>
    <a:fontScheme name="固定フォント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IP COLOR1">
    <a:dk1>
      <a:sysClr val="windowText" lastClr="000000"/>
    </a:dk1>
    <a:lt1>
      <a:sysClr val="window" lastClr="FFFFFF"/>
    </a:lt1>
    <a:dk2>
      <a:srgbClr val="797B84"/>
    </a:dk2>
    <a:lt2>
      <a:srgbClr val="D8D8D8"/>
    </a:lt2>
    <a:accent1>
      <a:srgbClr val="EB6432"/>
    </a:accent1>
    <a:accent2>
      <a:srgbClr val="797B84"/>
    </a:accent2>
    <a:accent3>
      <a:srgbClr val="43AC77"/>
    </a:accent3>
    <a:accent4>
      <a:srgbClr val="B13483"/>
    </a:accent4>
    <a:accent5>
      <a:srgbClr val="79C6E7"/>
    </a:accent5>
    <a:accent6>
      <a:srgbClr val="F28B84"/>
    </a:accent6>
    <a:hlink>
      <a:srgbClr val="0070C0"/>
    </a:hlink>
    <a:folHlink>
      <a:srgbClr val="954F72"/>
    </a:folHlink>
  </a:clrScheme>
  <a:fontScheme name="固定フォント">
    <a:majorFont>
      <a:latin typeface="HGPｺﾞｼｯｸE"/>
      <a:ea typeface="HGPｺﾞｼｯｸE"/>
      <a:cs typeface=""/>
    </a:majorFont>
    <a:minorFont>
      <a:latin typeface="HGPｺﾞｼｯｸE"/>
      <a:ea typeface="HGPｺﾞｼｯｸE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ZIP COLOR1">
    <a:dk1>
      <a:sysClr val="windowText" lastClr="000000"/>
    </a:dk1>
    <a:lt1>
      <a:sysClr val="window" lastClr="FFFFFF"/>
    </a:lt1>
    <a:dk2>
      <a:srgbClr val="797B84"/>
    </a:dk2>
    <a:lt2>
      <a:srgbClr val="D8D8D8"/>
    </a:lt2>
    <a:accent1>
      <a:srgbClr val="EB6432"/>
    </a:accent1>
    <a:accent2>
      <a:srgbClr val="797B84"/>
    </a:accent2>
    <a:accent3>
      <a:srgbClr val="43AC77"/>
    </a:accent3>
    <a:accent4>
      <a:srgbClr val="B13483"/>
    </a:accent4>
    <a:accent5>
      <a:srgbClr val="79C6E7"/>
    </a:accent5>
    <a:accent6>
      <a:srgbClr val="F28B84"/>
    </a:accent6>
    <a:hlink>
      <a:srgbClr val="0070C0"/>
    </a:hlink>
    <a:folHlink>
      <a:srgbClr val="954F72"/>
    </a:folHlink>
  </a:clrScheme>
  <a:fontScheme name="固定フォント">
    <a:majorFont>
      <a:latin typeface="HGPｺﾞｼｯｸE"/>
      <a:ea typeface="HGPｺﾞｼｯｸE"/>
      <a:cs typeface=""/>
    </a:majorFont>
    <a:minorFont>
      <a:latin typeface="HGPｺﾞｼｯｸE"/>
      <a:ea typeface="HGPｺﾞｼｯｸE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47894</TotalTime>
  <Words>827</Words>
  <Application>Microsoft Office PowerPoint</Application>
  <PresentationFormat>A4 210 x 297 mm</PresentationFormat>
  <Paragraphs>280</Paragraphs>
  <Slides>10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0" baseType="lpstr">
      <vt:lpstr>BIZ UDPゴシック</vt:lpstr>
      <vt:lpstr>HGPｺﾞｼｯｸE</vt:lpstr>
      <vt:lpstr>HGP創英角ｺﾞｼｯｸUB</vt:lpstr>
      <vt:lpstr>HGｺﾞｼｯｸM</vt:lpstr>
      <vt:lpstr>Meiryo UI</vt:lpstr>
      <vt:lpstr>ＭＳ Ｐゴシック</vt:lpstr>
      <vt:lpstr>ＭＳ Ｐ明朝</vt:lpstr>
      <vt:lpstr>MS UI Gothic</vt:lpstr>
      <vt:lpstr>Arial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ZIP-FM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DAY</dc:title>
  <dc:subject>hiroyuki</dc:subject>
  <dc:creator>hiroyuki</dc:creator>
  <cp:lastModifiedBy>Microsoft アカウント</cp:lastModifiedBy>
  <cp:revision>2548</cp:revision>
  <cp:lastPrinted>2022-02-09T08:53:13Z</cp:lastPrinted>
  <dcterms:created xsi:type="dcterms:W3CDTF">2002-09-26T02:44:22Z</dcterms:created>
  <dcterms:modified xsi:type="dcterms:W3CDTF">2025-11-10T03:09:51Z</dcterms:modified>
  <cp:contentStatus/>
</cp:coreProperties>
</file>