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461" r:id="rId2"/>
    <p:sldId id="484" r:id="rId3"/>
    <p:sldId id="505" r:id="rId4"/>
    <p:sldId id="504" r:id="rId5"/>
    <p:sldId id="498" r:id="rId6"/>
    <p:sldId id="503" r:id="rId7"/>
    <p:sldId id="483" r:id="rId8"/>
    <p:sldId id="506" r:id="rId9"/>
    <p:sldId id="499" r:id="rId10"/>
    <p:sldId id="485" r:id="rId11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61"/>
            <p14:sldId id="484"/>
            <p14:sldId id="505"/>
            <p14:sldId id="504"/>
            <p14:sldId id="498"/>
            <p14:sldId id="503"/>
            <p14:sldId id="483"/>
            <p14:sldId id="506"/>
            <p14:sldId id="499"/>
            <p14:sldId id="48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70C0"/>
    <a:srgbClr val="660066"/>
    <a:srgbClr val="CC00CC"/>
    <a:srgbClr val="FF00FF"/>
    <a:srgbClr val="FF66FF"/>
    <a:srgbClr val="FF99FF"/>
    <a:srgbClr val="FFCCFF"/>
    <a:srgbClr val="333399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DA37D80-6434-44D0-A028-1B22A696006F}" styleName="淡色スタイル 3 - アクセント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スタイル (淡色)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C7853C-536D-4A76-A0AE-DD22124D55A5}" styleName="テーマ スタイル 1 - アクセント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スタイル (淡色)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280" autoAdjust="0"/>
  </p:normalViewPr>
  <p:slideViewPr>
    <p:cSldViewPr>
      <p:cViewPr varScale="1">
        <p:scale>
          <a:sx n="99" d="100"/>
          <a:sy n="99" d="100"/>
        </p:scale>
        <p:origin x="630" y="96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e.momiyama\Downloads\&#26178;&#38291;&#21306;&#20998;&#38598;&#35336;&#65308;&#29305;&#24615;&#215;&#26178;&#38291;&#21306;&#20998;&#65310;_20250918_103803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.ito\Downloads\&#20870;&#12464;&#12521;&#12501;_&#26178;&#38291;&#21306;&#20998;&#38598;&#35336;&#65308;&#29305;&#24615;&#215;&#26178;&#38291;&#21306;&#20998;&#65310;_20260205_153249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h.ito\Downloads\&#20870;&#12464;&#12521;&#12501;_&#26178;&#38291;&#21306;&#20998;&#38598;&#35336;&#65308;&#29305;&#24615;&#215;&#26178;&#38291;&#21306;&#20998;&#65310;_20260205_153249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5515445184736508E-2"/>
          <c:y val="5.8968133425296165E-2"/>
          <c:w val="0.79485593977444735"/>
          <c:h val="0.89026063100137176"/>
        </c:manualLayout>
      </c:layout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261433484152369E-2"/>
          <c:y val="3.6242967074733227E-2"/>
          <c:w val="0.931258972373186"/>
          <c:h val="0.9020619200881416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ＺＩＰ－ＦＭ</c:v>
                </c:pt>
              </c:strCache>
            </c:strRef>
          </c:tx>
          <c:spPr>
            <a:ln w="38100">
              <a:solidFill>
                <a:srgbClr val="FF0000"/>
              </a:solidFill>
              <a:prstDash val="solid"/>
            </a:ln>
            <a:effectLst/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12:00</c:v>
                </c:pt>
                <c:pt idx="1">
                  <c:v>12:15</c:v>
                </c:pt>
                <c:pt idx="2">
                  <c:v>12:30</c:v>
                </c:pt>
                <c:pt idx="3">
                  <c:v>12:45</c:v>
                </c:pt>
                <c:pt idx="4">
                  <c:v>13:00</c:v>
                </c:pt>
                <c:pt idx="5">
                  <c:v>13:15</c:v>
                </c:pt>
                <c:pt idx="6">
                  <c:v>13:30</c:v>
                </c:pt>
                <c:pt idx="7">
                  <c:v>13:45</c:v>
                </c:pt>
                <c:pt idx="8">
                  <c:v>14:00</c:v>
                </c:pt>
                <c:pt idx="9">
                  <c:v>14:15</c:v>
                </c:pt>
                <c:pt idx="10">
                  <c:v>14:30</c:v>
                </c:pt>
                <c:pt idx="11">
                  <c:v>14:45</c:v>
                </c:pt>
              </c:strCache>
            </c:strRef>
          </c:cat>
          <c:val>
            <c:numRef>
              <c:f>Sheet1!$B$2:$B$13</c:f>
              <c:numCache>
                <c:formatCode>0.0;\-0.0;"*"</c:formatCode>
                <c:ptCount val="12"/>
                <c:pt idx="0">
                  <c:v>1.7</c:v>
                </c:pt>
                <c:pt idx="1">
                  <c:v>1.4</c:v>
                </c:pt>
                <c:pt idx="2">
                  <c:v>1.3</c:v>
                </c:pt>
                <c:pt idx="3">
                  <c:v>1.5</c:v>
                </c:pt>
                <c:pt idx="4">
                  <c:v>2.1</c:v>
                </c:pt>
                <c:pt idx="5">
                  <c:v>1.8</c:v>
                </c:pt>
                <c:pt idx="6">
                  <c:v>1.5</c:v>
                </c:pt>
                <c:pt idx="7">
                  <c:v>1.6</c:v>
                </c:pt>
                <c:pt idx="8">
                  <c:v>1.8</c:v>
                </c:pt>
                <c:pt idx="9">
                  <c:v>1.5</c:v>
                </c:pt>
                <c:pt idx="10">
                  <c:v>1.5</c:v>
                </c:pt>
                <c:pt idx="11">
                  <c:v>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D1-4FB7-8F66-33C1D4F3212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FM AICHI</c:v>
                </c:pt>
              </c:strCache>
            </c:strRef>
          </c:tx>
          <c:spPr>
            <a:ln w="38100">
              <a:solidFill>
                <a:srgbClr val="3333FF"/>
              </a:solidFill>
              <a:prstDash val="sysDot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12:00</c:v>
                </c:pt>
                <c:pt idx="1">
                  <c:v>12:15</c:v>
                </c:pt>
                <c:pt idx="2">
                  <c:v>12:30</c:v>
                </c:pt>
                <c:pt idx="3">
                  <c:v>12:45</c:v>
                </c:pt>
                <c:pt idx="4">
                  <c:v>13:00</c:v>
                </c:pt>
                <c:pt idx="5">
                  <c:v>13:15</c:v>
                </c:pt>
                <c:pt idx="6">
                  <c:v>13:30</c:v>
                </c:pt>
                <c:pt idx="7">
                  <c:v>13:45</c:v>
                </c:pt>
                <c:pt idx="8">
                  <c:v>14:00</c:v>
                </c:pt>
                <c:pt idx="9">
                  <c:v>14:15</c:v>
                </c:pt>
                <c:pt idx="10">
                  <c:v>14:30</c:v>
                </c:pt>
                <c:pt idx="11">
                  <c:v>14:45</c:v>
                </c:pt>
              </c:strCache>
            </c:strRef>
          </c:cat>
          <c:val>
            <c:numRef>
              <c:f>Sheet1!$C$2:$C$13</c:f>
              <c:numCache>
                <c:formatCode>0.0;\-0.0;"*"</c:formatCode>
                <c:ptCount val="12"/>
                <c:pt idx="0">
                  <c:v>1.6</c:v>
                </c:pt>
                <c:pt idx="1">
                  <c:v>1.2</c:v>
                </c:pt>
                <c:pt idx="2">
                  <c:v>1.1000000000000001</c:v>
                </c:pt>
                <c:pt idx="3">
                  <c:v>1.2</c:v>
                </c:pt>
                <c:pt idx="4">
                  <c:v>1.2</c:v>
                </c:pt>
                <c:pt idx="5">
                  <c:v>1.1000000000000001</c:v>
                </c:pt>
                <c:pt idx="6">
                  <c:v>1.1000000000000001</c:v>
                </c:pt>
                <c:pt idx="7">
                  <c:v>0.9</c:v>
                </c:pt>
                <c:pt idx="8">
                  <c:v>0.9</c:v>
                </c:pt>
                <c:pt idx="9">
                  <c:v>0.9</c:v>
                </c:pt>
                <c:pt idx="10">
                  <c:v>0.9</c:v>
                </c:pt>
                <c:pt idx="11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51D1-4FB7-8F66-33C1D4F32126}"/>
            </c:ext>
          </c:extLst>
        </c:ser>
        <c:ser>
          <c:idx val="3"/>
          <c:order val="2"/>
          <c:tx>
            <c:strRef>
              <c:f>Sheet1!#REF!</c:f>
              <c:strCache>
                <c:ptCount val="1"/>
                <c:pt idx="0">
                  <c:v>#REF!</c:v>
                </c:pt>
              </c:strCache>
            </c:strRef>
          </c:tx>
          <c:spPr>
            <a:ln w="24895">
              <a:solidFill>
                <a:schemeClr val="bg2"/>
              </a:solidFill>
              <a:prstDash val="lgDashDot"/>
            </a:ln>
          </c:spPr>
          <c:marker>
            <c:symbol val="none"/>
          </c:marker>
          <c:dLbls>
            <c:dLbl>
              <c:idx val="3"/>
              <c:layout>
                <c:manualLayout>
                  <c:x val="-4.5106847587423025E-2"/>
                  <c:y val="-2.3591484003543772E-2"/>
                </c:manualLayout>
              </c:layout>
              <c:spPr>
                <a:noFill/>
                <a:ln w="24895">
                  <a:noFill/>
                </a:ln>
              </c:spPr>
              <c:txPr>
                <a:bodyPr/>
                <a:lstStyle/>
                <a:p>
                  <a:pPr>
                    <a:defRPr sz="882" b="0" i="0" u="none" strike="noStrike" baseline="0">
                      <a:solidFill>
                        <a:schemeClr val="tx2">
                          <a:lumMod val="65000"/>
                          <a:lumOff val="35000"/>
                        </a:schemeClr>
                      </a:solidFill>
                      <a:latin typeface="ＭＳ Ｐゴシック"/>
                      <a:ea typeface="ＭＳ Ｐゴシック"/>
                      <a:cs typeface="ＭＳ Ｐゴシック"/>
                    </a:defRPr>
                  </a:pPr>
                  <a:endParaRPr lang="ja-JP"/>
                </a:p>
              </c:txPr>
              <c:dLblPos val="r"/>
              <c:showLegendKey val="0"/>
              <c:showVal val="0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1D1-4FB7-8F66-33C1D4F321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tx2">
                        <a:lumMod val="65000"/>
                        <a:lumOff val="35000"/>
                      </a:schemeClr>
                    </a:solidFill>
                  </a:defRPr>
                </a:pPr>
                <a:endParaRPr lang="ja-JP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Sheet1!$A$2:$A$13</c:f>
              <c:strCache>
                <c:ptCount val="12"/>
                <c:pt idx="0">
                  <c:v>12:00</c:v>
                </c:pt>
                <c:pt idx="1">
                  <c:v>12:15</c:v>
                </c:pt>
                <c:pt idx="2">
                  <c:v>12:30</c:v>
                </c:pt>
                <c:pt idx="3">
                  <c:v>12:45</c:v>
                </c:pt>
                <c:pt idx="4">
                  <c:v>13:00</c:v>
                </c:pt>
                <c:pt idx="5">
                  <c:v>13:15</c:v>
                </c:pt>
                <c:pt idx="6">
                  <c:v>13:30</c:v>
                </c:pt>
                <c:pt idx="7">
                  <c:v>13:45</c:v>
                </c:pt>
                <c:pt idx="8">
                  <c:v>14:00</c:v>
                </c:pt>
                <c:pt idx="9">
                  <c:v>14:15</c:v>
                </c:pt>
                <c:pt idx="10">
                  <c:v>14:30</c:v>
                </c:pt>
                <c:pt idx="11">
                  <c:v>14:45</c:v>
                </c:pt>
              </c:strCache>
            </c:strRef>
          </c:cat>
          <c:val>
            <c:numRef>
              <c:f>Sheet1!#REF!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51D1-4FB7-8F66-33C1D4F32126}"/>
            </c:ext>
          </c:extLst>
        </c:ser>
        <c:ser>
          <c:idx val="4"/>
          <c:order val="3"/>
          <c:tx>
            <c:strRef>
              <c:f>Sheet1!$D$1</c:f>
              <c:strCache>
                <c:ptCount val="1"/>
                <c:pt idx="0">
                  <c:v>ＣＢＣラジオ</c:v>
                </c:pt>
              </c:strCache>
            </c:strRef>
          </c:tx>
          <c:spPr>
            <a:ln w="28575">
              <a:solidFill>
                <a:srgbClr val="FF9900"/>
              </a:solidFill>
              <a:prstDash val="sysDash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12:00</c:v>
                </c:pt>
                <c:pt idx="1">
                  <c:v>12:15</c:v>
                </c:pt>
                <c:pt idx="2">
                  <c:v>12:30</c:v>
                </c:pt>
                <c:pt idx="3">
                  <c:v>12:45</c:v>
                </c:pt>
                <c:pt idx="4">
                  <c:v>13:00</c:v>
                </c:pt>
                <c:pt idx="5">
                  <c:v>13:15</c:v>
                </c:pt>
                <c:pt idx="6">
                  <c:v>13:30</c:v>
                </c:pt>
                <c:pt idx="7">
                  <c:v>13:45</c:v>
                </c:pt>
                <c:pt idx="8">
                  <c:v>14:00</c:v>
                </c:pt>
                <c:pt idx="9">
                  <c:v>14:15</c:v>
                </c:pt>
                <c:pt idx="10">
                  <c:v>14:30</c:v>
                </c:pt>
                <c:pt idx="11">
                  <c:v>14:45</c:v>
                </c:pt>
              </c:strCache>
            </c:strRef>
          </c:cat>
          <c:val>
            <c:numRef>
              <c:f>Sheet1!$D$2:$D$13</c:f>
              <c:numCache>
                <c:formatCode>0.0;\-0.0;"*"</c:formatCode>
                <c:ptCount val="12"/>
                <c:pt idx="0">
                  <c:v>0.5</c:v>
                </c:pt>
                <c:pt idx="1">
                  <c:v>0.4</c:v>
                </c:pt>
                <c:pt idx="2">
                  <c:v>0.4</c:v>
                </c:pt>
                <c:pt idx="3">
                  <c:v>0.6</c:v>
                </c:pt>
                <c:pt idx="4">
                  <c:v>1.1000000000000001</c:v>
                </c:pt>
                <c:pt idx="5">
                  <c:v>1.1000000000000001</c:v>
                </c:pt>
                <c:pt idx="6">
                  <c:v>1</c:v>
                </c:pt>
                <c:pt idx="7">
                  <c:v>1</c:v>
                </c:pt>
                <c:pt idx="8">
                  <c:v>1.1000000000000001</c:v>
                </c:pt>
                <c:pt idx="9">
                  <c:v>1</c:v>
                </c:pt>
                <c:pt idx="10">
                  <c:v>1.1000000000000001</c:v>
                </c:pt>
                <c:pt idx="11">
                  <c:v>1.1000000000000001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51D1-4FB7-8F66-33C1D4F32126}"/>
            </c:ext>
          </c:extLst>
        </c:ser>
        <c:ser>
          <c:idx val="2"/>
          <c:order val="4"/>
          <c:tx>
            <c:strRef>
              <c:f>Sheet1!$E$1</c:f>
              <c:strCache>
                <c:ptCount val="1"/>
                <c:pt idx="0">
                  <c:v>東海ラジオ</c:v>
                </c:pt>
              </c:strCache>
            </c:strRef>
          </c:tx>
          <c:spPr>
            <a:ln w="28575">
              <a:solidFill>
                <a:srgbClr val="009900"/>
              </a:solidFill>
              <a:prstDash val="solid"/>
            </a:ln>
          </c:spPr>
          <c:marker>
            <c:symbol val="none"/>
          </c:marker>
          <c:cat>
            <c:strRef>
              <c:f>Sheet1!$A$2:$A$13</c:f>
              <c:strCache>
                <c:ptCount val="12"/>
                <c:pt idx="0">
                  <c:v>12:00</c:v>
                </c:pt>
                <c:pt idx="1">
                  <c:v>12:15</c:v>
                </c:pt>
                <c:pt idx="2">
                  <c:v>12:30</c:v>
                </c:pt>
                <c:pt idx="3">
                  <c:v>12:45</c:v>
                </c:pt>
                <c:pt idx="4">
                  <c:v>13:00</c:v>
                </c:pt>
                <c:pt idx="5">
                  <c:v>13:15</c:v>
                </c:pt>
                <c:pt idx="6">
                  <c:v>13:30</c:v>
                </c:pt>
                <c:pt idx="7">
                  <c:v>13:45</c:v>
                </c:pt>
                <c:pt idx="8">
                  <c:v>14:00</c:v>
                </c:pt>
                <c:pt idx="9">
                  <c:v>14:15</c:v>
                </c:pt>
                <c:pt idx="10">
                  <c:v>14:30</c:v>
                </c:pt>
                <c:pt idx="11">
                  <c:v>14:45</c:v>
                </c:pt>
              </c:strCache>
            </c:strRef>
          </c:cat>
          <c:val>
            <c:numRef>
              <c:f>Sheet1!$E$2:$E$13</c:f>
              <c:numCache>
                <c:formatCode>0.0;\-0.0;"*"</c:formatCode>
                <c:ptCount val="12"/>
                <c:pt idx="0">
                  <c:v>0.5</c:v>
                </c:pt>
                <c:pt idx="1">
                  <c:v>0.4</c:v>
                </c:pt>
                <c:pt idx="2">
                  <c:v>0.6</c:v>
                </c:pt>
                <c:pt idx="3">
                  <c:v>0.5</c:v>
                </c:pt>
                <c:pt idx="4">
                  <c:v>0.4</c:v>
                </c:pt>
                <c:pt idx="5">
                  <c:v>0.4</c:v>
                </c:pt>
                <c:pt idx="6">
                  <c:v>0.4</c:v>
                </c:pt>
                <c:pt idx="7">
                  <c:v>0.4</c:v>
                </c:pt>
                <c:pt idx="8">
                  <c:v>0.5</c:v>
                </c:pt>
                <c:pt idx="9">
                  <c:v>0.4</c:v>
                </c:pt>
                <c:pt idx="10">
                  <c:v>0.5</c:v>
                </c:pt>
                <c:pt idx="11">
                  <c:v>0.5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8-51D1-4FB7-8F66-33C1D4F321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025945840"/>
        <c:axId val="2025935504"/>
      </c:lineChart>
      <c:catAx>
        <c:axId val="2025945840"/>
        <c:scaling>
          <c:orientation val="minMax"/>
        </c:scaling>
        <c:delete val="0"/>
        <c:axPos val="b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1"/>
        <c:majorTickMark val="in"/>
        <c:minorTickMark val="none"/>
        <c:tickLblPos val="nextTo"/>
        <c:spPr>
          <a:ln w="9336">
            <a:noFill/>
          </a:ln>
        </c:spPr>
        <c:txPr>
          <a:bodyPr rot="240000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355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2025935504"/>
        <c:scaling>
          <c:orientation val="minMax"/>
          <c:max val="3"/>
          <c:min val="0"/>
        </c:scaling>
        <c:delete val="0"/>
        <c:axPos val="l"/>
        <c:majorGridlines>
          <c:spPr>
            <a:ln w="12447">
              <a:solidFill>
                <a:schemeClr val="accent1"/>
              </a:solidFill>
              <a:prstDash val="solid"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36">
            <a:noFill/>
          </a:ln>
        </c:spPr>
        <c:txPr>
          <a:bodyPr rot="0" vert="horz"/>
          <a:lstStyle/>
          <a:p>
            <a:pPr>
              <a:defRPr sz="800" b="0" i="0" u="none" strike="noStrike" baseline="0">
                <a:solidFill>
                  <a:schemeClr val="tx1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MS UI Gothic"/>
              </a:defRPr>
            </a:pPr>
            <a:endParaRPr lang="ja-JP"/>
          </a:p>
        </c:txPr>
        <c:crossAx val="2025945840"/>
        <c:crosses val="autoZero"/>
        <c:crossBetween val="between"/>
        <c:majorUnit val="1"/>
        <c:minorUnit val="0.1"/>
      </c:valAx>
      <c:spPr>
        <a:solidFill>
          <a:schemeClr val="bg1"/>
        </a:solidFill>
        <a:ln w="24895">
          <a:solidFill>
            <a:schemeClr val="tx1"/>
          </a:solidFill>
          <a:prstDash val="solid"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4646784855280246"/>
          <c:y val="7.2998046023640666E-3"/>
          <c:w val="0.79485593977444735"/>
          <c:h val="0.89026063100137176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12:00-15:00</c:v>
                </c:pt>
              </c:strCache>
            </c:strRef>
          </c:tx>
          <c:spPr>
            <a:ln w="12700">
              <a:noFill/>
              <a:prstDash val="solid"/>
            </a:ln>
          </c:spPr>
          <c:dPt>
            <c:idx val="0"/>
            <c:bubble3D val="0"/>
            <c:spPr>
              <a:solidFill>
                <a:srgbClr val="FF5050"/>
              </a:solidFill>
              <a:ln w="1270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623E-44E9-8BCE-AA5A154A3BF3}"/>
              </c:ext>
            </c:extLst>
          </c:dPt>
          <c:dPt>
            <c:idx val="1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3-623E-44E9-8BCE-AA5A154A3BF3}"/>
              </c:ext>
            </c:extLst>
          </c:dPt>
          <c:dPt>
            <c:idx val="2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5-623E-44E9-8BCE-AA5A154A3BF3}"/>
              </c:ext>
            </c:extLst>
          </c:dPt>
          <c:dPt>
            <c:idx val="3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7-623E-44E9-8BCE-AA5A154A3BF3}"/>
              </c:ext>
            </c:extLst>
          </c:dPt>
          <c:dPt>
            <c:idx val="4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9-623E-44E9-8BCE-AA5A154A3BF3}"/>
              </c:ext>
            </c:extLst>
          </c:dPt>
          <c:dPt>
            <c:idx val="5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B-623E-44E9-8BCE-AA5A154A3BF3}"/>
              </c:ext>
            </c:extLst>
          </c:dPt>
          <c:dPt>
            <c:idx val="6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D-623E-44E9-8BCE-AA5A154A3BF3}"/>
              </c:ext>
            </c:extLst>
          </c:dPt>
          <c:dPt>
            <c:idx val="7"/>
            <c:bubble3D val="0"/>
            <c:spPr>
              <a:noFill/>
              <a:ln w="12700">
                <a:noFill/>
              </a:ln>
            </c:spPr>
            <c:extLst>
              <c:ext xmlns:c16="http://schemas.microsoft.com/office/drawing/2014/chart" uri="{C3380CC4-5D6E-409C-BE32-E72D297353CC}">
                <c16:uniqueId val="{0000000F-623E-44E9-8BCE-AA5A154A3BF3}"/>
              </c:ext>
            </c:extLst>
          </c:dPt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30.6</c:v>
                </c:pt>
                <c:pt idx="1">
                  <c:v>16.8</c:v>
                </c:pt>
                <c:pt idx="2">
                  <c:v>8.9</c:v>
                </c:pt>
                <c:pt idx="3">
                  <c:v>21</c:v>
                </c:pt>
                <c:pt idx="4">
                  <c:v>0.8</c:v>
                </c:pt>
                <c:pt idx="5">
                  <c:v>7.4</c:v>
                </c:pt>
                <c:pt idx="6">
                  <c:v>14.5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623E-44E9-8BCE-AA5A154A3B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52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2495" b="1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9050439929521632"/>
          <c:y val="0.16913160586750256"/>
          <c:w val="0.66438356164383561"/>
          <c:h val="0.70545454545454545"/>
        </c:manualLayout>
      </c:layout>
      <c:pieChart>
        <c:varyColors val="1"/>
        <c:ser>
          <c:idx val="0"/>
          <c:order val="0"/>
          <c:tx>
            <c:strRef>
              <c:f>Sheet1!$A$2</c:f>
              <c:strCache>
                <c:ptCount val="1"/>
                <c:pt idx="0">
                  <c:v>12:00-15:00</c:v>
                </c:pt>
              </c:strCache>
            </c:strRef>
          </c:tx>
          <c:spPr>
            <a:solidFill>
              <a:srgbClr val="FF99FF"/>
            </a:solidFill>
            <a:ln w="12670">
              <a:solidFill>
                <a:schemeClr val="tx1"/>
              </a:solidFill>
              <a:prstDash val="solid"/>
            </a:ln>
          </c:spPr>
          <c:explosion val="2"/>
          <c:dPt>
            <c:idx val="0"/>
            <c:bubble3D val="0"/>
            <c:spPr>
              <a:noFill/>
              <a:ln w="25341">
                <a:noFill/>
              </a:ln>
            </c:spPr>
            <c:extLst>
              <c:ext xmlns:c16="http://schemas.microsoft.com/office/drawing/2014/chart" uri="{C3380CC4-5D6E-409C-BE32-E72D297353CC}">
                <c16:uniqueId val="{00000001-4EEF-4BC3-B66B-EBB48BC8E363}"/>
              </c:ext>
            </c:extLst>
          </c:dPt>
          <c:dPt>
            <c:idx val="1"/>
            <c:bubble3D val="0"/>
            <c:spPr>
              <a:solidFill>
                <a:srgbClr val="FF990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2-4EEF-4BC3-B66B-EBB48BC8E363}"/>
              </c:ext>
            </c:extLst>
          </c:dPt>
          <c:dPt>
            <c:idx val="2"/>
            <c:bubble3D val="0"/>
            <c:spPr>
              <a:solidFill>
                <a:srgbClr val="33CC33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4EEF-4BC3-B66B-EBB48BC8E363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4-4EEF-4BC3-B66B-EBB48BC8E363}"/>
              </c:ext>
            </c:extLst>
          </c:dPt>
          <c:dPt>
            <c:idx val="4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4EEF-4BC3-B66B-EBB48BC8E363}"/>
              </c:ext>
            </c:extLst>
          </c:dPt>
          <c:dPt>
            <c:idx val="5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6-4EEF-4BC3-B66B-EBB48BC8E363}"/>
              </c:ext>
            </c:extLst>
          </c:dPt>
          <c:dPt>
            <c:idx val="6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4EEF-4BC3-B66B-EBB48BC8E363}"/>
              </c:ext>
            </c:extLst>
          </c:dPt>
          <c:dPt>
            <c:idx val="7"/>
            <c:bubble3D val="0"/>
            <c:spPr>
              <a:solidFill>
                <a:schemeClr val="bg1">
                  <a:lumMod val="75000"/>
                </a:schemeClr>
              </a:solidFill>
              <a:ln w="12670">
                <a:solidFill>
                  <a:schemeClr val="tx1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8-4EEF-4BC3-B66B-EBB48BC8E363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EF-4BC3-B66B-EBB48BC8E363}"/>
                </c:ext>
              </c:extLst>
            </c:dLbl>
            <c:dLbl>
              <c:idx val="1"/>
              <c:layout>
                <c:manualLayout>
                  <c:x val="0"/>
                  <c:y val="1.219535906698683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068A2764-4CD6-40D0-AC93-FAC569AD73A4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C3899017-9ACB-4759-A46D-66F76F77A92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57257196014623"/>
                      <c:h val="0.1898170996370356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4EEF-4BC3-B66B-EBB48BC8E363}"/>
                </c:ext>
              </c:extLst>
            </c:dLbl>
            <c:dLbl>
              <c:idx val="2"/>
              <c:layout>
                <c:manualLayout>
                  <c:x val="-2.2285869125159421E-2"/>
                  <c:y val="-2.8593371942010352E-7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D7850F07-FDF4-4EEB-BAD8-068B096D7C86}" type="CATEGORYNAME">
                      <a:rPr lang="ja-JP" altLang="en-US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77A62B49-A86F-4318-86D2-7BE067AE4506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8709113794717694"/>
                      <c:h val="0.153602218303607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EEF-4BC3-B66B-EBB48BC8E363}"/>
                </c:ext>
              </c:extLst>
            </c:dLbl>
            <c:dLbl>
              <c:idx val="3"/>
              <c:layout>
                <c:manualLayout>
                  <c:x val="-1.4432034513346558E-2"/>
                  <c:y val="-2.6595267110702606E-2"/>
                </c:manualLayout>
              </c:layout>
              <c:tx>
                <c:rich>
                  <a:bodyPr/>
                  <a:lstStyle/>
                  <a:p>
                    <a:pPr>
                      <a:lnSpc>
                        <a:spcPct val="80000"/>
                      </a:lnSpc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3F5921A3-AC7D-4A8B-BE36-54A35BFDB56F}" type="CATEGORYNAME">
                      <a:rPr lang="en-US" altLang="ja-JP" sz="90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t>
</a:t>
                    </a:r>
                    <a:fld id="{E2F61243-F27C-4AE9-80E3-288FB5DEB21B}" type="VALUE">
                      <a:rPr lang="en-US" altLang="ja-JP" sz="900" baseline="0">
                        <a:latin typeface="HGPｺﾞｼｯｸE" panose="020B0900000000000000" pitchFamily="50" charset="-128"/>
                        <a:ea typeface="HGPｺﾞｼｯｸE" panose="020B0900000000000000" pitchFamily="50" charset="-128"/>
                      </a:rPr>
                      <a:pPr>
                        <a:lnSpc>
                          <a:spcPct val="80000"/>
                        </a:lnSpc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>
                      <a:latin typeface="HGPｺﾞｼｯｸE" panose="020B0900000000000000" pitchFamily="50" charset="-128"/>
                      <a:ea typeface="HGPｺﾞｼｯｸE" panose="020B0900000000000000" pitchFamily="50" charset="-128"/>
                    </a:endParaRPr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306957236499951"/>
                      <c:h val="0.18487159002594564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4EEF-4BC3-B66B-EBB48BC8E363}"/>
                </c:ext>
              </c:extLst>
            </c:dLbl>
            <c:dLbl>
              <c:idx val="4"/>
              <c:layout>
                <c:manualLayout>
                  <c:x val="-1.3499378318103772E-2"/>
                  <c:y val="2.3630134440316197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286D75C2-150B-4E10-8754-4C87366284B6}" type="CATEGORYNAME">
                      <a:rPr lang="en-US" altLang="ja-JP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en-US" altLang="ja-JP" sz="900" baseline="0" dirty="0"/>
                      <a:t>
</a:t>
                    </a:r>
                    <a:fld id="{188551CF-33D8-4511-AF09-2F879D07C518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en-US" altLang="ja-JP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121012872635308"/>
                      <c:h val="0.187882631080511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4EEF-4BC3-B66B-EBB48BC8E363}"/>
                </c:ext>
              </c:extLst>
            </c:dLbl>
            <c:dLbl>
              <c:idx val="5"/>
              <c:layout>
                <c:manualLayout>
                  <c:x val="-6.7742257246688024E-3"/>
                  <c:y val="-6.0705444235204506E-2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857B341A-0499-498D-A779-5250D16560ED}" type="CATEGORYNAME">
                      <a:rPr lang="en-US" altLang="ja-JP" sz="90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8AB37E80-165B-4CBC-A19D-F38C6242CFED}" type="VALUE">
                      <a:rPr lang="en-US" altLang="ja-JP" sz="900" baseline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9877109144511305"/>
                      <c:h val="0.1878824720914393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4EEF-4BC3-B66B-EBB48BC8E363}"/>
                </c:ext>
              </c:extLst>
            </c:dLbl>
            <c:dLbl>
              <c:idx val="6"/>
              <c:layout>
                <c:manualLayout>
                  <c:x val="-3.2816274738959247E-3"/>
                  <c:y val="-7.2627609700306704E-3"/>
                </c:manualLayout>
              </c:layout>
              <c:tx>
                <c:rich>
                  <a:bodyPr/>
                  <a:lstStyle/>
                  <a:p>
                    <a:pPr>
                      <a:defRPr sz="900" b="0" i="0" u="none" strike="noStrike" baseline="0">
                        <a:solidFill>
                          <a:schemeClr val="tx1"/>
                        </a:solidFill>
                        <a:latin typeface="HGPｺﾞｼｯｸE" panose="020B0900000000000000" pitchFamily="50" charset="-128"/>
                        <a:ea typeface="HGPｺﾞｼｯｸE" panose="020B0900000000000000" pitchFamily="50" charset="-128"/>
                        <a:cs typeface="MS UI Gothic"/>
                      </a:defRPr>
                    </a:pPr>
                    <a:fld id="{6D470FC2-C341-4BFA-BF26-FA5618A2472F}" type="CATEGORYNAME">
                      <a:rPr lang="ja-JP" altLang="en-US" sz="90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[分類名]</a:t>
                    </a:fld>
                    <a:r>
                      <a:rPr lang="ja-JP" altLang="en-US" sz="900" baseline="0" dirty="0"/>
                      <a:t>
</a:t>
                    </a:r>
                    <a:fld id="{0040D5A1-00E1-47E9-AEAF-2483854DF9E9}" type="VALUE">
                      <a:rPr lang="en-US" altLang="ja-JP" sz="900" baseline="0" dirty="0"/>
                      <a:pPr>
                        <a:defRPr sz="900" b="0" i="0" u="none" strike="noStrike" baseline="0">
                          <a:solidFill>
                            <a:schemeClr val="tx1"/>
                          </a:solidFill>
                          <a:latin typeface="HGPｺﾞｼｯｸE" panose="020B0900000000000000" pitchFamily="50" charset="-128"/>
                          <a:ea typeface="HGPｺﾞｼｯｸE" panose="020B0900000000000000" pitchFamily="50" charset="-128"/>
                          <a:cs typeface="MS UI Gothic"/>
                        </a:defRPr>
                      </a:pPr>
                      <a:t>[値]</a:t>
                    </a:fld>
                    <a:endParaRPr lang="ja-JP" altLang="en-US" sz="900" baseline="0" dirty="0"/>
                  </a:p>
                </c:rich>
              </c:tx>
              <c:numFmt formatCode="0.0&quot;%&quot;" sourceLinked="0"/>
              <c:spPr>
                <a:noFill/>
                <a:ln w="25341">
                  <a:noFill/>
                </a:ln>
              </c:spPr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>
                    <c:manualLayout>
                      <c:w val="0.27905116033952204"/>
                      <c:h val="0.2261306820033889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4EEF-4BC3-B66B-EBB48BC8E363}"/>
                </c:ext>
              </c:extLst>
            </c:dLbl>
            <c:dLbl>
              <c:idx val="7"/>
              <c:layout>
                <c:manualLayout>
                  <c:x val="1.5085043676149304E-2"/>
                  <c:y val="-2.9375950751196471E-2"/>
                </c:manualLayout>
              </c:layout>
              <c:tx>
                <c:rich>
                  <a:bodyPr/>
                  <a:lstStyle/>
                  <a:p>
                    <a:fld id="{6DAD0E86-F914-4FDE-8ECC-0E3E87137B62}" type="CATEGORYNAME">
                      <a:rPr lang="ja-JP" altLang="en-US" sz="600"/>
                      <a:pPr/>
                      <a:t>[分類名]</a:t>
                    </a:fld>
                    <a:r>
                      <a:rPr lang="ja-JP" altLang="en-US" sz="700" baseline="0" dirty="0"/>
                      <a:t>
</a:t>
                    </a:r>
                    <a:fld id="{ECE990ED-8110-4C55-8592-4D508E04816D}" type="VALUE">
                      <a:rPr lang="en-US" altLang="ja-JP" sz="700" baseline="0" smtClean="0"/>
                      <a:pPr/>
                      <a:t>[値]</a:t>
                    </a:fld>
                    <a:endParaRPr lang="ja-JP" altLang="en-US" sz="700" baseline="0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109541363582292"/>
                      <c:h val="0.1555782523387948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4EEF-4BC3-B66B-EBB48BC8E363}"/>
                </c:ext>
              </c:extLst>
            </c:dLbl>
            <c:numFmt formatCode="0.0&quot;%&quot;" sourceLinked="0"/>
            <c:spPr>
              <a:noFill/>
              <a:ln w="25341">
                <a:noFill/>
              </a:ln>
            </c:spPr>
            <c:txPr>
              <a:bodyPr/>
              <a:lstStyle/>
              <a:p>
                <a:pPr>
                  <a:defRPr sz="1000" b="0" i="0" u="none" strike="noStrike" baseline="0">
                    <a:solidFill>
                      <a:schemeClr val="tx1"/>
                    </a:solidFill>
                    <a:latin typeface="HGPｺﾞｼｯｸE" panose="020B0900000000000000" pitchFamily="50" charset="-128"/>
                    <a:ea typeface="HGPｺﾞｼｯｸE" panose="020B0900000000000000" pitchFamily="50" charset="-128"/>
                    <a:cs typeface="MS UI Gothic"/>
                  </a:defRPr>
                </a:pPr>
                <a:endParaRPr lang="ja-JP"/>
              </a:p>
            </c:txPr>
            <c:dLblPos val="bestFit"/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Sheet1!$B$1:$H$1</c:f>
              <c:strCache>
                <c:ptCount val="7"/>
                <c:pt idx="0">
                  <c:v>ZIP-FM</c:v>
                </c:pt>
                <c:pt idx="1">
                  <c:v>CBCラジオ</c:v>
                </c:pt>
                <c:pt idx="2">
                  <c:v>東海ラジオ</c:v>
                </c:pt>
                <c:pt idx="3">
                  <c:v>FM AICHI</c:v>
                </c:pt>
                <c:pt idx="4">
                  <c:v>NHK-FM</c:v>
                </c:pt>
                <c:pt idx="5">
                  <c:v>NHK第1</c:v>
                </c:pt>
                <c:pt idx="6">
                  <c:v>その他の局</c:v>
                </c:pt>
              </c:strCache>
            </c:strRef>
          </c:cat>
          <c:val>
            <c:numRef>
              <c:f>Sheet1!$B$2:$H$2</c:f>
              <c:numCache>
                <c:formatCode>0.0;\-0.0;"*"</c:formatCode>
                <c:ptCount val="7"/>
                <c:pt idx="0">
                  <c:v>30.6</c:v>
                </c:pt>
                <c:pt idx="1">
                  <c:v>16.8</c:v>
                </c:pt>
                <c:pt idx="2">
                  <c:v>8.9</c:v>
                </c:pt>
                <c:pt idx="3">
                  <c:v>21</c:v>
                </c:pt>
                <c:pt idx="4">
                  <c:v>0.8</c:v>
                </c:pt>
                <c:pt idx="5">
                  <c:v>7.4</c:v>
                </c:pt>
                <c:pt idx="6">
                  <c:v>14.499999999999986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4EEF-4BC3-B66B-EBB48BC8E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341">
          <a:noFill/>
        </a:ln>
      </c:spPr>
    </c:plotArea>
    <c:plotVisOnly val="1"/>
    <c:dispBlanksAs val="zero"/>
    <c:showDLblsOverMax val="0"/>
  </c:chart>
  <c:spPr>
    <a:noFill/>
    <a:ln>
      <a:noFill/>
    </a:ln>
  </c:spPr>
  <c:txPr>
    <a:bodyPr/>
    <a:lstStyle/>
    <a:p>
      <a:pPr>
        <a:defRPr sz="599" b="0" i="0" u="none" strike="noStrike" baseline="0">
          <a:solidFill>
            <a:schemeClr val="tx1"/>
          </a:solidFill>
          <a:latin typeface="MS UI Gothic"/>
          <a:ea typeface="MS UI Gothic"/>
          <a:cs typeface="MS UI Gothic"/>
        </a:defRPr>
      </a:pPr>
      <a:endParaRPr lang="ja-JP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0070C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FDE6-4271-B614-D408D4FAEF56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FDE6-4271-B614-D408D4FAEF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rgbClr val="FFFFFF"/>
                    </a:solidFill>
                    <a:latin typeface="HGPｺﾞｼｯｸE"/>
                    <a:ea typeface="HGPｺﾞｼｯｸE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Sheet1!$N$1:$O$1</c:f>
              <c:strCache>
                <c:ptCount val="2"/>
                <c:pt idx="0">
                  <c:v>男性</c:v>
                </c:pt>
                <c:pt idx="1">
                  <c:v>女性</c:v>
                </c:pt>
              </c:strCache>
            </c:strRef>
          </c:cat>
          <c:val>
            <c:numRef>
              <c:f>Sheet1!$N$2:$O$2</c:f>
              <c:numCache>
                <c:formatCode>General</c:formatCode>
                <c:ptCount val="2"/>
                <c:pt idx="0">
                  <c:v>55</c:v>
                </c:pt>
                <c:pt idx="1">
                  <c:v>45.1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DE6-4271-B614-D408D4FAEF56}"/>
            </c:ext>
          </c:extLst>
        </c:ser>
        <c:dLbls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spPr>
            <a:ln>
              <a:prstDash val="solid"/>
            </a:ln>
          </c:spPr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10B8-455B-8A95-0F058E10A8D8}"/>
              </c:ext>
            </c:extLst>
          </c:dPt>
          <c:dPt>
            <c:idx val="1"/>
            <c:bubble3D val="0"/>
            <c:spPr>
              <a:solidFill>
                <a:srgbClr val="33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3-10B8-455B-8A95-0F058E10A8D8}"/>
              </c:ext>
            </c:extLst>
          </c:dPt>
          <c:dPt>
            <c:idx val="2"/>
            <c:bubble3D val="0"/>
            <c:spPr>
              <a:solidFill>
                <a:srgbClr val="00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5-10B8-455B-8A95-0F058E10A8D8}"/>
              </c:ext>
            </c:extLst>
          </c:dPt>
          <c:dPt>
            <c:idx val="3"/>
            <c:bubble3D val="0"/>
            <c:spPr>
              <a:solidFill>
                <a:srgbClr val="33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7-10B8-455B-8A95-0F058E10A8D8}"/>
              </c:ext>
            </c:extLst>
          </c:dPt>
          <c:dPt>
            <c:idx val="4"/>
            <c:bubble3D val="0"/>
            <c:spPr>
              <a:solidFill>
                <a:srgbClr val="0033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9-10B8-455B-8A95-0F058E10A8D8}"/>
              </c:ext>
            </c:extLst>
          </c:dPt>
          <c:dPt>
            <c:idx val="5"/>
            <c:bubble3D val="0"/>
            <c:spPr>
              <a:solidFill>
                <a:srgbClr val="333399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B-10B8-455B-8A95-0F058E10A8D8}"/>
              </c:ext>
            </c:extLst>
          </c:dPt>
          <c:dPt>
            <c:idx val="6"/>
            <c:bubble3D val="0"/>
            <c:spPr>
              <a:solidFill>
                <a:srgbClr val="FFCC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D-10B8-455B-8A95-0F058E10A8D8}"/>
              </c:ext>
            </c:extLst>
          </c:dPt>
          <c:dPt>
            <c:idx val="7"/>
            <c:bubble3D val="0"/>
            <c:spPr>
              <a:solidFill>
                <a:srgbClr val="FF99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F-10B8-455B-8A95-0F058E10A8D8}"/>
              </c:ext>
            </c:extLst>
          </c:dPt>
          <c:dPt>
            <c:idx val="8"/>
            <c:bubble3D val="0"/>
            <c:spPr>
              <a:solidFill>
                <a:srgbClr val="FF66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1-10B8-455B-8A95-0F058E10A8D8}"/>
              </c:ext>
            </c:extLst>
          </c:dPt>
          <c:dPt>
            <c:idx val="9"/>
            <c:bubble3D val="0"/>
            <c:spPr>
              <a:solidFill>
                <a:srgbClr val="FF00FF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3-10B8-455B-8A95-0F058E10A8D8}"/>
              </c:ext>
            </c:extLst>
          </c:dPt>
          <c:dPt>
            <c:idx val="10"/>
            <c:bubble3D val="0"/>
            <c:spPr>
              <a:solidFill>
                <a:srgbClr val="CC00CC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5-10B8-455B-8A95-0F058E10A8D8}"/>
              </c:ext>
            </c:extLst>
          </c:dPt>
          <c:dPt>
            <c:idx val="11"/>
            <c:bubble3D val="0"/>
            <c:spPr>
              <a:solidFill>
                <a:srgbClr val="660066"/>
              </a:solidFill>
              <a:ln w="19050">
                <a:solidFill>
                  <a:srgbClr val="FFFFFF"/>
                </a:solidFill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17-10B8-455B-8A95-0F058E10A8D8}"/>
              </c:ext>
            </c:extLst>
          </c:dPt>
          <c:dLbls>
            <c:dLbl>
              <c:idx val="11"/>
              <c:layout>
                <c:manualLayout>
                  <c:x val="-0.13867106481481481"/>
                  <c:y val="3.1970486111111113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1"/>
              <c:showBubbleSiz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10B8-455B-8A95-0F058E10A8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900">
                    <a:latin typeface="HGPｺﾞｼｯｸE 本文"/>
                    <a:ea typeface="HGPｺﾞｼｯｸE 本文"/>
                  </a:defRPr>
                </a:pPr>
                <a:endParaRPr lang="ja-JP"/>
              </a:p>
            </c:txPr>
            <c:dLblPos val="bestFit"/>
            <c:showLegendKey val="0"/>
            <c:showVal val="0"/>
            <c:showCatName val="1"/>
            <c:showSerName val="0"/>
            <c:showPercent val="1"/>
            <c:showBubbleSize val="1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Sheet1!$B$1:$M$1</c:f>
              <c:strCache>
                <c:ptCount val="12"/>
                <c:pt idx="0">
                  <c:v>男性 12～19才</c:v>
                </c:pt>
                <c:pt idx="1">
                  <c:v>男性 20～29才</c:v>
                </c:pt>
                <c:pt idx="2">
                  <c:v>男性 30～39才</c:v>
                </c:pt>
                <c:pt idx="3">
                  <c:v>男性 40～49才</c:v>
                </c:pt>
                <c:pt idx="4">
                  <c:v>男性 50～59才</c:v>
                </c:pt>
                <c:pt idx="5">
                  <c:v>男性 60～69才</c:v>
                </c:pt>
                <c:pt idx="6">
                  <c:v>女性 12～19才</c:v>
                </c:pt>
                <c:pt idx="7">
                  <c:v>女性 20～29才</c:v>
                </c:pt>
                <c:pt idx="8">
                  <c:v>女性 30～39才</c:v>
                </c:pt>
                <c:pt idx="9">
                  <c:v>女性 40～49才</c:v>
                </c:pt>
                <c:pt idx="10">
                  <c:v>女性 50～59才</c:v>
                </c:pt>
                <c:pt idx="11">
                  <c:v>女性 60～69才</c:v>
                </c:pt>
              </c:strCache>
            </c:strRef>
          </c:cat>
          <c:val>
            <c:numRef>
              <c:f>Sheet1!$B$2:$M$2</c:f>
              <c:numCache>
                <c:formatCode>General</c:formatCode>
                <c:ptCount val="12"/>
                <c:pt idx="0">
                  <c:v>0</c:v>
                </c:pt>
                <c:pt idx="1">
                  <c:v>4.2</c:v>
                </c:pt>
                <c:pt idx="2">
                  <c:v>6.7</c:v>
                </c:pt>
                <c:pt idx="3">
                  <c:v>23.4</c:v>
                </c:pt>
                <c:pt idx="4">
                  <c:v>14.3</c:v>
                </c:pt>
                <c:pt idx="5">
                  <c:v>6.4</c:v>
                </c:pt>
                <c:pt idx="6">
                  <c:v>0</c:v>
                </c:pt>
                <c:pt idx="7">
                  <c:v>3.7</c:v>
                </c:pt>
                <c:pt idx="8">
                  <c:v>5.9</c:v>
                </c:pt>
                <c:pt idx="9">
                  <c:v>13.1</c:v>
                </c:pt>
                <c:pt idx="10">
                  <c:v>17.600000000000001</c:v>
                </c:pt>
                <c:pt idx="11">
                  <c:v>4.8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10B8-455B-8A95-0F058E10A8D8}"/>
            </c:ext>
          </c:extLst>
        </c:ser>
        <c:dLbls>
          <c:dLblPos val="bestFit"/>
          <c:showLegendKey val="0"/>
          <c:showVal val="0"/>
          <c:showCatName val="1"/>
          <c:showSerName val="0"/>
          <c:showPercent val="1"/>
          <c:showBubbleSize val="1"/>
          <c:showLeaderLines val="1"/>
        </c:dLbls>
        <c:firstSliceAng val="0"/>
      </c:pieChart>
    </c:plotArea>
    <c:plotVisOnly val="1"/>
    <c:dispBlanksAs val="gap"/>
    <c:showDLblsOverMax val="1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0.52861</cdr:x>
      <cdr:y>0.36634</cdr:y>
    </cdr:from>
    <cdr:to>
      <cdr:x>0.76811</cdr:x>
      <cdr:y>0.62311</cdr:y>
    </cdr:to>
    <cdr:sp macro="" textlink="">
      <cdr:nvSpPr>
        <cdr:cNvPr id="2" name="Oval 13"/>
        <cdr:cNvSpPr>
          <a:spLocks xmlns:a="http://schemas.openxmlformats.org/drawingml/2006/main" noChangeAspect="1" noChangeArrowheads="1"/>
        </cdr:cNvSpPr>
      </cdr:nvSpPr>
      <cdr:spPr bwMode="auto">
        <a:xfrm xmlns:a="http://schemas.openxmlformats.org/drawingml/2006/main">
          <a:off x="991007" y="640602"/>
          <a:ext cx="449003" cy="449003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 w="25400" algn="ctr">
          <a:solidFill>
            <a:schemeClr val="tx1"/>
          </a:solidFill>
          <a:round/>
          <a:headEnd/>
          <a:tailEnd/>
        </a:ln>
        <a:effectLst xmlns:a="http://schemas.openxmlformats.org/drawingml/2006/main"/>
      </cdr:spPr>
      <cdr:txBody>
        <a:bodyPr xmlns:a="http://schemas.openxmlformats.org/drawingml/2006/main" lIns="0" tIns="0" rIns="0" bIns="0" anchor="ctr" anchorCtr="1"/>
        <a:lstStyle xmlns:a="http://schemas.openxmlformats.org/drawingml/2006/main">
          <a:defPPr>
            <a:defRPr lang="ja-JP"/>
          </a:defPPr>
          <a:lvl1pPr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1pPr>
          <a:lvl2pPr marL="4572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2pPr>
          <a:lvl3pPr marL="9144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3pPr>
          <a:lvl4pPr marL="13716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4pPr>
          <a:lvl5pPr marL="1828800" algn="ctr" rtl="0" fontAlgn="base">
            <a:spcBef>
              <a:spcPct val="0"/>
            </a:spcBef>
            <a:spcAft>
              <a:spcPct val="0"/>
            </a:spcAft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5pPr>
          <a:lvl6pPr marL="22860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6pPr>
          <a:lvl7pPr marL="27432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7pPr>
          <a:lvl8pPr marL="32004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8pPr>
          <a:lvl9pPr marL="3657600" algn="l" defTabSz="914400" rtl="0" eaLnBrk="1" latinLnBrk="0" hangingPunct="1">
            <a:defRPr kumimoji="1" sz="1200" kern="1200">
              <a:solidFill>
                <a:srgbClr val="FF0000"/>
              </a:solidFill>
              <a:latin typeface="HGSｺﾞｼｯｸE" pitchFamily="50" charset="-128"/>
              <a:ea typeface="HGSｺﾞｼｯｸE" pitchFamily="50" charset="-128"/>
              <a:cs typeface="+mn-cs"/>
            </a:defRPr>
          </a:lvl9pPr>
        </a:lstStyle>
        <a:p xmlns:a="http://schemas.openxmlformats.org/drawingml/2006/main">
          <a:pPr>
            <a:lnSpc>
              <a:spcPct val="80000"/>
            </a:lnSpc>
          </a:pPr>
          <a:r>
            <a:rPr lang="ja-JP" altLang="en-US" sz="800" dirty="0">
              <a:solidFill>
                <a:schemeClr val="tx1"/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rPr>
            <a:t>ラジオ全局シェア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1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8227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2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9050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3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40425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4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663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6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8734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7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7659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8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4099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9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2221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0" y="5635799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2026/3/18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 userDrawn="1"/>
        </p:nvSpPr>
        <p:spPr bwMode="auto">
          <a:xfrm>
            <a:off x="9292121" y="6418263"/>
            <a:ext cx="613879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defRPr/>
            </a:pPr>
            <a:fld id="{9AA62517-8880-42A2-9A11-C0CBEF8DCAD5}" type="slidenum">
              <a:rPr lang="en-US" altLang="ja-JP" sz="1000" smtClean="0">
                <a:effectLst/>
                <a:latin typeface="+mn-lt"/>
                <a:ea typeface="HGP創英角ｺﾞｼｯｸUB" panose="020B0900000000000000" pitchFamily="50" charset="-128"/>
              </a:rPr>
              <a:pPr algn="ctr" eaLnBrk="1" hangingPunct="1">
                <a:defRPr/>
              </a:pPr>
              <a:t>‹#›</a:t>
            </a:fld>
            <a:endParaRPr lang="en-US" altLang="ja-JP" sz="1000" dirty="0">
              <a:effectLst/>
              <a:latin typeface="+mn-lt"/>
              <a:ea typeface="HGP創英角ｺﾞｼｯｸUB" panose="020B0900000000000000" pitchFamily="50" charset="-128"/>
            </a:endParaRPr>
          </a:p>
        </p:txBody>
      </p:sp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rgbClr val="EB643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881" y="232499"/>
            <a:ext cx="3456000" cy="2160000"/>
          </a:xfrm>
          <a:prstGeom prst="rect">
            <a:avLst/>
          </a:prstGeom>
        </p:spPr>
      </p:pic>
      <p:sp>
        <p:nvSpPr>
          <p:cNvPr id="2" name="正方形/長方形 1"/>
          <p:cNvSpPr/>
          <p:nvPr/>
        </p:nvSpPr>
        <p:spPr>
          <a:xfrm>
            <a:off x="-7119" y="2612821"/>
            <a:ext cx="9906000" cy="12823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2215" tIns="31107" rIns="62215" bIns="31107" anchor="ctr"/>
          <a:lstStyle/>
          <a:p>
            <a:pPr algn="ctr">
              <a:defRPr/>
            </a:pPr>
            <a:endParaRPr lang="ja-JP" altLang="en-US" sz="1225" dirty="0">
              <a:cs typeface="Arial" panose="020B0604020202020204" pitchFamily="34" charset="0"/>
            </a:endParaRPr>
          </a:p>
        </p:txBody>
      </p:sp>
      <p:sp>
        <p:nvSpPr>
          <p:cNvPr id="4" name="Text Box 1804">
            <a:extLst>
              <a:ext uri="{FF2B5EF4-FFF2-40B4-BE49-F238E27FC236}">
                <a16:creationId xmlns:a16="http://schemas.microsoft.com/office/drawing/2014/main" id="{84BDA507-F692-4381-BDB4-D18A4AFFC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" y="4148275"/>
            <a:ext cx="990497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400" dirty="0">
                <a:latin typeface="+mj-ea"/>
                <a:ea typeface="+mj-ea"/>
              </a:rPr>
              <a:t>＜番組プロフィール </a:t>
            </a:r>
            <a:r>
              <a:rPr lang="en-US" altLang="ja-JP" sz="2400" dirty="0">
                <a:latin typeface="+mj-ea"/>
                <a:ea typeface="+mj-ea"/>
              </a:rPr>
              <a:t>&amp; </a:t>
            </a:r>
            <a:r>
              <a:rPr lang="ja-JP" altLang="en-US" sz="2400" dirty="0">
                <a:latin typeface="+mj-ea"/>
                <a:ea typeface="+mj-ea"/>
              </a:rPr>
              <a:t>ご提供企画＞</a:t>
            </a:r>
            <a:endParaRPr lang="en-US" altLang="ja-JP" sz="1400" dirty="0">
              <a:latin typeface="+mj-ea"/>
              <a:ea typeface="+mj-ea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021" y="2865935"/>
            <a:ext cx="99049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4000" b="1" dirty="0">
                <a:solidFill>
                  <a:schemeClr val="bg1"/>
                </a:solidFill>
                <a:latin typeface="+mj-ea"/>
                <a:ea typeface="+mj-ea"/>
              </a:rPr>
              <a:t>ＪＯＹＦＵＬ</a:t>
            </a:r>
            <a:r>
              <a:rPr lang="ja-JP" altLang="en-US" sz="4000" b="1" baseline="30000" dirty="0">
                <a:solidFill>
                  <a:schemeClr val="bg1"/>
                </a:solidFill>
                <a:latin typeface="+mj-ea"/>
                <a:ea typeface="+mj-ea"/>
              </a:rPr>
              <a:t>２</a:t>
            </a:r>
            <a:endParaRPr lang="en-US" altLang="ja-JP" sz="4000" b="1" baseline="30000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9064770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9" y="260648"/>
            <a:ext cx="396044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ＪＯＹＦＵＬ</a:t>
            </a:r>
            <a:r>
              <a:rPr lang="ja-JP" altLang="en-US" sz="2000" b="1" baseline="30000" dirty="0">
                <a:latin typeface="+mj-ea"/>
                <a:ea typeface="+mj-ea"/>
              </a:rPr>
              <a:t>２</a:t>
            </a:r>
            <a:r>
              <a:rPr lang="ja-JP" altLang="en-US" sz="2000" b="1" dirty="0">
                <a:latin typeface="+mn-lt"/>
                <a:ea typeface="+mj-ea"/>
              </a:rPr>
              <a:t>　＜タイムテーブル＞</a:t>
            </a:r>
          </a:p>
        </p:txBody>
      </p:sp>
      <p:graphicFrame>
        <p:nvGraphicFramePr>
          <p:cNvPr id="3" name="表 2">
            <a:extLst>
              <a:ext uri="{FF2B5EF4-FFF2-40B4-BE49-F238E27FC236}">
                <a16:creationId xmlns:a16="http://schemas.microsoft.com/office/drawing/2014/main" id="{2E3F44E5-4C69-1295-3282-B170C86F4E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629087"/>
              </p:ext>
            </p:extLst>
          </p:nvPr>
        </p:nvGraphicFramePr>
        <p:xfrm>
          <a:off x="704528" y="1319098"/>
          <a:ext cx="8244917" cy="4391908"/>
        </p:xfrm>
        <a:graphic>
          <a:graphicData uri="http://schemas.openxmlformats.org/drawingml/2006/table">
            <a:tbl>
              <a:tblPr bandRow="1">
                <a:tableStyleId>{5DA37D80-6434-44D0-A028-1B22A696006F}</a:tableStyleId>
              </a:tblPr>
              <a:tblGrid>
                <a:gridCol w="1300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21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223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743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START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+mj-ea"/>
                          <a:ea typeface="+mj-ea"/>
                        </a:rPr>
                        <a:t>END</a:t>
                      </a: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ja-JP" altLang="en-US" sz="1400" u="none" strike="noStrike" dirty="0">
                          <a:solidFill>
                            <a:schemeClr val="bg1"/>
                          </a:solidFill>
                          <a:effectLst/>
                        </a:rPr>
                        <a:t>コーナー・タイトル</a:t>
                      </a:r>
                      <a:endParaRPr lang="ja-JP" altLang="en-US" sz="1400" b="0" i="0" u="none" strike="noStrike" dirty="0">
                        <a:solidFill>
                          <a:schemeClr val="bg1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11:58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12:00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8523257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12:01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OPENER〜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01060703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12:11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12:13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HEADLINE NEWS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12:13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12:15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TRAFFIC</a:t>
                      </a:r>
                      <a:r>
                        <a:rPr lang="en-US" altLang="ja-JP" sz="1100" u="none" strike="noStrike" baseline="0" dirty="0">
                          <a:effectLst/>
                          <a:latin typeface="+mn-ea"/>
                          <a:ea typeface="+mn-ea"/>
                        </a:rPr>
                        <a:t> 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18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12:50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12:55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RHYMELU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RHYMELU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587113704"/>
                  </a:ext>
                </a:extLst>
              </a:tr>
              <a:tr h="358184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12:59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13:00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TIME 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13:00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13:10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JOYFUL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RANKING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13:16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13:18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WEATHER</a:t>
                      </a:r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INFORMATION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954755062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13:18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13:20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TRAFFIC INFORMATION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4039383524"/>
                  </a:ext>
                </a:extLst>
              </a:tr>
              <a:tr h="26764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13:20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13:25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RADIO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SHOPPING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7280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14:22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14:27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kumimoji="1" lang="ja-JP" altLang="en-US" sz="1100" u="none" strike="noStrike" kern="1200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kumimoji="1" lang="en-US" altLang="ja-JP" sz="1100" u="none" strike="noStrike" kern="1200" dirty="0">
                          <a:effectLst/>
                          <a:latin typeface="+mn-ea"/>
                          <a:ea typeface="+mn-ea"/>
                        </a:rPr>
                        <a:t>TREND</a:t>
                      </a:r>
                      <a:r>
                        <a:rPr kumimoji="1" lang="ja-JP" altLang="en-US" sz="1100" u="none" strike="noStrike" kern="1200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kumimoji="1" lang="en-US" altLang="ja-JP" sz="1100" u="none" strike="noStrike" kern="1200" dirty="0">
                          <a:effectLst/>
                          <a:latin typeface="+mn-ea"/>
                          <a:ea typeface="+mn-ea"/>
                        </a:rPr>
                        <a:t>HUNTER‼</a:t>
                      </a:r>
                      <a:endParaRPr lang="zh-TW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6912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+mj-ea"/>
                          <a:ea typeface="+mj-ea"/>
                        </a:rPr>
                        <a:t>14:47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14:49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TRAFFIC INFORMATION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84607179"/>
                  </a:ext>
                </a:extLst>
              </a:tr>
              <a:tr h="297757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j-ea"/>
                          <a:ea typeface="+mj-ea"/>
                        </a:rPr>
                        <a:t>14:57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CLOSER〜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725600239"/>
                  </a:ext>
                </a:extLst>
              </a:tr>
              <a:tr h="245039"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14:58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altLang="ja-JP" sz="1100" u="none" strike="noStrike" dirty="0">
                          <a:effectLst/>
                        </a:rPr>
                        <a:t>15:00</a:t>
                      </a:r>
                      <a:endParaRPr lang="en-US" altLang="ja-JP" sz="1100" b="1" i="0" u="none" strike="noStrike" dirty="0">
                        <a:solidFill>
                          <a:srgbClr val="000000"/>
                        </a:solidFill>
                        <a:effectLst/>
                        <a:latin typeface="+mj-ea"/>
                        <a:ea typeface="+mj-ea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　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TIME</a:t>
                      </a:r>
                      <a:r>
                        <a:rPr lang="ja-JP" altLang="en-US" sz="1100" u="none" strike="noStrike" dirty="0"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ja-JP" sz="1100" u="none" strike="noStrike" dirty="0">
                          <a:effectLst/>
                          <a:latin typeface="+mn-ea"/>
                          <a:ea typeface="+mn-ea"/>
                        </a:rPr>
                        <a:t>SIGNAL</a:t>
                      </a:r>
                      <a:endParaRPr lang="ja-JP" alt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232539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9755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56" y="2706195"/>
            <a:ext cx="2510338" cy="1568961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◆ＪＯＹＦＵＬ</a:t>
            </a:r>
            <a:r>
              <a:rPr lang="ja-JP" altLang="en-US" sz="2000" baseline="30000" dirty="0">
                <a:latin typeface="+mn-lt"/>
                <a:ea typeface="+mj-ea"/>
              </a:rPr>
              <a:t>２</a:t>
            </a:r>
            <a:r>
              <a:rPr lang="ja-JP" altLang="en-US" sz="2000" b="1" dirty="0">
                <a:latin typeface="+mn-lt"/>
                <a:ea typeface="+mj-ea"/>
              </a:rPr>
              <a:t>　＜番組概要＞</a:t>
            </a:r>
          </a:p>
        </p:txBody>
      </p:sp>
      <p:sp>
        <p:nvSpPr>
          <p:cNvPr id="9" name="Text Box 66"/>
          <p:cNvSpPr txBox="1">
            <a:spLocks noChangeArrowheads="1"/>
          </p:cNvSpPr>
          <p:nvPr/>
        </p:nvSpPr>
        <p:spPr bwMode="auto">
          <a:xfrm>
            <a:off x="383051" y="1016770"/>
            <a:ext cx="913377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lvl="0" eaLnBrk="1" hangingPunct="1"/>
            <a:r>
              <a:rPr lang="en-US" altLang="ja-JP" b="1" u="sng" dirty="0">
                <a:solidFill>
                  <a:srgbClr val="FF0000"/>
                </a:solidFill>
                <a:latin typeface="+mn-ea"/>
                <a:ea typeface="+mn-ea"/>
              </a:rPr>
              <a:t>ZIP</a:t>
            </a:r>
            <a:r>
              <a:rPr lang="ja-JP" altLang="en-US" b="1" u="sng" dirty="0">
                <a:solidFill>
                  <a:srgbClr val="FF0000"/>
                </a:solidFill>
                <a:latin typeface="+mn-ea"/>
                <a:ea typeface="+mn-ea"/>
              </a:rPr>
              <a:t>エリアの大人に向けて、「喜びに満ちた」時間をお届け！</a:t>
            </a:r>
            <a:endParaRPr lang="en-US" altLang="ja-JP" b="1" u="sng" dirty="0">
              <a:solidFill>
                <a:srgbClr val="FF0000"/>
              </a:solidFill>
              <a:latin typeface="+mn-ea"/>
              <a:ea typeface="+mn-ea"/>
            </a:endParaRPr>
          </a:p>
          <a:p>
            <a:pPr lvl="0" eaLnBrk="1" hangingPunct="1"/>
            <a:endParaRPr kumimoji="1" lang="en-US" altLang="ja-JP" sz="1400" b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週末の入り口である金曜の午後を彩る伝統的なワイドショー「ジョイフル」が、２０２３年より「ジョイフルジョイフル」に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ja-JP" altLang="en-US" sz="1400" dirty="0">
                <a:latin typeface="+mn-ea"/>
                <a:ea typeface="+mn-ea"/>
              </a:rPr>
              <a:t>パワーアップ！</a:t>
            </a:r>
          </a:p>
          <a:p>
            <a:r>
              <a:rPr lang="en-US" altLang="ja-JP" sz="1400" dirty="0">
                <a:latin typeface="+mn-ea"/>
                <a:ea typeface="+mn-ea"/>
              </a:rPr>
              <a:t>HIPHOP </a:t>
            </a:r>
            <a:r>
              <a:rPr lang="ja-JP" altLang="en-US" sz="1400" dirty="0">
                <a:latin typeface="+mn-ea"/>
                <a:ea typeface="+mn-ea"/>
              </a:rPr>
              <a:t>アーティスト</a:t>
            </a:r>
            <a:r>
              <a:rPr lang="en-US" altLang="ja-JP" sz="1400" dirty="0">
                <a:latin typeface="+mn-ea"/>
                <a:ea typeface="+mn-ea"/>
              </a:rPr>
              <a:t>SEAMO</a:t>
            </a:r>
            <a:r>
              <a:rPr lang="ja-JP" altLang="en-US" sz="1400" dirty="0">
                <a:latin typeface="+mn-ea"/>
                <a:ea typeface="+mn-ea"/>
              </a:rPr>
              <a:t>と清里千聖とともに、１週間に起きた世界のニュースから、身の回りで起きたことまで、</a:t>
            </a:r>
            <a:endParaRPr lang="en-US" altLang="ja-JP" sz="1400" dirty="0">
              <a:latin typeface="+mn-ea"/>
              <a:ea typeface="+mn-ea"/>
            </a:endParaRPr>
          </a:p>
          <a:p>
            <a:r>
              <a:rPr lang="en-US" altLang="ja-JP" sz="1400" dirty="0">
                <a:latin typeface="+mn-ea"/>
                <a:ea typeface="+mn-ea"/>
              </a:rPr>
              <a:t>ZIP</a:t>
            </a:r>
            <a:r>
              <a:rPr lang="ja-JP" altLang="en-US" sz="1400" dirty="0">
                <a:latin typeface="+mn-ea"/>
                <a:ea typeface="+mn-ea"/>
              </a:rPr>
              <a:t>エリアの大人に向けて、「喜びに満ちた」時間をお届けします。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441787" y="4437112"/>
            <a:ext cx="908040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●番組タイトル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ＪＯＹＦＵＬ</a:t>
            </a:r>
            <a:r>
              <a:rPr lang="ja-JP" altLang="en-US" sz="1400" baseline="30000" dirty="0">
                <a:latin typeface="+mj-ea"/>
                <a:ea typeface="+mj-ea"/>
                <a:cs typeface="Meiryo UI" panose="020B0604030504040204" pitchFamily="50" charset="-128"/>
              </a:rPr>
              <a:t>２</a:t>
            </a:r>
            <a:endParaRPr lang="en-US" altLang="ja-JP" sz="1400" baseline="300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●放送時間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	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毎週金曜日　１２：００～１５：００ ＜３時間プログラム＞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NAVIGATOR	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ＳＥＡＭＯ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 &amp; 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清里千聖</a:t>
            </a: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TARGET		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20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歳～</a:t>
            </a:r>
            <a:r>
              <a:rPr lang="en-US" altLang="ja-JP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49</a:t>
            </a:r>
            <a:r>
              <a:rPr lang="ja-JP" altLang="en-US" sz="1400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歳　男・女　会社員・主婦・商工自営業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altLang="ja-JP" sz="14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SNS		X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@ZIPFM_JOYFUL 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400" dirty="0">
                <a:latin typeface="+mj-ea"/>
                <a:ea typeface="+mj-ea"/>
                <a:cs typeface="Meiryo UI" panose="020B0604030504040204" pitchFamily="50" charset="-128"/>
              </a:rPr>
              <a:t>9,000</a:t>
            </a:r>
            <a:r>
              <a:rPr lang="ja-JP" altLang="en-US" sz="1400" dirty="0"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</a:t>
            </a:r>
            <a:endParaRPr lang="ja-JP" altLang="en-US" sz="1600" dirty="0">
              <a:latin typeface="+mj-ea"/>
              <a:ea typeface="+mj-ea"/>
              <a:cs typeface="Meiryo UI" panose="020B0604030504040204" pitchFamily="50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81788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09184" y="1558540"/>
            <a:ext cx="3064479" cy="2298359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480" y="1052736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ＳＥＡＭＯ　＜シーモ＞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n-ea"/>
                <a:ea typeface="+mn-ea"/>
              </a:rPr>
              <a:t>ＪＯＹＦＵＬ</a:t>
            </a:r>
            <a:r>
              <a:rPr lang="ja-JP" altLang="en-US" sz="2000" b="1" baseline="30000" dirty="0">
                <a:latin typeface="+mn-ea"/>
                <a:ea typeface="+mn-ea"/>
              </a:rPr>
              <a:t>２</a:t>
            </a:r>
            <a:r>
              <a:rPr lang="ja-JP" altLang="en-US" sz="2000" b="1" dirty="0">
                <a:latin typeface="+mn-lt"/>
                <a:ea typeface="+mj-ea"/>
              </a:rPr>
              <a:t>　＜ナビゲーター・プロフィール＞</a:t>
            </a:r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1382212"/>
              </p:ext>
            </p:extLst>
          </p:nvPr>
        </p:nvGraphicFramePr>
        <p:xfrm>
          <a:off x="427489" y="1558540"/>
          <a:ext cx="6037679" cy="415494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0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64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1975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31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100" b="0" dirty="0">
                          <a:latin typeface="+mn-ea"/>
                          <a:ea typeface="+mn-ea"/>
                        </a:rPr>
                        <a:t>愛知県名古屋市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競馬・サラブレッド・一口馬主・車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スポーツカー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・自転車・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野球観戦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ドラゴンズファン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)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・映画鑑賞・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ラーメン食べ歩きファン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水泳・マイル貯蓄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1995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年から地元名古屋、東海地区を中心にシーモネーターとしてインディーズ活動をはじめ、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HIP HOP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の新しいスタイル、ムーヴメントを確立。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2002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年「浪漫ストリーム」でメジャーデビュー。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2005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年からシーモネーターとしての活動はやりつくした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…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との思いから、名前を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SEAMO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に改名。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2006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年「ルパン三世のテーマ」をリメイクした「ルパン・ザ・ファイヤー」でシングル初の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TOP10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入り！この年の大晦日には「紅白歌合戦」に出場。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2007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年夏、地元ナガシマスパーランドでの自身企画のフェス「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TOKAI SUMMIT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」を初開催、約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万人を集めた。他にも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SUMMER SONIC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・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ROCK IN JAPAN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など大型フェスへの参戦も果たす。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2008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日に初の武道館公演を行う。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2016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 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ミュージック・ナビゲーターとなる。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2016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2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JOYFUL</a:t>
                      </a:r>
                      <a:r>
                        <a:rPr lang="ja-JP" altLang="en-US" sz="12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4" name="表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5178153"/>
              </p:ext>
            </p:extLst>
          </p:nvPr>
        </p:nvGraphicFramePr>
        <p:xfrm>
          <a:off x="427489" y="5713486"/>
          <a:ext cx="5001504" cy="457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291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723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2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@SEAMOjyukucho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3.9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万人</a:t>
                      </a:r>
                    </a:p>
                    <a:p>
                      <a:pPr algn="l"/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200" b="0" dirty="0" err="1">
                          <a:latin typeface="+mn-ea"/>
                          <a:ea typeface="+mn-ea"/>
                        </a:rPr>
                        <a:t>seamo_official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200" b="0" dirty="0">
                          <a:latin typeface="+mn-ea"/>
                          <a:ea typeface="+mn-ea"/>
                        </a:rPr>
                        <a:t>8,204</a:t>
                      </a:r>
                      <a:r>
                        <a:rPr kumimoji="1" lang="ja-JP" altLang="en-US" sz="1200" b="0" dirty="0">
                          <a:latin typeface="+mn-ea"/>
                          <a:ea typeface="+mn-ea"/>
                        </a:rPr>
                        <a:t>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98463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9184" y="1556792"/>
            <a:ext cx="3067482" cy="2300107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480" y="1052736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清里千聖　＜</a:t>
            </a:r>
            <a:r>
              <a:rPr lang="en-US" altLang="ja-JP" sz="2000" u="sng" dirty="0">
                <a:solidFill>
                  <a:srgbClr val="FF0000"/>
                </a:solidFill>
                <a:latin typeface="+mn-ea"/>
                <a:ea typeface="+mn-ea"/>
              </a:rPr>
              <a:t>CHISEI KIYOSATO</a:t>
            </a:r>
            <a:r>
              <a:rPr lang="ja-JP" altLang="en-US" sz="2000" u="sng" dirty="0">
                <a:solidFill>
                  <a:srgbClr val="FF0000"/>
                </a:solidFill>
                <a:latin typeface="+mn-ea"/>
                <a:ea typeface="+mn-ea"/>
              </a:rPr>
              <a:t>＞</a:t>
            </a:r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ＪＯＹＦＵＬ</a:t>
            </a:r>
            <a:r>
              <a:rPr lang="ja-JP" altLang="en-US" sz="2000" b="1" baseline="30000" dirty="0">
                <a:latin typeface="+mj-ea"/>
                <a:ea typeface="+mj-ea"/>
              </a:rPr>
              <a:t>２</a:t>
            </a:r>
            <a:r>
              <a:rPr lang="ja-JP" altLang="en-US" sz="2000" b="1" dirty="0">
                <a:latin typeface="+mn-lt"/>
                <a:ea typeface="+mj-ea"/>
              </a:rPr>
              <a:t>　＜ナビゲーター・プロフィール＞</a:t>
            </a:r>
          </a:p>
        </p:txBody>
      </p:sp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7933332"/>
              </p:ext>
            </p:extLst>
          </p:nvPr>
        </p:nvGraphicFramePr>
        <p:xfrm>
          <a:off x="403988" y="1556792"/>
          <a:ext cx="6120680" cy="45437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03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41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1993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6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18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zh-TW" altLang="en-US" sz="1100" b="0" dirty="0">
                          <a:latin typeface="+mn-ea"/>
                          <a:ea typeface="+mn-ea"/>
                        </a:rPr>
                        <a:t>愛知県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人間観察・音楽鑑賞・買い物・旅行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ピアノ・人の顔 名前を覚えること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普通自動車免許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(AT)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・英検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級・書道 毛筆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段</a:t>
                      </a: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日本エステティック協会認定フェイシャルエステティシャン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認定ボディエステティシャン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9057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高校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年生の時にスカウトをされ、愛知県公認アイドル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OS☆U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のグループの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1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期生、初代キャプテンとして活動。東海地区選抜アイドルユニット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7☆3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の初期メンバー、センターとしても活動</a:t>
                      </a: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のミュージックナビゲーターデビュー。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TV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、イベント 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MC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、ナレーション、企業や行政のプロモーション動画に出演中。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72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PEEPS! 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＜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Wed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＞」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FUNNY BUDDY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BEATNIK JUNCTION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JOYFUL2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Sparkling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" name="表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008382"/>
              </p:ext>
            </p:extLst>
          </p:nvPr>
        </p:nvGraphicFramePr>
        <p:xfrm>
          <a:off x="403988" y="6134128"/>
          <a:ext cx="4776495" cy="426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036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092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@chisei0618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2.2</a:t>
                      </a:r>
                      <a:r>
                        <a:rPr kumimoji="1" lang="ja-JP" altLang="en-US" sz="1100" b="0">
                          <a:latin typeface="+mn-ea"/>
                          <a:ea typeface="+mn-ea"/>
                        </a:rPr>
                        <a:t>万人</a:t>
                      </a:r>
                      <a:endParaRPr kumimoji="1" lang="ja-JP" altLang="en-US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chiseikiyosato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3.7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万人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231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ＪＯＹＦＵＬ</a:t>
            </a:r>
            <a:r>
              <a:rPr lang="ja-JP" altLang="en-US" sz="2000" b="1" baseline="30000" dirty="0">
                <a:latin typeface="+mj-ea"/>
                <a:ea typeface="+mj-ea"/>
              </a:rPr>
              <a:t>２</a:t>
            </a:r>
            <a:r>
              <a:rPr lang="ja-JP" altLang="en-US" sz="2000" b="1" dirty="0">
                <a:latin typeface="+mn-lt"/>
                <a:ea typeface="+mj-ea"/>
              </a:rPr>
              <a:t>　＜聴取率データ＞</a:t>
            </a:r>
          </a:p>
        </p:txBody>
      </p:sp>
      <p:sp>
        <p:nvSpPr>
          <p:cNvPr id="44" name="正方形/長方形 43">
            <a:extLst>
              <a:ext uri="{FF2B5EF4-FFF2-40B4-BE49-F238E27FC236}">
                <a16:creationId xmlns:a16="http://schemas.microsoft.com/office/drawing/2014/main" id="{9E388C63-4378-4E41-AF6C-B9849C0C3A05}"/>
              </a:ext>
            </a:extLst>
          </p:cNvPr>
          <p:cNvSpPr/>
          <p:nvPr/>
        </p:nvSpPr>
        <p:spPr>
          <a:xfrm>
            <a:off x="664734" y="1324691"/>
            <a:ext cx="8723118" cy="2546359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graphicFrame>
        <p:nvGraphicFramePr>
          <p:cNvPr id="47" name="FMGＺ右">
            <a:extLst>
              <a:ext uri="{FF2B5EF4-FFF2-40B4-BE49-F238E27FC236}">
                <a16:creationId xmlns:a16="http://schemas.microsoft.com/office/drawing/2014/main" id="{26BA8FD9-F48F-4835-8BBA-C50F8BD076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7005213"/>
              </p:ext>
            </p:extLst>
          </p:nvPr>
        </p:nvGraphicFramePr>
        <p:xfrm>
          <a:off x="5494241" y="1647994"/>
          <a:ext cx="2339176" cy="18713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8" name="四角形: 角を丸くする 50">
            <a:extLst>
              <a:ext uri="{FF2B5EF4-FFF2-40B4-BE49-F238E27FC236}">
                <a16:creationId xmlns:a16="http://schemas.microsoft.com/office/drawing/2014/main" id="{9E91FE78-C287-41BF-8096-8F604C7B1697}"/>
              </a:ext>
            </a:extLst>
          </p:cNvPr>
          <p:cNvSpPr/>
          <p:nvPr/>
        </p:nvSpPr>
        <p:spPr>
          <a:xfrm>
            <a:off x="1785933" y="1071370"/>
            <a:ext cx="6480720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aphicFrame>
        <p:nvGraphicFramePr>
          <p:cNvPr id="51" name="折れ線Ｇ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54068580"/>
              </p:ext>
            </p:extLst>
          </p:nvPr>
        </p:nvGraphicFramePr>
        <p:xfrm>
          <a:off x="5235503" y="1914534"/>
          <a:ext cx="3782159" cy="1785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F54C4F7-F523-4453-820C-5CB300F1005A}"/>
              </a:ext>
            </a:extLst>
          </p:cNvPr>
          <p:cNvSpPr txBox="1"/>
          <p:nvPr/>
        </p:nvSpPr>
        <p:spPr>
          <a:xfrm>
            <a:off x="1376679" y="1109676"/>
            <a:ext cx="73245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「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JOYFUL</a:t>
            </a:r>
            <a:r>
              <a:rPr lang="en-US" altLang="ja-JP" sz="1600" baseline="300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」は、＜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歳～</a:t>
            </a:r>
            <a:r>
              <a:rPr lang="en-US" altLang="ja-JP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49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歳</a:t>
            </a:r>
            <a:r>
              <a:rPr lang="ja-JP" altLang="en-US" sz="160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＞ターゲット聴取シェア</a:t>
            </a:r>
            <a:r>
              <a:rPr lang="en-US" altLang="ja-JP" sz="160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No.1</a:t>
            </a:r>
            <a:r>
              <a:rPr lang="ja-JP" altLang="en-US" sz="1600" dirty="0"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！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9050AB78-A415-4AAC-A48E-E1CEBBF08282}"/>
              </a:ext>
            </a:extLst>
          </p:cNvPr>
          <p:cNvSpPr txBox="1"/>
          <p:nvPr/>
        </p:nvSpPr>
        <p:spPr>
          <a:xfrm>
            <a:off x="7644984" y="2050239"/>
            <a:ext cx="110779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800" dirty="0">
                <a:solidFill>
                  <a:schemeClr val="bg2">
                    <a:lumMod val="50000"/>
                  </a:schemeClr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＜時間帯別聴取率＞</a:t>
            </a:r>
            <a:endParaRPr kumimoji="1" lang="ja-JP" altLang="en-US" sz="800" dirty="0">
              <a:solidFill>
                <a:schemeClr val="bg2">
                  <a:lumMod val="50000"/>
                </a:schemeClr>
              </a:solidFill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60" name="グループ化 59">
            <a:extLst>
              <a:ext uri="{FF2B5EF4-FFF2-40B4-BE49-F238E27FC236}">
                <a16:creationId xmlns:a16="http://schemas.microsoft.com/office/drawing/2014/main" id="{6ED86225-032B-4C1C-ACF8-E33994A001D8}"/>
              </a:ext>
            </a:extLst>
          </p:cNvPr>
          <p:cNvGrpSpPr/>
          <p:nvPr/>
        </p:nvGrpSpPr>
        <p:grpSpPr>
          <a:xfrm>
            <a:off x="5487067" y="1583421"/>
            <a:ext cx="3515910" cy="300389"/>
            <a:chOff x="6174242" y="2091338"/>
            <a:chExt cx="3058156" cy="300389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EA51902D-47B3-4CAE-BDD8-1197F1E57BBC}"/>
                </a:ext>
              </a:extLst>
            </p:cNvPr>
            <p:cNvSpPr txBox="1"/>
            <p:nvPr/>
          </p:nvSpPr>
          <p:spPr>
            <a:xfrm>
              <a:off x="6174242" y="2096440"/>
              <a:ext cx="729003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ＺＩＰ</a:t>
              </a:r>
              <a:r>
                <a:rPr kumimoji="1" lang="en-US" altLang="ja-JP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-</a:t>
              </a:r>
              <a:r>
                <a:rPr kumimoji="1"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</a:t>
              </a:r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B4B59604-ABF2-4F3A-B55A-1460FD1D5ADB}"/>
                </a:ext>
              </a:extLst>
            </p:cNvPr>
            <p:cNvCxnSpPr>
              <a:cxnSpLocks/>
            </p:cNvCxnSpPr>
            <p:nvPr/>
          </p:nvCxnSpPr>
          <p:spPr>
            <a:xfrm>
              <a:off x="6925762" y="2335462"/>
              <a:ext cx="611457" cy="1107"/>
            </a:xfrm>
            <a:prstGeom prst="line">
              <a:avLst/>
            </a:prstGeom>
            <a:ln w="28575" cap="rnd">
              <a:solidFill>
                <a:srgbClr val="FF99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87C0C8F4-4A1C-439D-AF91-989257879DE5}"/>
                </a:ext>
              </a:extLst>
            </p:cNvPr>
            <p:cNvCxnSpPr>
              <a:cxnSpLocks/>
            </p:cNvCxnSpPr>
            <p:nvPr/>
          </p:nvCxnSpPr>
          <p:spPr>
            <a:xfrm>
              <a:off x="6195403" y="2328142"/>
              <a:ext cx="611457" cy="1107"/>
            </a:xfrm>
            <a:prstGeom prst="line">
              <a:avLst/>
            </a:prstGeom>
            <a:ln w="38100" cap="rnd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7199FE59-BE82-4ADC-9BDD-9C79B6B61B05}"/>
                </a:ext>
              </a:extLst>
            </p:cNvPr>
            <p:cNvCxnSpPr>
              <a:cxnSpLocks/>
            </p:cNvCxnSpPr>
            <p:nvPr/>
          </p:nvCxnSpPr>
          <p:spPr>
            <a:xfrm>
              <a:off x="7667573" y="2338223"/>
              <a:ext cx="611457" cy="1107"/>
            </a:xfrm>
            <a:prstGeom prst="line">
              <a:avLst/>
            </a:prstGeom>
            <a:ln w="28575" cap="rnd">
              <a:solidFill>
                <a:srgbClr val="009900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AAA1F4D4-E43E-4B5F-8AEC-68F619E4FE21}"/>
                </a:ext>
              </a:extLst>
            </p:cNvPr>
            <p:cNvCxnSpPr>
              <a:cxnSpLocks/>
            </p:cNvCxnSpPr>
            <p:nvPr/>
          </p:nvCxnSpPr>
          <p:spPr>
            <a:xfrm>
              <a:off x="8496643" y="2338577"/>
              <a:ext cx="611457" cy="1107"/>
            </a:xfrm>
            <a:prstGeom prst="line">
              <a:avLst/>
            </a:prstGeom>
            <a:ln w="38100" cap="rnd">
              <a:solidFill>
                <a:srgbClr val="3333FF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テキスト ボックス 65">
              <a:extLst>
                <a:ext uri="{FF2B5EF4-FFF2-40B4-BE49-F238E27FC236}">
                  <a16:creationId xmlns:a16="http://schemas.microsoft.com/office/drawing/2014/main" id="{AF20A621-78B1-48AB-9C04-7C3CB3CB4197}"/>
                </a:ext>
              </a:extLst>
            </p:cNvPr>
            <p:cNvSpPr txBox="1"/>
            <p:nvPr/>
          </p:nvSpPr>
          <p:spPr>
            <a:xfrm>
              <a:off x="6806860" y="2100760"/>
              <a:ext cx="866291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ＣＢＣラジオ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7A5AEA37-1578-4C84-A52D-F501B36DE859}"/>
                </a:ext>
              </a:extLst>
            </p:cNvPr>
            <p:cNvSpPr txBox="1"/>
            <p:nvPr/>
          </p:nvSpPr>
          <p:spPr>
            <a:xfrm>
              <a:off x="7630352" y="2091338"/>
              <a:ext cx="866292" cy="272802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東海ラジオ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  <p:sp>
          <p:nvSpPr>
            <p:cNvPr id="68" name="テキスト ボックス 67">
              <a:extLst>
                <a:ext uri="{FF2B5EF4-FFF2-40B4-BE49-F238E27FC236}">
                  <a16:creationId xmlns:a16="http://schemas.microsoft.com/office/drawing/2014/main" id="{178D3A9D-2397-4F56-879C-4F30EE1B6184}"/>
                </a:ext>
              </a:extLst>
            </p:cNvPr>
            <p:cNvSpPr txBox="1"/>
            <p:nvPr/>
          </p:nvSpPr>
          <p:spPr>
            <a:xfrm>
              <a:off x="8361144" y="2096204"/>
              <a:ext cx="871254" cy="295523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r>
                <a:rPr lang="ja-JP" altLang="en-US" sz="1000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ＦＭ ＡＩＣＨＩ    </a:t>
              </a:r>
              <a:r>
                <a:rPr lang="ja-JP" altLang="en-US" sz="1000" dirty="0">
                  <a:latin typeface="HGP創英角ｺﾞｼｯｸUB" panose="020B0900000000000000" pitchFamily="50" charset="-128"/>
                  <a:ea typeface="HGP創英角ｺﾞｼｯｸUB" panose="020B0900000000000000" pitchFamily="50" charset="-128"/>
                </a:rPr>
                <a:t>　　　</a:t>
              </a:r>
              <a:endParaRPr kumimoji="1" lang="ja-JP" altLang="en-US" sz="1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endParaRPr>
            </a:p>
          </p:txBody>
        </p:sp>
      </p:grpSp>
      <p:grpSp>
        <p:nvGrpSpPr>
          <p:cNvPr id="2" name="グループ化 1"/>
          <p:cNvGrpSpPr/>
          <p:nvPr/>
        </p:nvGrpSpPr>
        <p:grpSpPr>
          <a:xfrm>
            <a:off x="1742630" y="1527720"/>
            <a:ext cx="2717507" cy="2384645"/>
            <a:chOff x="1702977" y="1827954"/>
            <a:chExt cx="2367130" cy="2005489"/>
          </a:xfrm>
        </p:grpSpPr>
        <p:graphicFrame>
          <p:nvGraphicFramePr>
            <p:cNvPr id="75" name="全GＺ右">
              <a:extLst>
                <a:ext uri="{FF2B5EF4-FFF2-40B4-BE49-F238E27FC236}">
                  <a16:creationId xmlns:a16="http://schemas.microsoft.com/office/drawing/2014/main" id="{F72B9D9E-41FE-4C14-B874-0C2B920B038A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30223682"/>
                </p:ext>
              </p:extLst>
            </p:nvPr>
          </p:nvGraphicFramePr>
          <p:xfrm>
            <a:off x="1756112" y="1961489"/>
            <a:ext cx="2224477" cy="18719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graphicFrame>
          <p:nvGraphicFramePr>
            <p:cNvPr id="76" name="全G他右">
              <a:extLst>
                <a:ext uri="{FF2B5EF4-FFF2-40B4-BE49-F238E27FC236}">
                  <a16:creationId xmlns:a16="http://schemas.microsoft.com/office/drawing/2014/main" id="{867B003C-7BDF-49BB-9EF7-5AB592B1E912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52962633"/>
                </p:ext>
              </p:extLst>
            </p:nvPr>
          </p:nvGraphicFramePr>
          <p:xfrm>
            <a:off x="1702977" y="1827954"/>
            <a:ext cx="2084589" cy="192825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sp>
          <p:nvSpPr>
            <p:cNvPr id="77" name="WordArt 6">
              <a:extLst>
                <a:ext uri="{FF2B5EF4-FFF2-40B4-BE49-F238E27FC236}">
                  <a16:creationId xmlns:a16="http://schemas.microsoft.com/office/drawing/2014/main" id="{8FADFFB1-813D-481D-9ABF-21332EFAE2FB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auto">
            <a:xfrm>
              <a:off x="3249815" y="2185688"/>
              <a:ext cx="642872" cy="228686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en-US" altLang="ja-JP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ZIP-FM</a:t>
              </a:r>
              <a:endParaRPr lang="ja-JP" altLang="en-US" sz="2100" b="1" kern="10" spc="-105" dirty="0">
                <a:ln w="1270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chemeClr val="bg1"/>
                </a:solidFill>
                <a:latin typeface="HGPｺﾞｼｯｸE" panose="020B0900000000000000" pitchFamily="50" charset="-128"/>
                <a:ea typeface="HGPｺﾞｼｯｸE" panose="020B0900000000000000" pitchFamily="50" charset="-128"/>
                <a:cs typeface="Arial" panose="020B0604020202020204" pitchFamily="34" charset="0"/>
              </a:endParaRPr>
            </a:p>
          </p:txBody>
        </p:sp>
        <p:sp>
          <p:nvSpPr>
            <p:cNvPr id="78" name="WordArt 6">
              <a:extLst>
                <a:ext uri="{FF2B5EF4-FFF2-40B4-BE49-F238E27FC236}">
                  <a16:creationId xmlns:a16="http://schemas.microsoft.com/office/drawing/2014/main" id="{58F27D26-7B4E-4D67-861D-6E2E10E310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496778" y="2554174"/>
              <a:ext cx="573329" cy="275200"/>
            </a:xfrm>
            <a:prstGeom prst="rect">
              <a:avLst/>
            </a:prstGeom>
            <a:extLst>
              <a:ext uri="{AF507438-7753-43E0-B8FC-AC1667EBCBE1}">
                <a14:hiddenEffects xmlns:a14="http://schemas.microsoft.com/office/drawing/2010/main">
                  <a:effectLst/>
                </a14:hiddenEffects>
              </a:ext>
            </a:extLst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dist"/>
              <a:r>
                <a:rPr lang="ja-JP" altLang="en-US" sz="2100" b="1" kern="10" spc="-105" dirty="0">
                  <a:ln w="12700">
                    <a:solidFill>
                      <a:schemeClr val="tx1"/>
                    </a:solidFill>
                    <a:round/>
                    <a:headEnd/>
                    <a:tailEnd/>
                  </a:ln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  <a:cs typeface="Arial" panose="020B0604020202020204" pitchFamily="34" charset="0"/>
                </a:rPr>
                <a:t>３０．６％</a:t>
              </a:r>
            </a:p>
          </p:txBody>
        </p:sp>
      </p:grpSp>
      <p:sp>
        <p:nvSpPr>
          <p:cNvPr id="79" name="正方形/長方形 78">
            <a:extLst>
              <a:ext uri="{FF2B5EF4-FFF2-40B4-BE49-F238E27FC236}">
                <a16:creationId xmlns:a16="http://schemas.microsoft.com/office/drawing/2014/main" id="{FF62DEAC-889E-4260-BA33-8CBE52E4BD8B}"/>
              </a:ext>
            </a:extLst>
          </p:cNvPr>
          <p:cNvSpPr/>
          <p:nvPr/>
        </p:nvSpPr>
        <p:spPr>
          <a:xfrm>
            <a:off x="663450" y="4307347"/>
            <a:ext cx="8723118" cy="2219490"/>
          </a:xfrm>
          <a:prstGeom prst="rect">
            <a:avLst/>
          </a:prstGeom>
          <a:solidFill>
            <a:srgbClr val="FFFF99"/>
          </a:solidFill>
          <a:ln w="254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grpSp>
        <p:nvGrpSpPr>
          <p:cNvPr id="83" name="グループ化 82">
            <a:extLst>
              <a:ext uri="{FF2B5EF4-FFF2-40B4-BE49-F238E27FC236}">
                <a16:creationId xmlns:a16="http://schemas.microsoft.com/office/drawing/2014/main" id="{B6D0B568-F110-4B5C-A747-A707A9A0FA1E}"/>
              </a:ext>
            </a:extLst>
          </p:cNvPr>
          <p:cNvGrpSpPr/>
          <p:nvPr/>
        </p:nvGrpSpPr>
        <p:grpSpPr>
          <a:xfrm>
            <a:off x="1784648" y="4062328"/>
            <a:ext cx="6436043" cy="473889"/>
            <a:chOff x="1189685" y="4176045"/>
            <a:chExt cx="4269152" cy="473889"/>
          </a:xfrm>
        </p:grpSpPr>
        <p:sp>
          <p:nvSpPr>
            <p:cNvPr id="84" name="四角形: 角を丸くする 37">
              <a:extLst>
                <a:ext uri="{FF2B5EF4-FFF2-40B4-BE49-F238E27FC236}">
                  <a16:creationId xmlns:a16="http://schemas.microsoft.com/office/drawing/2014/main" id="{55CD28FF-9895-4222-94FC-685C914E11F9}"/>
                </a:ext>
              </a:extLst>
            </p:cNvPr>
            <p:cNvSpPr/>
            <p:nvPr/>
          </p:nvSpPr>
          <p:spPr>
            <a:xfrm>
              <a:off x="1197615" y="4176045"/>
              <a:ext cx="4261222" cy="473889"/>
            </a:xfrm>
            <a:prstGeom prst="roundRect">
              <a:avLst/>
            </a:prstGeom>
            <a:solidFill>
              <a:srgbClr val="FF9900"/>
            </a:solidFill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  <p:sp>
          <p:nvSpPr>
            <p:cNvPr id="85" name="テキスト ボックス 84">
              <a:extLst>
                <a:ext uri="{FF2B5EF4-FFF2-40B4-BE49-F238E27FC236}">
                  <a16:creationId xmlns:a16="http://schemas.microsoft.com/office/drawing/2014/main" id="{26FC4DD6-4406-4FD3-9C3E-B39B80762B3F}"/>
                </a:ext>
              </a:extLst>
            </p:cNvPr>
            <p:cNvSpPr txBox="1"/>
            <p:nvPr/>
          </p:nvSpPr>
          <p:spPr>
            <a:xfrm>
              <a:off x="1189685" y="4244231"/>
              <a:ext cx="4266727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1043056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「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JOYFUL</a:t>
              </a:r>
              <a:r>
                <a:rPr lang="en-US" altLang="ja-JP" sz="1600" baseline="300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2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」は、</a:t>
              </a:r>
              <a:r>
                <a:rPr lang="en-US" altLang="ja-JP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1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週間で</a:t>
              </a:r>
              <a:r>
                <a:rPr lang="en-US" altLang="ja-JP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39</a:t>
              </a:r>
              <a:r>
                <a:rPr lang="ja-JP" altLang="en-US" sz="160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万人</a:t>
              </a:r>
              <a:r>
                <a:rPr lang="ja-JP" altLang="en-US" sz="1600" dirty="0">
                  <a:solidFill>
                    <a:schemeClr val="bg1"/>
                  </a:solidFill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に聴かれています！</a:t>
              </a:r>
            </a:p>
          </p:txBody>
        </p:sp>
      </p:grpSp>
      <p:sp>
        <p:nvSpPr>
          <p:cNvPr id="92" name="テキスト ボックス 17"/>
          <p:cNvSpPr txBox="1">
            <a:spLocks noChangeArrowheads="1"/>
          </p:cNvSpPr>
          <p:nvPr/>
        </p:nvSpPr>
        <p:spPr bwMode="auto">
          <a:xfrm>
            <a:off x="1665384" y="4739075"/>
            <a:ext cx="519405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600" u="sng" dirty="0">
                <a:latin typeface="+mn-ea"/>
                <a:ea typeface="+mn-ea"/>
              </a:rPr>
              <a:t>●「</a:t>
            </a:r>
            <a:r>
              <a:rPr lang="en-US" altLang="ja-JP" sz="1600" u="sng" dirty="0">
                <a:latin typeface="+mn-ea"/>
                <a:ea typeface="+mn-ea"/>
              </a:rPr>
              <a:t>JOYFUL</a:t>
            </a:r>
            <a:r>
              <a:rPr lang="en-US" altLang="ja-JP" sz="1600" u="sng" baseline="30000" dirty="0">
                <a:latin typeface="+mn-ea"/>
                <a:ea typeface="+mn-ea"/>
              </a:rPr>
              <a:t>2</a:t>
            </a:r>
            <a:r>
              <a:rPr lang="ja-JP" altLang="en-US" sz="1600" u="sng" dirty="0">
                <a:latin typeface="+mn-ea"/>
                <a:ea typeface="+mn-ea"/>
              </a:rPr>
              <a:t>」の</a:t>
            </a:r>
            <a:r>
              <a:rPr lang="en-US" altLang="ja-JP" sz="1600" u="sng" dirty="0">
                <a:latin typeface="+mn-ea"/>
                <a:ea typeface="+mn-ea"/>
              </a:rPr>
              <a:t>1</a:t>
            </a:r>
            <a:r>
              <a:rPr lang="ja-JP" altLang="en-US" sz="1600" u="sng" dirty="0">
                <a:latin typeface="+mn-ea"/>
                <a:ea typeface="+mn-ea"/>
              </a:rPr>
              <a:t>週間のユニークリーチ</a:t>
            </a:r>
            <a:r>
              <a:rPr lang="en-US" altLang="ja-JP" sz="1600" u="sng" dirty="0">
                <a:latin typeface="+mn-ea"/>
                <a:ea typeface="+mn-ea"/>
              </a:rPr>
              <a:t>(</a:t>
            </a:r>
            <a:r>
              <a:rPr lang="ja-JP" altLang="en-US" sz="1600" u="sng" dirty="0">
                <a:latin typeface="+mn-ea"/>
                <a:ea typeface="+mn-ea"/>
              </a:rPr>
              <a:t>到達率</a:t>
            </a:r>
            <a:r>
              <a:rPr lang="en-US" altLang="ja-JP" sz="1600" u="sng" dirty="0">
                <a:latin typeface="+mn-ea"/>
                <a:ea typeface="+mn-ea"/>
              </a:rPr>
              <a:t>)</a:t>
            </a:r>
            <a:r>
              <a:rPr lang="ja-JP" altLang="en-US" sz="1600" u="sng" dirty="0">
                <a:latin typeface="+mn-ea"/>
                <a:ea typeface="+mn-ea"/>
              </a:rPr>
              <a:t>・・・</a:t>
            </a:r>
            <a:r>
              <a:rPr lang="en-US" altLang="ja-JP" sz="1600" b="1" u="sng" dirty="0">
                <a:latin typeface="+mn-ea"/>
                <a:ea typeface="+mn-ea"/>
              </a:rPr>
              <a:t>3.9%</a:t>
            </a:r>
          </a:p>
        </p:txBody>
      </p:sp>
      <p:sp>
        <p:nvSpPr>
          <p:cNvPr id="93" name="テキスト ボックス 19"/>
          <p:cNvSpPr txBox="1">
            <a:spLocks noChangeArrowheads="1"/>
          </p:cNvSpPr>
          <p:nvPr/>
        </p:nvSpPr>
        <p:spPr bwMode="auto">
          <a:xfrm>
            <a:off x="3751675" y="6007583"/>
            <a:ext cx="350448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sz="1200" dirty="0">
                <a:latin typeface="+mn-ea"/>
                <a:ea typeface="+mn-ea"/>
              </a:rPr>
              <a:t>重複を除く正味到達人数</a:t>
            </a:r>
            <a:endParaRPr lang="en-US" altLang="ja-JP" sz="1200" dirty="0">
              <a:latin typeface="+mn-ea"/>
              <a:ea typeface="+mn-ea"/>
            </a:endParaRPr>
          </a:p>
          <a:p>
            <a:r>
              <a:rPr lang="ja-JP" altLang="en-US" sz="1200" dirty="0">
                <a:latin typeface="+mn-ea"/>
                <a:ea typeface="+mn-ea"/>
              </a:rPr>
              <a:t>中京圏の</a:t>
            </a:r>
            <a:r>
              <a:rPr lang="en-US" altLang="ja-JP" sz="1200" dirty="0">
                <a:latin typeface="+mn-ea"/>
                <a:ea typeface="+mn-ea"/>
              </a:rPr>
              <a:t>ZIP-FM</a:t>
            </a:r>
            <a:r>
              <a:rPr lang="ja-JP" altLang="en-US" sz="1200" dirty="0">
                <a:latin typeface="+mn-ea"/>
                <a:ea typeface="+mn-ea"/>
              </a:rPr>
              <a:t>良好聴取エリア内の男女</a:t>
            </a:r>
            <a:r>
              <a:rPr lang="en-US" altLang="ja-JP" sz="1200" dirty="0">
                <a:latin typeface="+mn-ea"/>
                <a:ea typeface="+mn-ea"/>
              </a:rPr>
              <a:t>12</a:t>
            </a:r>
            <a:r>
              <a:rPr lang="ja-JP" altLang="en-US" sz="1200" dirty="0">
                <a:latin typeface="+mn-ea"/>
                <a:ea typeface="+mn-ea"/>
              </a:rPr>
              <a:t>～</a:t>
            </a:r>
            <a:r>
              <a:rPr lang="en-US" altLang="ja-JP" sz="1200" dirty="0">
                <a:latin typeface="+mn-ea"/>
                <a:ea typeface="+mn-ea"/>
              </a:rPr>
              <a:t>69</a:t>
            </a:r>
            <a:r>
              <a:rPr lang="ja-JP" altLang="en-US" sz="1200" dirty="0">
                <a:latin typeface="+mn-ea"/>
                <a:ea typeface="+mn-ea"/>
              </a:rPr>
              <a:t>才</a:t>
            </a:r>
            <a:endParaRPr lang="en-US" altLang="ja-JP" sz="1200" dirty="0">
              <a:latin typeface="+mn-ea"/>
              <a:ea typeface="+mn-ea"/>
            </a:endParaRPr>
          </a:p>
        </p:txBody>
      </p:sp>
      <p:sp>
        <p:nvSpPr>
          <p:cNvPr id="94" name="テキスト ボックス 18"/>
          <p:cNvSpPr txBox="1">
            <a:spLocks noChangeArrowheads="1"/>
          </p:cNvSpPr>
          <p:nvPr/>
        </p:nvSpPr>
        <p:spPr bwMode="auto">
          <a:xfrm>
            <a:off x="3749946" y="5238142"/>
            <a:ext cx="431239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ja-JP" sz="4400" b="1" dirty="0">
                <a:solidFill>
                  <a:srgbClr val="EA6431"/>
                </a:solidFill>
                <a:latin typeface="+mn-ea"/>
                <a:ea typeface="+mn-ea"/>
              </a:rPr>
              <a:t>39</a:t>
            </a:r>
            <a:r>
              <a:rPr lang="ja-JP" altLang="en-US" sz="4400" b="1" dirty="0">
                <a:solidFill>
                  <a:srgbClr val="EA6431"/>
                </a:solidFill>
                <a:latin typeface="+mn-ea"/>
                <a:ea typeface="+mn-ea"/>
              </a:rPr>
              <a:t>万人／</a:t>
            </a:r>
            <a:r>
              <a:rPr lang="en-US" altLang="ja-JP" sz="3200" b="1" dirty="0">
                <a:solidFill>
                  <a:srgbClr val="EA6431"/>
                </a:solidFill>
                <a:latin typeface="+mn-ea"/>
                <a:ea typeface="+mn-ea"/>
              </a:rPr>
              <a:t>1,000</a:t>
            </a:r>
            <a:r>
              <a:rPr lang="ja-JP" altLang="en-US" sz="3200" b="1" dirty="0">
                <a:solidFill>
                  <a:srgbClr val="EA6431"/>
                </a:solidFill>
                <a:latin typeface="+mn-ea"/>
                <a:ea typeface="+mn-ea"/>
              </a:rPr>
              <a:t>万人</a:t>
            </a:r>
            <a:endParaRPr lang="en-US" altLang="ja-JP" sz="3200" b="1" dirty="0">
              <a:solidFill>
                <a:srgbClr val="EA6431"/>
              </a:solidFill>
              <a:latin typeface="+mn-ea"/>
              <a:ea typeface="+mn-ea"/>
            </a:endParaRPr>
          </a:p>
        </p:txBody>
      </p:sp>
      <p:sp>
        <p:nvSpPr>
          <p:cNvPr id="95" name="テキスト ボックス 17"/>
          <p:cNvSpPr txBox="1">
            <a:spLocks noChangeArrowheads="1"/>
          </p:cNvSpPr>
          <p:nvPr/>
        </p:nvSpPr>
        <p:spPr bwMode="auto">
          <a:xfrm>
            <a:off x="1638444" y="5307503"/>
            <a:ext cx="194155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ja-JP" altLang="en-US" dirty="0">
                <a:latin typeface="+mn-ea"/>
                <a:ea typeface="+mn-ea"/>
              </a:rPr>
              <a:t>人口換算すると</a:t>
            </a:r>
            <a:r>
              <a:rPr lang="en-US" altLang="ja-JP" dirty="0">
                <a:latin typeface="+mn-ea"/>
                <a:ea typeface="+mn-ea"/>
              </a:rPr>
              <a:t>…</a:t>
            </a:r>
          </a:p>
        </p:txBody>
      </p:sp>
      <p:sp>
        <p:nvSpPr>
          <p:cNvPr id="96" name="テキスト ボックス 95">
            <a:extLst>
              <a:ext uri="{FF2B5EF4-FFF2-40B4-BE49-F238E27FC236}">
                <a16:creationId xmlns:a16="http://schemas.microsoft.com/office/drawing/2014/main" id="{C220D258-9AFE-78D4-4296-9628C160E883}"/>
              </a:ext>
            </a:extLst>
          </p:cNvPr>
          <p:cNvSpPr txBox="1"/>
          <p:nvPr/>
        </p:nvSpPr>
        <p:spPr>
          <a:xfrm>
            <a:off x="726306" y="6596789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12</a:t>
            </a:r>
            <a:r>
              <a:rPr lang="ja-JP" altLang="en-US" sz="70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54015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B3209-E3BF-F721-FB6C-173B92001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Box 2">
            <a:extLst>
              <a:ext uri="{FF2B5EF4-FFF2-40B4-BE49-F238E27FC236}">
                <a16:creationId xmlns:a16="http://schemas.microsoft.com/office/drawing/2014/main" id="{BDB2BB2C-89DE-B736-26B3-7BACE0BC66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ＪＯＹＦＵＬ</a:t>
            </a:r>
            <a:r>
              <a:rPr lang="ja-JP" altLang="en-US" sz="2000" b="1" baseline="30000" dirty="0">
                <a:latin typeface="+mj-ea"/>
                <a:ea typeface="+mj-ea"/>
              </a:rPr>
              <a:t>２</a:t>
            </a:r>
            <a:r>
              <a:rPr lang="ja-JP" altLang="en-US" sz="2000" b="1" dirty="0">
                <a:latin typeface="+mn-lt"/>
                <a:ea typeface="+mj-ea"/>
              </a:rPr>
              <a:t>　＜聴取者構成＞</a:t>
            </a:r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F067A62-A5B5-64C9-E78D-14BD1A52F7D7}"/>
              </a:ext>
            </a:extLst>
          </p:cNvPr>
          <p:cNvSpPr/>
          <p:nvPr/>
        </p:nvSpPr>
        <p:spPr>
          <a:xfrm>
            <a:off x="5025008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6" name="四角形: 角を丸くする 50">
            <a:extLst>
              <a:ext uri="{FF2B5EF4-FFF2-40B4-BE49-F238E27FC236}">
                <a16:creationId xmlns:a16="http://schemas.microsoft.com/office/drawing/2014/main" id="{057CA13F-902C-5B45-1D54-3A98176E6267}"/>
              </a:ext>
            </a:extLst>
          </p:cNvPr>
          <p:cNvSpPr/>
          <p:nvPr/>
        </p:nvSpPr>
        <p:spPr>
          <a:xfrm>
            <a:off x="5853742" y="1518193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男女年代別構成</a:t>
            </a:r>
          </a:p>
        </p:txBody>
      </p:sp>
      <p:graphicFrame>
        <p:nvGraphicFramePr>
          <p:cNvPr id="14" name="表 13">
            <a:extLst>
              <a:ext uri="{FF2B5EF4-FFF2-40B4-BE49-F238E27FC236}">
                <a16:creationId xmlns:a16="http://schemas.microsoft.com/office/drawing/2014/main" id="{A9B40275-E912-0998-2106-7E9B97239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4781726"/>
              </p:ext>
            </p:extLst>
          </p:nvPr>
        </p:nvGraphicFramePr>
        <p:xfrm>
          <a:off x="5156482" y="5164413"/>
          <a:ext cx="4267200" cy="906780"/>
        </p:xfrm>
        <a:graphic>
          <a:graphicData uri="http://schemas.openxmlformats.org/drawingml/2006/table">
            <a:tbl>
              <a:tblPr/>
              <a:tblGrid>
                <a:gridCol w="609600">
                  <a:extLst>
                    <a:ext uri="{9D8B030D-6E8A-4147-A177-3AD203B41FA5}">
                      <a16:colId xmlns:a16="http://schemas.microsoft.com/office/drawing/2014/main" val="271226511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98295788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89314784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4116244407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848452236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3428843892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1301916377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99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0033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男性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3333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4355263"/>
                  </a:ext>
                </a:extLst>
              </a:tr>
              <a:tr h="16764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12:00-15:00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4.2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23.4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14.3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6.4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173918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　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29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66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000000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40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49</a:t>
                      </a:r>
                      <a:r>
                        <a:rPr lang="ja-JP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00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 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CC00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女性</a:t>
                      </a:r>
                      <a:endParaRPr lang="en-US" altLang="ja-JP" sz="900" b="0" i="0" u="none" strike="noStrike" dirty="0">
                        <a:solidFill>
                          <a:srgbClr val="FFFFFF"/>
                        </a:solidFill>
                        <a:effectLst/>
                        <a:latin typeface="HGｺﾞｼｯｸM" panose="020B0609000000000000" pitchFamily="49" charset="-128"/>
                        <a:ea typeface="HGｺﾞｼｯｸM" panose="020B0609000000000000" pitchFamily="49" charset="-128"/>
                      </a:endParaRPr>
                    </a:p>
                    <a:p>
                      <a:pPr algn="ctr" fontAlgn="ctr">
                        <a:buNone/>
                      </a:pP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 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60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～</a:t>
                      </a:r>
                      <a:r>
                        <a:rPr lang="en-US" altLang="ja-JP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69</a:t>
                      </a:r>
                      <a:r>
                        <a:rPr lang="ja-JP" altLang="en-US" sz="900" b="0" i="0" u="none" strike="noStrike" dirty="0">
                          <a:solidFill>
                            <a:srgbClr val="FFFFFF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66006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4801994"/>
                  </a:ext>
                </a:extLst>
              </a:tr>
              <a:tr h="175260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12:00-15:00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3.7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5.9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13.1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17.6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altLang="ja-JP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HGｺﾞｼｯｸM" panose="020B0609000000000000" pitchFamily="49" charset="-128"/>
                          <a:ea typeface="HGｺﾞｼｯｸM" panose="020B0609000000000000" pitchFamily="49" charset="-128"/>
                        </a:rPr>
                        <a:t>4.8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0851049"/>
                  </a:ext>
                </a:extLst>
              </a:tr>
            </a:tbl>
          </a:graphicData>
        </a:graphic>
      </p:graphicFrame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12A4A6F-67D6-16CC-E94C-337E9107F378}"/>
              </a:ext>
            </a:extLst>
          </p:cNvPr>
          <p:cNvSpPr/>
          <p:nvPr/>
        </p:nvSpPr>
        <p:spPr>
          <a:xfrm>
            <a:off x="347496" y="1966705"/>
            <a:ext cx="4536504" cy="4328326"/>
          </a:xfrm>
          <a:prstGeom prst="rect">
            <a:avLst/>
          </a:prstGeom>
          <a:solidFill>
            <a:srgbClr val="FFFF99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四角形: 角を丸くする 50">
            <a:extLst>
              <a:ext uri="{FF2B5EF4-FFF2-40B4-BE49-F238E27FC236}">
                <a16:creationId xmlns:a16="http://schemas.microsoft.com/office/drawing/2014/main" id="{893C2775-9A32-DFE1-4685-D07EF85935EE}"/>
              </a:ext>
            </a:extLst>
          </p:cNvPr>
          <p:cNvSpPr/>
          <p:nvPr/>
        </p:nvSpPr>
        <p:spPr>
          <a:xfrm>
            <a:off x="1162978" y="1536651"/>
            <a:ext cx="2735019" cy="448511"/>
          </a:xfrm>
          <a:prstGeom prst="roundRect">
            <a:avLst/>
          </a:prstGeom>
          <a:solidFill>
            <a:srgbClr val="00B0F0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男女比</a:t>
            </a:r>
          </a:p>
        </p:txBody>
      </p:sp>
      <p:sp>
        <p:nvSpPr>
          <p:cNvPr id="18" name="Text Box 2">
            <a:extLst>
              <a:ext uri="{FF2B5EF4-FFF2-40B4-BE49-F238E27FC236}">
                <a16:creationId xmlns:a16="http://schemas.microsoft.com/office/drawing/2014/main" id="{8EA14D40-520B-CD6B-56E6-BBCA45047C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318" y="5263860"/>
            <a:ext cx="4267201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000" dirty="0">
                <a:latin typeface="+mn-lt"/>
                <a:ea typeface="+mj-ea"/>
              </a:rPr>
              <a:t>「</a:t>
            </a:r>
            <a:r>
              <a:rPr lang="en-US" altLang="ja-JP" sz="2000" dirty="0">
                <a:latin typeface="+mn-lt"/>
                <a:ea typeface="+mj-ea"/>
              </a:rPr>
              <a:t>JOYFUL</a:t>
            </a:r>
            <a:r>
              <a:rPr lang="en-US" altLang="ja-JP" sz="2000" baseline="30000" dirty="0">
                <a:latin typeface="+mn-lt"/>
                <a:ea typeface="+mj-ea"/>
              </a:rPr>
              <a:t>2</a:t>
            </a:r>
            <a:r>
              <a:rPr lang="ja-JP" altLang="en-US" sz="2000" dirty="0">
                <a:latin typeface="+mn-lt"/>
                <a:ea typeface="+mj-ea"/>
              </a:rPr>
              <a:t>」リスナーの</a:t>
            </a:r>
            <a:endParaRPr lang="en-US" altLang="ja-JP" sz="2000" dirty="0">
              <a:latin typeface="+mn-lt"/>
              <a:ea typeface="+mj-ea"/>
            </a:endParaRPr>
          </a:p>
          <a:p>
            <a:pPr algn="ctr" eaLnBrk="1" hangingPunct="1"/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55%</a:t>
            </a:r>
            <a:r>
              <a:rPr lang="ja-JP" altLang="en-US" sz="2000" dirty="0">
                <a:solidFill>
                  <a:srgbClr val="0070C0"/>
                </a:solidFill>
                <a:latin typeface="+mn-lt"/>
                <a:ea typeface="+mj-ea"/>
              </a:rPr>
              <a:t>が男性</a:t>
            </a:r>
            <a:r>
              <a:rPr lang="en-US" altLang="ja-JP" sz="2000" dirty="0">
                <a:solidFill>
                  <a:srgbClr val="0070C0"/>
                </a:solidFill>
                <a:latin typeface="+mn-lt"/>
                <a:ea typeface="+mj-ea"/>
              </a:rPr>
              <a:t> 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約</a:t>
            </a:r>
            <a:r>
              <a:rPr lang="en-US" altLang="ja-JP" sz="2000" dirty="0">
                <a:solidFill>
                  <a:srgbClr val="FF0000"/>
                </a:solidFill>
                <a:latin typeface="+mn-lt"/>
                <a:ea typeface="+mj-ea"/>
              </a:rPr>
              <a:t>45%</a:t>
            </a:r>
            <a:r>
              <a:rPr lang="ja-JP" altLang="en-US" sz="2000" dirty="0">
                <a:solidFill>
                  <a:srgbClr val="FF0000"/>
                </a:solidFill>
                <a:latin typeface="+mn-lt"/>
                <a:ea typeface="+mj-ea"/>
              </a:rPr>
              <a:t>割が女性</a:t>
            </a: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BBEA6EC-A328-7A9D-C673-C6F07EB071D7}"/>
              </a:ext>
            </a:extLst>
          </p:cNvPr>
          <p:cNvSpPr txBox="1"/>
          <p:nvPr/>
        </p:nvSpPr>
        <p:spPr>
          <a:xfrm>
            <a:off x="726306" y="6497324"/>
            <a:ext cx="830663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株式会社ビデオリサーチ調べ　中京圏ラジオ調査 </a:t>
            </a:r>
            <a:r>
              <a:rPr kumimoji="1"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2025</a:t>
            </a:r>
            <a:r>
              <a:rPr kumimoji="1"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年</a:t>
            </a:r>
            <a:r>
              <a:rPr lang="en-US" altLang="ja-JP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6</a:t>
            </a:r>
            <a:r>
              <a:rPr lang="ja-JP" altLang="en-US" sz="700" dirty="0">
                <a:latin typeface="HGPｺﾞｼｯｸE" panose="020B0900000000000000" pitchFamily="50" charset="-128"/>
                <a:ea typeface="HGPｺﾞｼｯｸE" panose="020B0900000000000000" pitchFamily="50" charset="-128"/>
              </a:rPr>
              <a:t>月度 </a:t>
            </a:r>
            <a:endParaRPr kumimoji="1" lang="ja-JP" altLang="en-US" sz="700" dirty="0">
              <a:latin typeface="HGPｺﾞｼｯｸE" panose="020B0900000000000000" pitchFamily="50" charset="-128"/>
              <a:ea typeface="HGPｺﾞｼｯｸE" panose="020B0900000000000000" pitchFamily="50" charset="-128"/>
            </a:endParaRPr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C147054E-9187-B291-0850-8FC9F9D909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488" y="961941"/>
            <a:ext cx="756138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●（金）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時～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15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時における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12-69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歳男女のリスナー層</a:t>
            </a:r>
          </a:p>
        </p:txBody>
      </p:sp>
      <p:graphicFrame>
        <p:nvGraphicFramePr>
          <p:cNvPr id="3" name="グラフ 2">
            <a:extLst>
              <a:ext uri="{FF2B5EF4-FFF2-40B4-BE49-F238E27FC236}">
                <a16:creationId xmlns:a16="http://schemas.microsoft.com/office/drawing/2014/main" id="{951E0606-DA17-6411-9365-9978B141DE6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9517160"/>
              </p:ext>
            </p:extLst>
          </p:nvPr>
        </p:nvGraphicFramePr>
        <p:xfrm>
          <a:off x="190800" y="20340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Chart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4028535"/>
              </p:ext>
            </p:extLst>
          </p:nvPr>
        </p:nvGraphicFramePr>
        <p:xfrm>
          <a:off x="580800" y="2265286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1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8007293"/>
              </p:ext>
            </p:extLst>
          </p:nvPr>
        </p:nvGraphicFramePr>
        <p:xfrm>
          <a:off x="5130082" y="2295861"/>
          <a:ext cx="43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242440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図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874" y="1468155"/>
            <a:ext cx="2602128" cy="1960845"/>
          </a:xfrm>
          <a:prstGeom prst="rect">
            <a:avLst/>
          </a:prstGeom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ＪＯＹＦＵＬ</a:t>
            </a:r>
            <a:r>
              <a:rPr lang="ja-JP" altLang="en-US" sz="2000" b="1" baseline="30000" dirty="0">
                <a:latin typeface="+mj-ea"/>
                <a:ea typeface="+mj-ea"/>
              </a:rPr>
              <a:t>２</a:t>
            </a:r>
            <a:r>
              <a:rPr lang="ja-JP" altLang="en-US" sz="2000" b="1" dirty="0">
                <a:latin typeface="+mn-lt"/>
                <a:ea typeface="+mj-ea"/>
              </a:rPr>
              <a:t>　＜番組ＳＮＳ＞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A54E4F6-1FB7-06FA-415F-67C42C400C4A}"/>
              </a:ext>
            </a:extLst>
          </p:cNvPr>
          <p:cNvSpPr txBox="1"/>
          <p:nvPr/>
        </p:nvSpPr>
        <p:spPr>
          <a:xfrm>
            <a:off x="200472" y="993512"/>
            <a:ext cx="90804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●番組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X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：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@ZIPFM_JOYFUL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／約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9,000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  <a:cs typeface="Meiryo UI" panose="020B0604030504040204" pitchFamily="50" charset="-128"/>
              </a:rPr>
              <a:t>人</a:t>
            </a:r>
            <a:r>
              <a:rPr lang="en-US" altLang="ja-JP" sz="1600" dirty="0">
                <a:latin typeface="+mj-ea"/>
                <a:ea typeface="+mj-ea"/>
                <a:cs typeface="Meiryo UI" panose="020B0604030504040204" pitchFamily="50" charset="-128"/>
              </a:rPr>
              <a:t>			 </a:t>
            </a:r>
            <a:r>
              <a:rPr lang="ja-JP" altLang="en-US" sz="1600" dirty="0">
                <a:latin typeface="+mj-ea"/>
                <a:ea typeface="+mj-ea"/>
                <a:cs typeface="Meiryo UI" panose="020B0604030504040204" pitchFamily="50" charset="-128"/>
              </a:rPr>
              <a:t>　</a:t>
            </a:r>
            <a:endParaRPr kumimoji="1" lang="ja-JP" altLang="en-US" sz="1600" i="0" dirty="0">
              <a:latin typeface="+mj-ea"/>
              <a:ea typeface="+mj-ea"/>
              <a:cs typeface="Meiryo UI" panose="020B0604030504040204" pitchFamily="50" charset="-128"/>
            </a:endParaRPr>
          </a:p>
        </p:txBody>
      </p:sp>
      <p:pic>
        <p:nvPicPr>
          <p:cNvPr id="13" name="図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488" y="3717032"/>
            <a:ext cx="2603514" cy="2738981"/>
          </a:xfrm>
          <a:prstGeom prst="rect">
            <a:avLst/>
          </a:prstGeom>
        </p:spPr>
      </p:pic>
      <p:pic>
        <p:nvPicPr>
          <p:cNvPr id="14" name="図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20010" y="1456217"/>
            <a:ext cx="2376264" cy="2024817"/>
          </a:xfrm>
          <a:prstGeom prst="rect">
            <a:avLst/>
          </a:prstGeom>
        </p:spPr>
      </p:pic>
      <p:pic>
        <p:nvPicPr>
          <p:cNvPr id="15" name="図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86728" y="3717032"/>
            <a:ext cx="2262158" cy="2804172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29064" y="1456217"/>
            <a:ext cx="2184261" cy="2536909"/>
          </a:xfrm>
          <a:prstGeom prst="rect">
            <a:avLst/>
          </a:prstGeom>
        </p:spPr>
      </p:pic>
      <p:pic>
        <p:nvPicPr>
          <p:cNvPr id="17" name="図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1072" y="4117277"/>
            <a:ext cx="2185616" cy="2538253"/>
          </a:xfrm>
          <a:prstGeom prst="rect">
            <a:avLst/>
          </a:prstGeom>
        </p:spPr>
      </p:pic>
      <p:pic>
        <p:nvPicPr>
          <p:cNvPr id="18" name="図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28287" y="1412776"/>
            <a:ext cx="1783280" cy="2996952"/>
          </a:xfrm>
          <a:prstGeom prst="rect">
            <a:avLst/>
          </a:prstGeom>
        </p:spPr>
      </p:pic>
      <p:pic>
        <p:nvPicPr>
          <p:cNvPr id="19" name="図 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38874" y="4505954"/>
            <a:ext cx="1805385" cy="1974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26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図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039" y="5828163"/>
            <a:ext cx="8548700" cy="716918"/>
          </a:xfrm>
          <a:prstGeom prst="rect">
            <a:avLst/>
          </a:prstGeom>
        </p:spPr>
      </p:pic>
      <p:pic>
        <p:nvPicPr>
          <p:cNvPr id="7" name="図 6"/>
          <p:cNvPicPr>
            <a:picLocks noChangeAspect="1"/>
          </p:cNvPicPr>
          <p:nvPr/>
        </p:nvPicPr>
        <p:blipFill rotWithShape="1">
          <a:blip r:embed="rId4"/>
          <a:srcRect l="-1" r="307"/>
          <a:stretch/>
        </p:blipFill>
        <p:spPr>
          <a:xfrm>
            <a:off x="583463" y="4955078"/>
            <a:ext cx="8572276" cy="723351"/>
          </a:xfrm>
          <a:prstGeom prst="rect">
            <a:avLst/>
          </a:prstGeom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3508" y="3226628"/>
            <a:ext cx="8592231" cy="720569"/>
          </a:xfrm>
          <a:prstGeom prst="rect">
            <a:avLst/>
          </a:prstGeom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2919" y="4092981"/>
            <a:ext cx="8582820" cy="724772"/>
          </a:xfrm>
          <a:prstGeom prst="rect">
            <a:avLst/>
          </a:prstGeom>
        </p:spPr>
      </p:pic>
      <p:pic>
        <p:nvPicPr>
          <p:cNvPr id="3" name="図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3898" y="2326188"/>
            <a:ext cx="8647788" cy="724306"/>
          </a:xfrm>
          <a:prstGeom prst="rect">
            <a:avLst/>
          </a:prstGeom>
        </p:spPr>
      </p:pic>
      <p:pic>
        <p:nvPicPr>
          <p:cNvPr id="2" name="図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747" y="1438481"/>
            <a:ext cx="8617939" cy="734608"/>
          </a:xfrm>
          <a:prstGeom prst="rect">
            <a:avLst/>
          </a:prstGeom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ＪＯＹＦＵＬ</a:t>
            </a:r>
            <a:r>
              <a:rPr lang="ja-JP" altLang="en-US" sz="2000" b="1" baseline="30000" dirty="0">
                <a:latin typeface="+mj-ea"/>
                <a:ea typeface="+mj-ea"/>
              </a:rPr>
              <a:t>２</a:t>
            </a:r>
            <a:r>
              <a:rPr lang="ja-JP" altLang="en-US" sz="2000" b="1" dirty="0">
                <a:latin typeface="+mn-lt"/>
                <a:ea typeface="+mj-ea"/>
              </a:rPr>
              <a:t>　＜リスナー・プロフィール＞</a:t>
            </a:r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JOYFUL</a:t>
            </a:r>
            <a:r>
              <a:rPr lang="en-US" altLang="ja-JP" sz="1600" u="sng" baseline="30000" dirty="0">
                <a:solidFill>
                  <a:srgbClr val="FF0000"/>
                </a:solidFill>
                <a:latin typeface="+mj-ea"/>
                <a:ea typeface="+mj-ea"/>
              </a:rPr>
              <a:t>2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032320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344488" y="260648"/>
            <a:ext cx="7561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000" dirty="0">
                <a:latin typeface="+mn-lt"/>
                <a:ea typeface="+mj-ea"/>
              </a:rPr>
              <a:t>◆</a:t>
            </a:r>
            <a:r>
              <a:rPr lang="ja-JP" altLang="en-US" sz="2000" b="1" dirty="0">
                <a:latin typeface="+mj-ea"/>
                <a:ea typeface="+mj-ea"/>
              </a:rPr>
              <a:t>ＪＯＹＦＵＬ</a:t>
            </a:r>
            <a:r>
              <a:rPr lang="ja-JP" altLang="en-US" sz="2000" b="1" baseline="30000" dirty="0">
                <a:latin typeface="+mj-ea"/>
                <a:ea typeface="+mj-ea"/>
              </a:rPr>
              <a:t>２</a:t>
            </a:r>
            <a:r>
              <a:rPr lang="ja-JP" altLang="en-US" sz="2000" b="1" dirty="0">
                <a:latin typeface="+mn-lt"/>
                <a:ea typeface="+mj-ea"/>
              </a:rPr>
              <a:t>　＜リスナー・プロフィール＞</a:t>
            </a:r>
          </a:p>
        </p:txBody>
      </p:sp>
      <p:pic>
        <p:nvPicPr>
          <p:cNvPr id="3" name="図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96" y="1340768"/>
            <a:ext cx="8581348" cy="679494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4" name="図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495" y="2090575"/>
            <a:ext cx="8581349" cy="715567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5" name="図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401" y="2876455"/>
            <a:ext cx="8571246" cy="711080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6" name="図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2401" y="3655319"/>
            <a:ext cx="8567883" cy="715355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7" name="図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2401" y="4438458"/>
            <a:ext cx="8553400" cy="720516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9" name="図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0719" y="5226758"/>
            <a:ext cx="8571246" cy="721559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pic>
        <p:nvPicPr>
          <p:cNvPr id="10" name="図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04119" y="6008151"/>
            <a:ext cx="8593725" cy="709774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</p:spPr>
      </p:pic>
      <p:sp>
        <p:nvSpPr>
          <p:cNvPr id="11" name="テキスト ボックス 10"/>
          <p:cNvSpPr txBox="1"/>
          <p:nvPr/>
        </p:nvSpPr>
        <p:spPr>
          <a:xfrm>
            <a:off x="352279" y="935432"/>
            <a:ext cx="95865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●</a:t>
            </a:r>
            <a:r>
              <a:rPr lang="en-US" altLang="ja-JP" sz="1600" u="sng" dirty="0" err="1">
                <a:solidFill>
                  <a:srgbClr val="FF0000"/>
                </a:solidFill>
                <a:latin typeface="+mj-ea"/>
                <a:ea typeface="+mj-ea"/>
              </a:rPr>
              <a:t>radiko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全体のリスナーと比較して、「</a:t>
            </a:r>
            <a:r>
              <a:rPr lang="en-US" altLang="ja-JP" sz="1600" u="sng" dirty="0">
                <a:solidFill>
                  <a:srgbClr val="FF0000"/>
                </a:solidFill>
                <a:latin typeface="+mj-ea"/>
                <a:ea typeface="+mj-ea"/>
              </a:rPr>
              <a:t>MORNING BOOOOOOST</a:t>
            </a:r>
            <a:r>
              <a:rPr lang="ja-JP" altLang="en-US" sz="1600" u="sng" dirty="0">
                <a:solidFill>
                  <a:srgbClr val="FF0000"/>
                </a:solidFill>
                <a:latin typeface="+mj-ea"/>
                <a:ea typeface="+mj-ea"/>
              </a:rPr>
              <a:t>」のリスナーのポイントが高いプロフィール</a:t>
            </a:r>
            <a:endParaRPr lang="en-US" altLang="ja-JP" sz="1600" u="sng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539245023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47818</TotalTime>
  <Words>1045</Words>
  <Application>Microsoft Office PowerPoint</Application>
  <PresentationFormat>A4 210 x 297 mm</PresentationFormat>
  <Paragraphs>204</Paragraphs>
  <Slides>10</Slides>
  <Notes>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10</vt:i4>
      </vt:variant>
    </vt:vector>
  </HeadingPairs>
  <TitlesOfParts>
    <vt:vector size="17" baseType="lpstr">
      <vt:lpstr>HGPｺﾞｼｯｸE</vt:lpstr>
      <vt:lpstr>HGP創英角ｺﾞｼｯｸUB</vt:lpstr>
      <vt:lpstr>HGｺﾞｼｯｸM</vt:lpstr>
      <vt:lpstr>Meiryo UI</vt:lpstr>
      <vt:lpstr>ＭＳ Ｐゴシック</vt:lpstr>
      <vt:lpstr>Arial</vt:lpstr>
      <vt:lpstr>標準デザイン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ZIP-FM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DAY</dc:title>
  <dc:subject>hiroyuki</dc:subject>
  <dc:creator>hiroyuki</dc:creator>
  <cp:lastModifiedBy>康司 久保田</cp:lastModifiedBy>
  <cp:revision>2554</cp:revision>
  <cp:lastPrinted>2022-02-09T08:53:13Z</cp:lastPrinted>
  <dcterms:created xsi:type="dcterms:W3CDTF">2002-09-26T02:44:22Z</dcterms:created>
  <dcterms:modified xsi:type="dcterms:W3CDTF">2026-03-18T02:40:44Z</dcterms:modified>
  <cp:contentStatus/>
</cp:coreProperties>
</file>