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61" r:id="rId2"/>
    <p:sldId id="484" r:id="rId3"/>
    <p:sldId id="505" r:id="rId4"/>
    <p:sldId id="504" r:id="rId5"/>
    <p:sldId id="498" r:id="rId6"/>
    <p:sldId id="503" r:id="rId7"/>
    <p:sldId id="483" r:id="rId8"/>
    <p:sldId id="506" r:id="rId9"/>
    <p:sldId id="499" r:id="rId10"/>
    <p:sldId id="485" r:id="rId11"/>
    <p:sldId id="491" r:id="rId12"/>
    <p:sldId id="495" r:id="rId13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505"/>
            <p14:sldId id="504"/>
            <p14:sldId id="498"/>
            <p14:sldId id="503"/>
            <p14:sldId id="483"/>
            <p14:sldId id="506"/>
            <p14:sldId id="499"/>
            <p14:sldId id="485"/>
            <p14:sldId id="491"/>
            <p14:sldId id="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0C0"/>
    <a:srgbClr val="660066"/>
    <a:srgbClr val="CC00CC"/>
    <a:srgbClr val="FF00FF"/>
    <a:srgbClr val="FF66FF"/>
    <a:srgbClr val="FF99FF"/>
    <a:srgbClr val="FFCCFF"/>
    <a:srgbClr val="33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119" d="100"/>
          <a:sy n="119" d="100"/>
        </p:scale>
        <p:origin x="1128" y="76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momiyama\Downloads\&#26178;&#38291;&#21306;&#20998;&#38598;&#35336;&#65308;&#29305;&#24615;&#215;&#26178;&#38291;&#21306;&#20998;&#65310;_20250918_1038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momiyama\Downloads\&#26178;&#38291;&#21306;&#20998;&#38598;&#35336;&#65308;&#29305;&#24615;&#215;&#26178;&#38291;&#21306;&#20998;&#65310;_20250918_1038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ＺＩＰ－ＦＭ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12:00</c:v>
                </c:pt>
                <c:pt idx="1">
                  <c:v>12:15</c:v>
                </c:pt>
                <c:pt idx="2">
                  <c:v>12:30</c:v>
                </c:pt>
                <c:pt idx="3">
                  <c:v>12:45</c:v>
                </c:pt>
                <c:pt idx="4">
                  <c:v>13:00</c:v>
                </c:pt>
                <c:pt idx="5">
                  <c:v>13:15</c:v>
                </c:pt>
                <c:pt idx="6">
                  <c:v>13:30</c:v>
                </c:pt>
                <c:pt idx="7">
                  <c:v>13:45</c:v>
                </c:pt>
                <c:pt idx="8">
                  <c:v>14:00</c:v>
                </c:pt>
                <c:pt idx="9">
                  <c:v>14:15</c:v>
                </c:pt>
                <c:pt idx="10">
                  <c:v>14:30</c:v>
                </c:pt>
                <c:pt idx="11">
                  <c:v>14:45</c:v>
                </c:pt>
              </c:strCache>
            </c:strRef>
          </c:cat>
          <c:val>
            <c:numRef>
              <c:f>Sheet1!$B$2:$B$13</c:f>
              <c:numCache>
                <c:formatCode>0.0;\-0.0;"*"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1.6</c:v>
                </c:pt>
                <c:pt idx="3">
                  <c:v>1.5</c:v>
                </c:pt>
                <c:pt idx="4">
                  <c:v>1.8</c:v>
                </c:pt>
                <c:pt idx="5">
                  <c:v>1.7</c:v>
                </c:pt>
                <c:pt idx="6">
                  <c:v>1.9</c:v>
                </c:pt>
                <c:pt idx="7">
                  <c:v>1.7</c:v>
                </c:pt>
                <c:pt idx="8">
                  <c:v>1.7</c:v>
                </c:pt>
                <c:pt idx="9">
                  <c:v>1.6</c:v>
                </c:pt>
                <c:pt idx="10">
                  <c:v>1.7</c:v>
                </c:pt>
                <c:pt idx="11">
                  <c:v>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 AICHI</c:v>
                </c:pt>
              </c:strCache>
            </c:strRef>
          </c:tx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12:00</c:v>
                </c:pt>
                <c:pt idx="1">
                  <c:v>12:15</c:v>
                </c:pt>
                <c:pt idx="2">
                  <c:v>12:30</c:v>
                </c:pt>
                <c:pt idx="3">
                  <c:v>12:45</c:v>
                </c:pt>
                <c:pt idx="4">
                  <c:v>13:00</c:v>
                </c:pt>
                <c:pt idx="5">
                  <c:v>13:15</c:v>
                </c:pt>
                <c:pt idx="6">
                  <c:v>13:30</c:v>
                </c:pt>
                <c:pt idx="7">
                  <c:v>13:45</c:v>
                </c:pt>
                <c:pt idx="8">
                  <c:v>14:00</c:v>
                </c:pt>
                <c:pt idx="9">
                  <c:v>14:15</c:v>
                </c:pt>
                <c:pt idx="10">
                  <c:v>14:30</c:v>
                </c:pt>
                <c:pt idx="11">
                  <c:v>14:45</c:v>
                </c:pt>
              </c:strCache>
            </c:strRef>
          </c:cat>
          <c:val>
            <c:numRef>
              <c:f>Sheet1!$C$2:$C$13</c:f>
              <c:numCache>
                <c:formatCode>0.0;\-0.0;"*"</c:formatCode>
                <c:ptCount val="12"/>
                <c:pt idx="0">
                  <c:v>0.9</c:v>
                </c:pt>
                <c:pt idx="1">
                  <c:v>0.8</c:v>
                </c:pt>
                <c:pt idx="2">
                  <c:v>0.6</c:v>
                </c:pt>
                <c:pt idx="3">
                  <c:v>0.5</c:v>
                </c:pt>
                <c:pt idx="4">
                  <c:v>0.6</c:v>
                </c:pt>
                <c:pt idx="5">
                  <c:v>0.7</c:v>
                </c:pt>
                <c:pt idx="6">
                  <c:v>0.7</c:v>
                </c:pt>
                <c:pt idx="7">
                  <c:v>0.6</c:v>
                </c:pt>
                <c:pt idx="8">
                  <c:v>0.6</c:v>
                </c:pt>
                <c:pt idx="9">
                  <c:v>0.6</c:v>
                </c:pt>
                <c:pt idx="10">
                  <c:v>0.7</c:v>
                </c:pt>
                <c:pt idx="11">
                  <c:v>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4895">
              <a:solidFill>
                <a:schemeClr val="bg2"/>
              </a:solidFill>
              <a:prstDash val="lgDash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5106847587423025E-2"/>
                  <c:y val="-2.3591484003543772E-2"/>
                </c:manualLayout>
              </c:layout>
              <c:spPr>
                <a:noFill/>
                <a:ln w="24895">
                  <a:noFill/>
                </a:ln>
              </c:spPr>
              <c:txPr>
                <a:bodyPr/>
                <a:lstStyle/>
                <a:p>
                  <a:pPr>
                    <a:defRPr sz="882" b="0" i="0" u="none" strike="noStrike" baseline="0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latin typeface="ＭＳ Ｐゴシック"/>
                      <a:ea typeface="ＭＳ Ｐゴシック"/>
                      <a:cs typeface="ＭＳ Ｐゴシック"/>
                    </a:defRPr>
                  </a:pPr>
                  <a:endParaRPr lang="ja-JP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1D1-4FB7-8F66-33C1D4F321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65000"/>
                        <a:lumOff val="35000"/>
                      </a:schemeClr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12:00</c:v>
                </c:pt>
                <c:pt idx="1">
                  <c:v>12:15</c:v>
                </c:pt>
                <c:pt idx="2">
                  <c:v>12:30</c:v>
                </c:pt>
                <c:pt idx="3">
                  <c:v>12:45</c:v>
                </c:pt>
                <c:pt idx="4">
                  <c:v>13:00</c:v>
                </c:pt>
                <c:pt idx="5">
                  <c:v>13:15</c:v>
                </c:pt>
                <c:pt idx="6">
                  <c:v>13:30</c:v>
                </c:pt>
                <c:pt idx="7">
                  <c:v>13:45</c:v>
                </c:pt>
                <c:pt idx="8">
                  <c:v>14:00</c:v>
                </c:pt>
                <c:pt idx="9">
                  <c:v>14:15</c:v>
                </c:pt>
                <c:pt idx="10">
                  <c:v>14:30</c:v>
                </c:pt>
                <c:pt idx="11">
                  <c:v>14:45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1D1-4FB7-8F66-33C1D4F32126}"/>
            </c:ext>
          </c:extLst>
        </c:ser>
        <c:ser>
          <c:idx val="4"/>
          <c:order val="3"/>
          <c:tx>
            <c:strRef>
              <c:f>Sheet1!$D$1</c:f>
              <c:strCache>
                <c:ptCount val="1"/>
                <c:pt idx="0">
                  <c:v>ＣＢＣラジオ</c:v>
                </c:pt>
              </c:strCache>
            </c:strRef>
          </c:tx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12:00</c:v>
                </c:pt>
                <c:pt idx="1">
                  <c:v>12:15</c:v>
                </c:pt>
                <c:pt idx="2">
                  <c:v>12:30</c:v>
                </c:pt>
                <c:pt idx="3">
                  <c:v>12:45</c:v>
                </c:pt>
                <c:pt idx="4">
                  <c:v>13:00</c:v>
                </c:pt>
                <c:pt idx="5">
                  <c:v>13:15</c:v>
                </c:pt>
                <c:pt idx="6">
                  <c:v>13:30</c:v>
                </c:pt>
                <c:pt idx="7">
                  <c:v>13:45</c:v>
                </c:pt>
                <c:pt idx="8">
                  <c:v>14:00</c:v>
                </c:pt>
                <c:pt idx="9">
                  <c:v>14:15</c:v>
                </c:pt>
                <c:pt idx="10">
                  <c:v>14:30</c:v>
                </c:pt>
                <c:pt idx="11">
                  <c:v>14:45</c:v>
                </c:pt>
              </c:strCache>
            </c:strRef>
          </c:cat>
          <c:val>
            <c:numRef>
              <c:f>Sheet1!$D$2:$D$13</c:f>
              <c:numCache>
                <c:formatCode>0.0;\-0.0;"*"</c:formatCode>
                <c:ptCount val="12"/>
                <c:pt idx="0">
                  <c:v>1.1000000000000001</c:v>
                </c:pt>
                <c:pt idx="1">
                  <c:v>0.9</c:v>
                </c:pt>
                <c:pt idx="2">
                  <c:v>0.7</c:v>
                </c:pt>
                <c:pt idx="3">
                  <c:v>0.8</c:v>
                </c:pt>
                <c:pt idx="4">
                  <c:v>0.8</c:v>
                </c:pt>
                <c:pt idx="5">
                  <c:v>0.7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0.8</c:v>
                </c:pt>
                <c:pt idx="10">
                  <c:v>0.7</c:v>
                </c:pt>
                <c:pt idx="11">
                  <c:v>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ser>
          <c:idx val="2"/>
          <c:order val="4"/>
          <c:tx>
            <c:strRef>
              <c:f>Sheet1!$E$1</c:f>
              <c:strCache>
                <c:ptCount val="1"/>
                <c:pt idx="0">
                  <c:v>東海ラジオ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12:00</c:v>
                </c:pt>
                <c:pt idx="1">
                  <c:v>12:15</c:v>
                </c:pt>
                <c:pt idx="2">
                  <c:v>12:30</c:v>
                </c:pt>
                <c:pt idx="3">
                  <c:v>12:45</c:v>
                </c:pt>
                <c:pt idx="4">
                  <c:v>13:00</c:v>
                </c:pt>
                <c:pt idx="5">
                  <c:v>13:15</c:v>
                </c:pt>
                <c:pt idx="6">
                  <c:v>13:30</c:v>
                </c:pt>
                <c:pt idx="7">
                  <c:v>13:45</c:v>
                </c:pt>
                <c:pt idx="8">
                  <c:v>14:00</c:v>
                </c:pt>
                <c:pt idx="9">
                  <c:v>14:15</c:v>
                </c:pt>
                <c:pt idx="10">
                  <c:v>14:30</c:v>
                </c:pt>
                <c:pt idx="11">
                  <c:v>14:45</c:v>
                </c:pt>
              </c:strCache>
            </c:strRef>
          </c:cat>
          <c:val>
            <c:numRef>
              <c:f>Sheet1!$E$2:$E$13</c:f>
              <c:numCache>
                <c:formatCode>0.0;\-0.0;"*"</c:formatCode>
                <c:ptCount val="12"/>
                <c:pt idx="0">
                  <c:v>0.5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0.6</c:v>
                </c:pt>
                <c:pt idx="7">
                  <c:v>0.7</c:v>
                </c:pt>
                <c:pt idx="8">
                  <c:v>0.7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5945840"/>
        <c:axId val="2025935504"/>
      </c:lineChart>
      <c:catAx>
        <c:axId val="2025945840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25935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25935504"/>
        <c:scaling>
          <c:orientation val="minMax"/>
          <c:max val="3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25945840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FM AICHI</c:v>
                </c:pt>
                <c:pt idx="2">
                  <c:v>NHK-FM</c:v>
                </c:pt>
                <c:pt idx="3">
                  <c:v>CBCラジオ</c:v>
                </c:pt>
                <c:pt idx="4">
                  <c:v>東海ラジオ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37.4</c:v>
                </c:pt>
                <c:pt idx="1">
                  <c:v>17.2</c:v>
                </c:pt>
                <c:pt idx="2">
                  <c:v>11.7</c:v>
                </c:pt>
                <c:pt idx="3">
                  <c:v>15</c:v>
                </c:pt>
                <c:pt idx="4">
                  <c:v>0.4</c:v>
                </c:pt>
                <c:pt idx="5">
                  <c:v>5.4</c:v>
                </c:pt>
                <c:pt idx="6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noFill/>
              <a:ln w="25341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EF-4BC3-B66B-EBB48BC8E36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219535906698683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4432034513346558E-2"/>
                  <c:y val="-2.659526711070260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3499378318103772E-2"/>
                  <c:y val="2.363013444031619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6.7742257246688024E-3"/>
                  <c:y val="-6.070544423520450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3.2816274738959247E-3"/>
                  <c:y val="-7.2627609700306704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37.4</c:v>
                </c:pt>
                <c:pt idx="1">
                  <c:v>17.2</c:v>
                </c:pt>
                <c:pt idx="2">
                  <c:v>11.7</c:v>
                </c:pt>
                <c:pt idx="3">
                  <c:v>15</c:v>
                </c:pt>
                <c:pt idx="4">
                  <c:v>0.4</c:v>
                </c:pt>
                <c:pt idx="5">
                  <c:v>5.4</c:v>
                </c:pt>
                <c:pt idx="6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B2-4D4C-9F49-D7BB8A99BDE4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B2-4D4C-9F49-D7BB8A99BDE4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B2-4D4C-9F49-D7BB8A99BDE4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B2-4D4C-9F49-D7BB8A99BDE4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3B2-4D4C-9F49-D7BB8A99BDE4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3B2-4D4C-9F49-D7BB8A99BDE4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3B2-4D4C-9F49-D7BB8A99BDE4}"/>
              </c:ext>
            </c:extLst>
          </c:dPt>
          <c:dPt>
            <c:idx val="7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3B2-4D4C-9F49-D7BB8A99BDE4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3B2-4D4C-9F49-D7BB8A99BDE4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3B2-4D4C-9F49-D7BB8A99BDE4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3B2-4D4C-9F49-D7BB8A99BDE4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3B2-4D4C-9F49-D7BB8A99BDE4}"/>
              </c:ext>
            </c:extLst>
          </c:dPt>
          <c:cat>
            <c:strRef>
              <c:f>'特性×時間区分  (2)'!$B$17:$M$17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  <c:extLst xmlns:c16r2="http://schemas.microsoft.com/office/drawing/2015/06/chart"/>
            </c:strRef>
          </c:cat>
          <c:val>
            <c:numRef>
              <c:f>'特性×時間区分  (2)'!$B$19:$M$19</c:f>
              <c:numCache>
                <c:formatCode>0.0;\-0.0;"*"</c:formatCode>
                <c:ptCount val="12"/>
                <c:pt idx="0">
                  <c:v>0</c:v>
                </c:pt>
                <c:pt idx="1">
                  <c:v>9.5</c:v>
                </c:pt>
                <c:pt idx="2">
                  <c:v>6.6</c:v>
                </c:pt>
                <c:pt idx="3">
                  <c:v>19.100000000000001</c:v>
                </c:pt>
                <c:pt idx="4">
                  <c:v>13</c:v>
                </c:pt>
                <c:pt idx="5">
                  <c:v>7.1</c:v>
                </c:pt>
                <c:pt idx="6">
                  <c:v>0.3</c:v>
                </c:pt>
                <c:pt idx="7">
                  <c:v>1.6</c:v>
                </c:pt>
                <c:pt idx="8">
                  <c:v>11.4</c:v>
                </c:pt>
                <c:pt idx="9">
                  <c:v>8.3000000000000007</c:v>
                </c:pt>
                <c:pt idx="10">
                  <c:v>12.7</c:v>
                </c:pt>
                <c:pt idx="11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E3B2-4D4C-9F49-D7BB8A99B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7A-409A-9AF4-F220D052CCD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7A-409A-9AF4-F220D052CCD7}"/>
              </c:ext>
            </c:extLst>
          </c:dPt>
          <c:cat>
            <c:strRef>
              <c:f>'特性×時間区分  (2)'!$C$27:$D$27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'特性×時間区分  (2)'!$C$28:$D$28</c:f>
              <c:numCache>
                <c:formatCode>General</c:formatCode>
                <c:ptCount val="2"/>
                <c:pt idx="0">
                  <c:v>55.3</c:v>
                </c:pt>
                <c:pt idx="1">
                  <c:v>44.7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7A-409A-9AF4-F220D052C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9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4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4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5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99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9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10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0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81" y="232499"/>
            <a:ext cx="3456000" cy="21600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:a16="http://schemas.microsoft.com/office/drawing/2014/main" xmlns="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ＪＯＹＦＵＬ</a:t>
            </a:r>
            <a:r>
              <a:rPr lang="ja-JP" altLang="en-US" sz="4000" b="1" baseline="30000" dirty="0">
                <a:solidFill>
                  <a:schemeClr val="bg1"/>
                </a:solidFill>
                <a:latin typeface="+mj-ea"/>
                <a:ea typeface="+mj-ea"/>
              </a:rPr>
              <a:t>２</a:t>
            </a:r>
            <a:endParaRPr lang="en-US" altLang="ja-JP" sz="4000" b="1" baseline="30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9" y="260648"/>
            <a:ext cx="3960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ＪＯＹＦＵＬ</a:t>
            </a:r>
            <a:r>
              <a:rPr lang="ja-JP" altLang="en-US" sz="2000" b="1" baseline="30000" dirty="0">
                <a:latin typeface="+mj-ea"/>
                <a:ea typeface="+mj-ea"/>
              </a:rPr>
              <a:t>２</a:t>
            </a:r>
            <a:r>
              <a:rPr lang="ja-JP" altLang="en-US" sz="2000" b="1" dirty="0">
                <a:latin typeface="+mn-lt"/>
                <a:ea typeface="+mj-ea"/>
              </a:rPr>
              <a:t>　＜タイムテーブル＞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xmlns="" id="{2E3F44E5-4C69-1295-3282-B170C86F4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29087"/>
              </p:ext>
            </p:extLst>
          </p:nvPr>
        </p:nvGraphicFramePr>
        <p:xfrm>
          <a:off x="704528" y="1319098"/>
          <a:ext cx="8244917" cy="4391908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300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2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22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743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8523257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OPENER〜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01060703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12:11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12:13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HEADLINE NEWS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12:13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12:15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TRAFFIC</a:t>
                      </a:r>
                      <a:r>
                        <a:rPr lang="en-US" altLang="ja-JP" sz="1100" u="none" strike="noStrike" baseline="0" dirty="0">
                          <a:effectLst/>
                          <a:latin typeface="+mn-ea"/>
                          <a:ea typeface="+mn-ea"/>
                        </a:rPr>
                        <a:t> 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18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RHYMELU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RHYMELU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87113704"/>
                  </a:ext>
                </a:extLst>
              </a:tr>
              <a:tr h="35818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12:59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13:00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TIME 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13:00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13:10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JOYFUL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RANKING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13:16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13:18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WEATHER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54755062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13:18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13:20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39383524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13:20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13:25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RADIO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SHOPPING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28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14:22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14:27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ja-JP" altLang="en-US" sz="1100" u="none" strike="noStrike" kern="1200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1100" u="none" strike="noStrike" kern="1200" dirty="0">
                          <a:effectLst/>
                          <a:latin typeface="+mn-ea"/>
                          <a:ea typeface="+mn-ea"/>
                        </a:rPr>
                        <a:t>TREND</a:t>
                      </a:r>
                      <a:r>
                        <a:rPr kumimoji="1" lang="ja-JP" altLang="en-US" sz="1100" u="none" strike="noStrike" kern="120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100" u="none" strike="noStrike" kern="1200" dirty="0">
                          <a:effectLst/>
                          <a:latin typeface="+mn-ea"/>
                          <a:ea typeface="+mn-ea"/>
                        </a:rPr>
                        <a:t>HUNTER‼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691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14:47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14:49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84607179"/>
                  </a:ext>
                </a:extLst>
              </a:tr>
              <a:tr h="29775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14:57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CLOSER〜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25600239"/>
                  </a:ext>
                </a:extLst>
              </a:tr>
              <a:tr h="24503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14:58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15:00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23253930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CEBB8839-507D-D505-0304-799619A81B0E}"/>
              </a:ext>
            </a:extLst>
          </p:cNvPr>
          <p:cNvSpPr txBox="1"/>
          <p:nvPr/>
        </p:nvSpPr>
        <p:spPr>
          <a:xfrm>
            <a:off x="6465168" y="322204"/>
            <a:ext cx="1728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/>
              <a:t>2025</a:t>
            </a:r>
            <a:r>
              <a:rPr lang="ja-JP" altLang="en-US" sz="1600" dirty="0"/>
              <a:t>年</a:t>
            </a:r>
            <a:r>
              <a:rPr lang="en-US" altLang="ja-JP" sz="1600" dirty="0"/>
              <a:t>10</a:t>
            </a:r>
            <a:r>
              <a:rPr lang="ja-JP" altLang="en-US" sz="1600" dirty="0"/>
              <a:t>月現在</a:t>
            </a:r>
          </a:p>
        </p:txBody>
      </p:sp>
    </p:spTree>
    <p:extLst>
      <p:ext uri="{BB962C8B-B14F-4D97-AF65-F5344CB8AC3E}">
        <p14:creationId xmlns:p14="http://schemas.microsoft.com/office/powerpoint/2010/main" val="187975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ＪＯＹＦＵＬ</a:t>
            </a:r>
            <a:r>
              <a:rPr lang="ja-JP" altLang="en-US" sz="2000" b="1" baseline="30000" dirty="0">
                <a:latin typeface="+mj-ea"/>
                <a:ea typeface="+mj-ea"/>
              </a:rPr>
              <a:t>２</a:t>
            </a:r>
            <a:r>
              <a:rPr lang="ja-JP" altLang="en-US" sz="2000" b="1" dirty="0">
                <a:latin typeface="+mn-lt"/>
                <a:ea typeface="+mj-ea"/>
              </a:rPr>
              <a:t>　＜レギュラー番組ご提供企画＞</a:t>
            </a:r>
          </a:p>
        </p:txBody>
      </p:sp>
      <p:sp>
        <p:nvSpPr>
          <p:cNvPr id="12" name="Text Box 1805"/>
          <p:cNvSpPr txBox="1">
            <a:spLocks noChangeArrowheads="1"/>
          </p:cNvSpPr>
          <p:nvPr/>
        </p:nvSpPr>
        <p:spPr bwMode="auto">
          <a:xfrm>
            <a:off x="200472" y="6229614"/>
            <a:ext cx="88511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100" dirty="0">
                <a:latin typeface="+mn-ea"/>
                <a:ea typeface="+mn-ea"/>
              </a:rPr>
              <a:t>※</a:t>
            </a:r>
            <a:r>
              <a:rPr lang="ja-JP" altLang="en-US" sz="1100" dirty="0">
                <a:latin typeface="+mn-ea"/>
                <a:ea typeface="+mn-ea"/>
              </a:rPr>
              <a:t>特別番組などのため、放送時刻変更または放送休止になる場合があります。　</a:t>
            </a:r>
          </a:p>
          <a:p>
            <a:pPr eaLnBrk="1" hangingPunct="1"/>
            <a:r>
              <a:rPr lang="en-US" altLang="ja-JP" sz="1100" dirty="0">
                <a:latin typeface="+mn-ea"/>
                <a:ea typeface="+mn-ea"/>
              </a:rPr>
              <a:t>※</a:t>
            </a:r>
            <a:r>
              <a:rPr lang="ja-JP" altLang="en-US" sz="1100" dirty="0">
                <a:latin typeface="+mn-ea"/>
                <a:ea typeface="+mn-ea"/>
              </a:rPr>
              <a:t>セールスの際は事前に営業部員までご確認をお願いいたします。</a:t>
            </a:r>
          </a:p>
        </p:txBody>
      </p:sp>
      <p:graphicFrame>
        <p:nvGraphicFramePr>
          <p:cNvPr id="2" name="表 8">
            <a:extLst>
              <a:ext uri="{FF2B5EF4-FFF2-40B4-BE49-F238E27FC236}">
                <a16:creationId xmlns:a16="http://schemas.microsoft.com/office/drawing/2014/main" xmlns="" id="{A242C15B-1D18-1C78-AC8A-F9E37D93A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15400"/>
              </p:ext>
            </p:extLst>
          </p:nvPr>
        </p:nvGraphicFramePr>
        <p:xfrm>
          <a:off x="200473" y="1772816"/>
          <a:ext cx="9446976" cy="18002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80866">
                  <a:extLst>
                    <a:ext uri="{9D8B030D-6E8A-4147-A177-3AD203B41FA5}">
                      <a16:colId xmlns:a16="http://schemas.microsoft.com/office/drawing/2014/main" xmlns="" val="1324083320"/>
                    </a:ext>
                  </a:extLst>
                </a:gridCol>
                <a:gridCol w="1647526">
                  <a:extLst>
                    <a:ext uri="{9D8B030D-6E8A-4147-A177-3AD203B41FA5}">
                      <a16:colId xmlns:a16="http://schemas.microsoft.com/office/drawing/2014/main" xmlns="" val="2588230107"/>
                    </a:ext>
                  </a:extLst>
                </a:gridCol>
                <a:gridCol w="504055">
                  <a:extLst>
                    <a:ext uri="{9D8B030D-6E8A-4147-A177-3AD203B41FA5}">
                      <a16:colId xmlns:a16="http://schemas.microsoft.com/office/drawing/2014/main" xmlns="" val="376222607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825621154"/>
                    </a:ext>
                  </a:extLst>
                </a:gridCol>
                <a:gridCol w="619033">
                  <a:extLst>
                    <a:ext uri="{9D8B030D-6E8A-4147-A177-3AD203B41FA5}">
                      <a16:colId xmlns:a16="http://schemas.microsoft.com/office/drawing/2014/main" xmlns="" val="3663100710"/>
                    </a:ext>
                  </a:extLst>
                </a:gridCol>
                <a:gridCol w="1699152">
                  <a:extLst>
                    <a:ext uri="{9D8B030D-6E8A-4147-A177-3AD203B41FA5}">
                      <a16:colId xmlns:a16="http://schemas.microsoft.com/office/drawing/2014/main" xmlns="" val="3077981478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番組タイトル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放送時間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尺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番組内容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ＣＭ総量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月額料金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　</a:t>
                      </a:r>
                      <a:r>
                        <a:rPr kumimoji="1" lang="en-US" altLang="ja-JP" sz="1100" dirty="0"/>
                        <a:t>RHYMELU </a:t>
                      </a:r>
                      <a:r>
                        <a:rPr kumimoji="1" lang="en-US" altLang="ja-JP" sz="1100" dirty="0" err="1"/>
                        <a:t>RHYMELU</a:t>
                      </a:r>
                      <a:endParaRPr kumimoji="1" lang="en-US" altLang="ja-JP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＜金曜日＞</a:t>
                      </a:r>
                      <a:endParaRPr kumimoji="1" lang="en-US" altLang="ja-JP" sz="1000" dirty="0"/>
                    </a:p>
                    <a:p>
                      <a:pPr algn="ctr"/>
                      <a:r>
                        <a:rPr kumimoji="1" lang="en-US" altLang="ja-JP" sz="1000" dirty="0"/>
                        <a:t>12:50</a:t>
                      </a:r>
                      <a:r>
                        <a:rPr kumimoji="1" lang="ja-JP" altLang="en-US" sz="1000" dirty="0"/>
                        <a:t>～</a:t>
                      </a:r>
                      <a:r>
                        <a:rPr kumimoji="1" lang="en-US" altLang="ja-JP" sz="1000" dirty="0"/>
                        <a:t>12:55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5</a:t>
                      </a:r>
                      <a:r>
                        <a:rPr kumimoji="1" lang="ja-JP" altLang="en-US" sz="1200" dirty="0"/>
                        <a:t>分</a:t>
                      </a:r>
                      <a:endParaRPr kumimoji="1" lang="en-US" altLang="ja-JP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清里千聖が</a:t>
                      </a:r>
                      <a:r>
                        <a:rPr kumimoji="1" lang="en-US" altLang="ja-JP" sz="1000" dirty="0"/>
                        <a:t>SEAMO</a:t>
                      </a:r>
                      <a:r>
                        <a:rPr kumimoji="1" lang="ja-JP" altLang="en-US" sz="1000" dirty="0"/>
                        <a:t>塾長から出されたお題をラップ</a:t>
                      </a:r>
                      <a:endParaRPr kumimoji="1" lang="en-US" altLang="ja-JP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20</a:t>
                      </a:r>
                      <a:r>
                        <a:rPr kumimoji="1" lang="ja-JP" altLang="en-US" sz="1200" dirty="0"/>
                        <a:t>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l-PL" altLang="ja-JP" sz="1400" u="sng" dirty="0"/>
                        <a:t>\</a:t>
                      </a:r>
                      <a:r>
                        <a:rPr kumimoji="1" lang="en-US" altLang="ja-JP" sz="1400" u="sng" dirty="0"/>
                        <a:t>500,000</a:t>
                      </a:r>
                      <a:r>
                        <a:rPr kumimoji="1" lang="ja-JP" altLang="pl-PL" sz="1000" dirty="0"/>
                        <a:t>（</a:t>
                      </a:r>
                      <a:r>
                        <a:rPr kumimoji="1" lang="pl-PL" altLang="ja-JP" sz="1000" dirty="0"/>
                        <a:t>W:\</a:t>
                      </a:r>
                      <a:r>
                        <a:rPr kumimoji="1" lang="en-US" altLang="ja-JP" sz="1000" dirty="0"/>
                        <a:t>3</a:t>
                      </a:r>
                      <a:r>
                        <a:rPr kumimoji="1" lang="pl-PL" altLang="ja-JP" sz="1000" dirty="0"/>
                        <a:t>00,000/P\</a:t>
                      </a:r>
                      <a:r>
                        <a:rPr kumimoji="1" lang="en-US" altLang="ja-JP" sz="1000" dirty="0"/>
                        <a:t>2</a:t>
                      </a:r>
                      <a:r>
                        <a:rPr kumimoji="1" lang="pl-PL" altLang="ja-JP" sz="1000" dirty="0"/>
                        <a:t>00,000</a:t>
                      </a:r>
                      <a:r>
                        <a:rPr kumimoji="1" lang="ja-JP" altLang="pl-PL" sz="1000" dirty="0"/>
                        <a:t>）</a:t>
                      </a:r>
                      <a:endParaRPr kumimoji="1" lang="ja-JP" altLang="en-US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97444309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JOYFUL RANKING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＜金曜日＞</a:t>
                      </a:r>
                    </a:p>
                    <a:p>
                      <a:pPr algn="ctr"/>
                      <a:r>
                        <a:rPr kumimoji="1" lang="en-US" altLang="ja-JP" sz="1000" dirty="0"/>
                        <a:t>13:00</a:t>
                      </a:r>
                      <a:r>
                        <a:rPr kumimoji="1" lang="ja-JP" altLang="en-US" sz="1000" dirty="0"/>
                        <a:t>～</a:t>
                      </a:r>
                      <a:r>
                        <a:rPr kumimoji="1" lang="en-US" altLang="ja-JP" sz="1000" dirty="0"/>
                        <a:t>13:10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10</a:t>
                      </a:r>
                      <a:r>
                        <a:rPr kumimoji="1" lang="ja-JP" altLang="en-US" sz="1200" dirty="0"/>
                        <a:t>分</a:t>
                      </a:r>
                      <a:endParaRPr kumimoji="1" lang="en-US" altLang="ja-JP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番組がテーマについて、独自調査したランキング紹介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20</a:t>
                      </a:r>
                      <a:r>
                        <a:rPr kumimoji="1" lang="ja-JP" altLang="en-US" sz="1200" dirty="0"/>
                        <a:t>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400" u="sng" dirty="0"/>
                        <a:t>\</a:t>
                      </a:r>
                      <a:r>
                        <a:rPr kumimoji="1" lang="en-US" altLang="ja-JP" sz="1400" u="sng" dirty="0"/>
                        <a:t>85</a:t>
                      </a:r>
                      <a:r>
                        <a:rPr kumimoji="1" lang="pl-PL" altLang="ja-JP" sz="1400" u="sng" dirty="0"/>
                        <a:t>0,000</a:t>
                      </a:r>
                      <a:r>
                        <a:rPr kumimoji="1" lang="ja-JP" altLang="pl-PL" sz="1000" u="none" dirty="0"/>
                        <a:t>（</a:t>
                      </a:r>
                      <a:r>
                        <a:rPr kumimoji="1" lang="pl-PL" altLang="ja-JP" sz="1000" u="none" dirty="0"/>
                        <a:t>W:\</a:t>
                      </a:r>
                      <a:r>
                        <a:rPr kumimoji="1" lang="en-US" altLang="ja-JP" sz="1000" u="none" dirty="0"/>
                        <a:t>55</a:t>
                      </a:r>
                      <a:r>
                        <a:rPr kumimoji="1" lang="pl-PL" altLang="ja-JP" sz="1000" u="none" dirty="0"/>
                        <a:t>0,000/P\</a:t>
                      </a:r>
                      <a:r>
                        <a:rPr kumimoji="1" lang="en-US" altLang="ja-JP" sz="1000" u="none" dirty="0"/>
                        <a:t>3</a:t>
                      </a:r>
                      <a:r>
                        <a:rPr kumimoji="1" lang="pl-PL" altLang="ja-JP" sz="1000" u="none" dirty="0"/>
                        <a:t>00,000</a:t>
                      </a:r>
                      <a:r>
                        <a:rPr kumimoji="1" lang="ja-JP" altLang="pl-PL" sz="1000" u="none" dirty="0"/>
                        <a:t>）</a:t>
                      </a:r>
                      <a:endParaRPr kumimoji="1" lang="ja-JP" altLang="pl-PL" sz="110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19889817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AEEB9818-0293-1CB7-8394-8C9254006345}"/>
              </a:ext>
            </a:extLst>
          </p:cNvPr>
          <p:cNvSpPr txBox="1"/>
          <p:nvPr/>
        </p:nvSpPr>
        <p:spPr>
          <a:xfrm>
            <a:off x="7185248" y="6221968"/>
            <a:ext cx="1944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月現在</a:t>
            </a:r>
          </a:p>
        </p:txBody>
      </p:sp>
    </p:spTree>
    <p:extLst>
      <p:ext uri="{BB962C8B-B14F-4D97-AF65-F5344CB8AC3E}">
        <p14:creationId xmlns:p14="http://schemas.microsoft.com/office/powerpoint/2010/main" val="1187548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ＪＯＹＦＵＬ</a:t>
            </a:r>
            <a:r>
              <a:rPr lang="ja-JP" altLang="en-US" sz="2000" b="1" baseline="30000" dirty="0">
                <a:latin typeface="+mj-ea"/>
                <a:ea typeface="+mj-ea"/>
              </a:rPr>
              <a:t>２</a:t>
            </a:r>
            <a:r>
              <a:rPr lang="ja-JP" altLang="en-US" sz="2000" b="1" dirty="0">
                <a:latin typeface="+mn-lt"/>
                <a:ea typeface="+mj-ea"/>
              </a:rPr>
              <a:t>　＜オリジナル番組ご提供企画＞</a:t>
            </a:r>
          </a:p>
        </p:txBody>
      </p:sp>
      <p:sp>
        <p:nvSpPr>
          <p:cNvPr id="9" name="Text Box 1797">
            <a:extLst>
              <a:ext uri="{FF2B5EF4-FFF2-40B4-BE49-F238E27FC236}">
                <a16:creationId xmlns:a16="http://schemas.microsoft.com/office/drawing/2014/main" xmlns="" id="{DF79B7BE-595A-4207-91E2-9393AFB2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0" y="6088443"/>
            <a:ext cx="60486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番組内容につきましては、具体化に伴い</a:t>
            </a:r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ZIP-FM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からご提案させていただきます</a:t>
            </a:r>
            <a:endParaRPr lang="en-US" altLang="ja-JP" sz="10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上記の制作費は、目安の金額です。番組内容の具体化にともない、あらためてお見積りいたします。</a:t>
            </a:r>
          </a:p>
          <a:p>
            <a:pPr eaLnBrk="1" hangingPunct="1"/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※30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分以上の番組のご提供については、別途ご相談ください。</a:t>
            </a:r>
          </a:p>
          <a:p>
            <a:pPr eaLnBrk="1" hangingPunct="1"/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特別番組などのため、放送時刻変更または放送休止になる場合があります。　　　　　　 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xmlns="" id="{9433C3A0-6DAE-4166-A956-C9AA7D705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179954"/>
              </p:ext>
            </p:extLst>
          </p:nvPr>
        </p:nvGraphicFramePr>
        <p:xfrm>
          <a:off x="344488" y="1052736"/>
          <a:ext cx="9109014" cy="4561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8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xmlns="" val="1680176219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xmlns="" val="4152128472"/>
                    </a:ext>
                  </a:extLst>
                </a:gridCol>
              </a:tblGrid>
              <a:tr h="2441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番組尺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金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13:42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13:47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13:42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13:52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475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基本フォーマット</a:t>
                      </a:r>
                    </a:p>
                  </a:txBody>
                  <a:tcPr marL="74295" marR="74295" marT="37148" marB="371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タイトル＋後提供クレジット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ja-JP" altLang="en-US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タイトル＋後提供クレジット</a:t>
                      </a:r>
                    </a:p>
                    <a:p>
                      <a:pPr algn="ctr"/>
                      <a:endParaRPr kumimoji="1" lang="ja-JP" altLang="en-US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＋前提供クレジット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＜前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30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提供社名入りタイトル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＋後提供クレジット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＋前提供クレジット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＜前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18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＋後提供クレジット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9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総量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  <a:endParaRPr kumimoji="1" lang="en-US" altLang="ja-JP" sz="1200" dirty="0">
                        <a:solidFill>
                          <a:schemeClr val="bg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120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  <a:endParaRPr kumimoji="1" lang="en-US" altLang="ja-JP" sz="1200" dirty="0">
                        <a:solidFill>
                          <a:schemeClr val="bg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710769"/>
                  </a:ext>
                </a:extLst>
              </a:tr>
              <a:tr h="1368369"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★ご提供料金★</a:t>
                      </a:r>
                    </a:p>
                    <a:p>
                      <a:pPr algn="ctr"/>
                      <a:endParaRPr kumimoji="1" lang="en-US" altLang="ja-JP" sz="105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（</a:t>
                      </a:r>
                      <a:r>
                        <a:rPr kumimoji="1" lang="en-US" altLang="zh-TW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W</a:t>
                      </a:r>
                      <a:r>
                        <a:rPr kumimoji="1" lang="zh-TW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：電波料</a:t>
                      </a:r>
                      <a:r>
                        <a:rPr kumimoji="1" lang="en-US" altLang="zh-TW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/P:</a:t>
                      </a:r>
                      <a:r>
                        <a:rPr kumimoji="1" lang="zh-TW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制作費</a:t>
                      </a:r>
                      <a:r>
                        <a:rPr kumimoji="1" lang="ja-JP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）</a:t>
                      </a:r>
                      <a:endParaRPr kumimoji="1" lang="zh-TW" altLang="en-US" sz="105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消費税別途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u="sng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●月</a:t>
                      </a:r>
                      <a:r>
                        <a:rPr kumimoji="1" lang="ja-JP" altLang="en-US" sz="1100" u="sng" dirty="0" err="1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  <a:r>
                        <a:rPr kumimoji="1" lang="ja-JP" altLang="en-US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木ベルト（週</a:t>
                      </a:r>
                      <a:r>
                        <a:rPr kumimoji="1" lang="en-US" altLang="ja-JP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</a:t>
                      </a:r>
                      <a:r>
                        <a:rPr kumimoji="1" lang="ja-JP" altLang="en-US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回）</a:t>
                      </a:r>
                      <a:endParaRPr kumimoji="1" lang="en-US" altLang="ja-JP" sz="1100" u="sng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＜月額＞ </a:t>
                      </a:r>
                      <a:r>
                        <a:rPr kumimoji="1" lang="en-US" altLang="ja-JP" sz="14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\2,000,000</a:t>
                      </a:r>
                    </a:p>
                    <a:p>
                      <a:pPr algn="l"/>
                      <a:r>
                        <a:rPr kumimoji="1" lang="ja-JP" altLang="en-US" sz="10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（</a:t>
                      </a:r>
                      <a:r>
                        <a:rPr kumimoji="1" lang="en-US" altLang="ja-JP" sz="10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W</a:t>
                      </a:r>
                      <a:r>
                        <a:rPr kumimoji="1" lang="ja-JP" altLang="en-US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</a:t>
                      </a:r>
                      <a:r>
                        <a:rPr kumimoji="1" lang="en-US" altLang="ja-JP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\1,200,000/P</a:t>
                      </a:r>
                      <a:r>
                        <a:rPr kumimoji="1" lang="ja-JP" altLang="en-US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</a:t>
                      </a:r>
                      <a:r>
                        <a:rPr kumimoji="1" lang="en-US" altLang="ja-JP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\800,000</a:t>
                      </a:r>
                      <a:r>
                        <a:rPr kumimoji="1" lang="ja-JP" altLang="en-US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）</a:t>
                      </a:r>
                      <a:endParaRPr kumimoji="1" lang="en-US" altLang="ja-JP" sz="10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endParaRPr kumimoji="1" lang="en-US" altLang="ja-JP" sz="10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\500,000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●月</a:t>
                      </a:r>
                      <a:r>
                        <a:rPr kumimoji="1" lang="ja-JP" altLang="en-US" sz="11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ー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木ベルト（週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回）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\3,400,000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\2,200,000/P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\1,200,000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\850,000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\550,000P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●月</a:t>
                      </a:r>
                      <a:r>
                        <a:rPr kumimoji="1" lang="ja-JP" altLang="en-US" sz="11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ー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木ベルト（週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回）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\4,200,000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\2,800,000/P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\1,400,000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\1,050,000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\700,000P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\350,000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●月</a:t>
                      </a:r>
                      <a:r>
                        <a:rPr kumimoji="1" lang="ja-JP" altLang="en-US" sz="11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ー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木ベルト（週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回）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\4,800,000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\3,200,000/P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\1,600,000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\1,200,000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\800,000P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379072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22192285-48AD-B4F8-EBD3-C94F2B150978}"/>
              </a:ext>
            </a:extLst>
          </p:cNvPr>
          <p:cNvSpPr txBox="1"/>
          <p:nvPr/>
        </p:nvSpPr>
        <p:spPr>
          <a:xfrm>
            <a:off x="7401272" y="6284806"/>
            <a:ext cx="1944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月現在</a:t>
            </a:r>
          </a:p>
        </p:txBody>
      </p:sp>
    </p:spTree>
    <p:extLst>
      <p:ext uri="{BB962C8B-B14F-4D97-AF65-F5344CB8AC3E}">
        <p14:creationId xmlns:p14="http://schemas.microsoft.com/office/powerpoint/2010/main" val="89548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6" y="2706195"/>
            <a:ext cx="2510338" cy="1568961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◆ＪＯＹＦＵＬ</a:t>
            </a:r>
            <a:r>
              <a:rPr lang="ja-JP" altLang="en-US" sz="2000" baseline="30000" dirty="0">
                <a:latin typeface="+mn-lt"/>
                <a:ea typeface="+mj-ea"/>
              </a:rPr>
              <a:t>２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3051" y="1016770"/>
            <a:ext cx="91337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en-US" altLang="ja-JP" b="1" u="sng" dirty="0">
                <a:solidFill>
                  <a:srgbClr val="FF0000"/>
                </a:solidFill>
                <a:latin typeface="+mn-ea"/>
                <a:ea typeface="+mn-ea"/>
              </a:rPr>
              <a:t>ZIP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エリアの大人に向けて、「喜びに満ちた」時間をお届け！</a:t>
            </a:r>
            <a:endParaRPr lang="en-US" altLang="ja-JP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週末の入り口である金曜の午後を彩る伝統的なワイドショー「ジョイフル」が、２０２３年より「ジョイフルジョイフル」に</a:t>
            </a:r>
            <a:endParaRPr lang="en-US" altLang="ja-JP" sz="1400" dirty="0">
              <a:latin typeface="+mn-ea"/>
              <a:ea typeface="+mn-ea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パワーアップ！</a:t>
            </a:r>
          </a:p>
          <a:p>
            <a:r>
              <a:rPr lang="en-US" altLang="ja-JP" sz="1400" dirty="0">
                <a:latin typeface="+mn-ea"/>
                <a:ea typeface="+mn-ea"/>
              </a:rPr>
              <a:t>HIPHOP </a:t>
            </a:r>
            <a:r>
              <a:rPr lang="ja-JP" altLang="en-US" sz="1400" dirty="0">
                <a:latin typeface="+mn-ea"/>
                <a:ea typeface="+mn-ea"/>
              </a:rPr>
              <a:t>アーティスト</a:t>
            </a:r>
            <a:r>
              <a:rPr lang="en-US" altLang="ja-JP" sz="1400" dirty="0">
                <a:latin typeface="+mn-ea"/>
                <a:ea typeface="+mn-ea"/>
              </a:rPr>
              <a:t>SEAMO</a:t>
            </a:r>
            <a:r>
              <a:rPr lang="ja-JP" altLang="en-US" sz="1400" dirty="0">
                <a:latin typeface="+mn-ea"/>
                <a:ea typeface="+mn-ea"/>
              </a:rPr>
              <a:t>と清里千聖とともに、１週間に起きた世界のニュースから、身の回りで起きたことまで、</a:t>
            </a:r>
            <a:endParaRPr lang="en-US" altLang="ja-JP" sz="1400" dirty="0">
              <a:latin typeface="+mn-ea"/>
              <a:ea typeface="+mn-ea"/>
            </a:endParaRPr>
          </a:p>
          <a:p>
            <a:r>
              <a:rPr lang="en-US" altLang="ja-JP" sz="1400" dirty="0">
                <a:latin typeface="+mn-ea"/>
                <a:ea typeface="+mn-ea"/>
              </a:rPr>
              <a:t>ZIP</a:t>
            </a:r>
            <a:r>
              <a:rPr lang="ja-JP" altLang="en-US" sz="1400" dirty="0">
                <a:latin typeface="+mn-ea"/>
                <a:ea typeface="+mn-ea"/>
              </a:rPr>
              <a:t>エリアの大人に向けて、「喜びに満ちた」時間をお届けします。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EA54E4F6-1FB7-06FA-415F-67C42C400C4A}"/>
              </a:ext>
            </a:extLst>
          </p:cNvPr>
          <p:cNvSpPr txBox="1"/>
          <p:nvPr/>
        </p:nvSpPr>
        <p:spPr>
          <a:xfrm>
            <a:off x="441787" y="4437112"/>
            <a:ext cx="9080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ＪＯＹＦＵＬ</a:t>
            </a:r>
            <a:r>
              <a:rPr lang="ja-JP" altLang="en-US" sz="1400" baseline="30000" dirty="0">
                <a:latin typeface="+mj-ea"/>
                <a:ea typeface="+mj-ea"/>
                <a:cs typeface="Meiryo UI" panose="020B0604030504040204" pitchFamily="50" charset="-128"/>
              </a:rPr>
              <a:t>２</a:t>
            </a:r>
            <a:endParaRPr lang="en-US" altLang="ja-JP" sz="1400" baseline="30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毎週金曜日　１２：００～１５：００ ＜３時間プログラム＞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ＳＥＡＭＯ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 &amp;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清里千聖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20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49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　男・女　会社員・主婦・商工自営業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@ZIPFM_JOYFUL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9,000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endParaRPr lang="ja-JP" altLang="en-US" sz="16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184" y="1558540"/>
            <a:ext cx="3064479" cy="2298359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80" y="1052736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ＳＥＡＭＯ　＜シーモ＞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n-ea"/>
                <a:ea typeface="+mn-ea"/>
              </a:rPr>
              <a:t>ＪＯＹＦＵＬ</a:t>
            </a:r>
            <a:r>
              <a:rPr lang="ja-JP" altLang="en-US" sz="2000" b="1" baseline="30000" dirty="0">
                <a:latin typeface="+mn-ea"/>
                <a:ea typeface="+mn-ea"/>
              </a:rPr>
              <a:t>２</a:t>
            </a:r>
            <a:r>
              <a:rPr lang="ja-JP" altLang="en-US" sz="2000" b="1" dirty="0">
                <a:latin typeface="+mn-lt"/>
                <a:ea typeface="+mj-ea"/>
              </a:rPr>
              <a:t>　＜ナビゲーター・プロフィール＞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382212"/>
              </p:ext>
            </p:extLst>
          </p:nvPr>
        </p:nvGraphicFramePr>
        <p:xfrm>
          <a:off x="427489" y="1558540"/>
          <a:ext cx="6037679" cy="4154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0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6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1975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31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zh-TW" altLang="en-US" sz="1100" b="0" dirty="0">
                          <a:latin typeface="+mn-ea"/>
                          <a:ea typeface="+mn-ea"/>
                        </a:rPr>
                        <a:t>愛知県名古屋市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競馬・サラブレッド・一口馬主・車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スポーツカー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・自転車・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野球観戦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ドラゴンズファン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・映画鑑賞・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ラーメン食べ歩きファン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水泳・マイル貯蓄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0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1995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年から地元名古屋、東海地区を中心にシーモネーターとしてインディーズ活動をはじめ、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HIP HOP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の新しいスタイル、ムーヴメントを確立。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2002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年「浪漫ストリーム」でメジャーデビュー。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2005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年からシーモネーターとしての活動はやりつくした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…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との思いから、名前を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SEAMO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に改名。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2006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年「ルパン三世のテーマ」をリメイクした「ルパン・ザ・ファイヤー」でシングル初の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TOP10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入り！この年の大晦日には「紅白歌合戦」に出場。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2007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年夏、地元ナガシマスパーランドでの自身企画のフェス「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TOKAI SUMMIT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」を初開催、約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万人を集めた。他にも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SUMMER SONIC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ROCK IN JAPAN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など大型フェスへの参戦も果たす。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2008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日に初の武道館公演を行う。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2016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 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ミュージック・ナビゲーターとなる。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2016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JOYFUL</a:t>
                      </a: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827300"/>
              </p:ext>
            </p:extLst>
          </p:nvPr>
        </p:nvGraphicFramePr>
        <p:xfrm>
          <a:off x="427489" y="5713486"/>
          <a:ext cx="500150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9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2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200" b="0" dirty="0">
                          <a:latin typeface="+mn-ea"/>
                          <a:ea typeface="+mn-ea"/>
                        </a:rPr>
                        <a:t>@</a:t>
                      </a:r>
                      <a:r>
                        <a:rPr kumimoji="1" lang="en-US" altLang="ja-JP" sz="1200" b="0" dirty="0" err="1">
                          <a:latin typeface="+mn-ea"/>
                          <a:ea typeface="+mn-ea"/>
                        </a:rPr>
                        <a:t>SEAMOjyukucho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200" b="0" dirty="0">
                          <a:latin typeface="+mn-ea"/>
                          <a:ea typeface="+mn-ea"/>
                        </a:rPr>
                        <a:t>39,576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人</a:t>
                      </a:r>
                    </a:p>
                    <a:p>
                      <a:pPr algn="l"/>
                      <a:r>
                        <a:rPr kumimoji="1" lang="en-US" altLang="ja-JP" sz="12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200" b="0" dirty="0" err="1">
                          <a:latin typeface="+mn-ea"/>
                          <a:ea typeface="+mn-ea"/>
                        </a:rPr>
                        <a:t>seamo_official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200" b="0" dirty="0">
                          <a:latin typeface="+mn-ea"/>
                          <a:ea typeface="+mn-ea"/>
                        </a:rPr>
                        <a:t>7,413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84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84" y="1556792"/>
            <a:ext cx="3067482" cy="2300107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80" y="1052736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清里千聖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CHISEI KIYOSATO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ＪＯＹＦＵＬ</a:t>
            </a:r>
            <a:r>
              <a:rPr lang="ja-JP" altLang="en-US" sz="2000" b="1" baseline="30000" dirty="0">
                <a:latin typeface="+mj-ea"/>
                <a:ea typeface="+mj-ea"/>
              </a:rPr>
              <a:t>２</a:t>
            </a:r>
            <a:r>
              <a:rPr lang="ja-JP" altLang="en-US" sz="2000" b="1" dirty="0">
                <a:latin typeface="+mn-lt"/>
                <a:ea typeface="+mj-ea"/>
              </a:rPr>
              <a:t>　＜ナビゲーター・プロフィール＞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933332"/>
              </p:ext>
            </p:extLst>
          </p:nvPr>
        </p:nvGraphicFramePr>
        <p:xfrm>
          <a:off x="403988" y="1556792"/>
          <a:ext cx="6120680" cy="4543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41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1993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6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18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zh-TW" altLang="en-US" sz="1100" b="0" dirty="0">
                          <a:latin typeface="+mn-ea"/>
                          <a:ea typeface="+mn-ea"/>
                        </a:rPr>
                        <a:t>愛知県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人間観察・音楽鑑賞・買い物・旅行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ピアノ・人の顔 名前を覚えること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普通自動車免許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(AT)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・英検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級・書道 毛筆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段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日本エステティック協会認定フェイシャルエステティシャン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認定ボディエステティシャン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0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高校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年生の時にスカウトをされ、愛知県公認アイドル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OS☆U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のグループの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期生、初代キャプテンとして活動。東海地区選抜アイドルユニット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7☆3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の初期メンバー、センターとしても活動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2017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のミュージックナビゲーターデビュー。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TV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、イベント 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MC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、ナレーション、企業や行政のプロモーション動画に出演中。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2017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PEEPS! 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＜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Wed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＞」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FUNNY BUDDY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BEATNIK JUNCTION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JOYFUL2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Sparkling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388349"/>
              </p:ext>
            </p:extLst>
          </p:nvPr>
        </p:nvGraphicFramePr>
        <p:xfrm>
          <a:off x="403988" y="6134128"/>
          <a:ext cx="4776495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6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0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@chisei0618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22,147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chiseikiyosato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38,000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3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ＪＯＹＦＵＬ</a:t>
            </a:r>
            <a:r>
              <a:rPr lang="ja-JP" altLang="en-US" sz="2000" b="1" baseline="30000" dirty="0">
                <a:latin typeface="+mj-ea"/>
                <a:ea typeface="+mj-ea"/>
              </a:rPr>
              <a:t>２</a:t>
            </a:r>
            <a:r>
              <a:rPr lang="ja-JP" altLang="en-US" sz="2000" b="1" dirty="0">
                <a:latin typeface="+mn-lt"/>
                <a:ea typeface="+mj-ea"/>
              </a:rPr>
              <a:t>　＜聴取率データ＞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xmlns="" id="{9E388C63-4378-4E41-AF6C-B9849C0C3A05}"/>
              </a:ext>
            </a:extLst>
          </p:cNvPr>
          <p:cNvSpPr/>
          <p:nvPr/>
        </p:nvSpPr>
        <p:spPr>
          <a:xfrm>
            <a:off x="664734" y="1324691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:a16="http://schemas.microsoft.com/office/drawing/2014/main" xmlns="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:a16="http://schemas.microsoft.com/office/drawing/2014/main" xmlns="" id="{9E91FE78-C287-41BF-8096-8F604C7B1697}"/>
              </a:ext>
            </a:extLst>
          </p:cNvPr>
          <p:cNvSpPr/>
          <p:nvPr/>
        </p:nvSpPr>
        <p:spPr>
          <a:xfrm>
            <a:off x="1785933" y="1071370"/>
            <a:ext cx="6480720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68622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xmlns="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JOYFUL</a:t>
            </a:r>
            <a:r>
              <a:rPr lang="en-US" altLang="ja-JP" sz="1600" baseline="30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49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</a:t>
            </a:r>
            <a:r>
              <a:rPr lang="ja-JP" altLang="en-US" sz="160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＞</a:t>
            </a:r>
            <a:r>
              <a:rPr lang="ja-JP" altLang="en-US" sz="160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ターゲット聴取シェア</a:t>
            </a:r>
            <a:r>
              <a:rPr lang="en-US" altLang="ja-JP" sz="160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xmlns="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xmlns="" id="{6ED86225-032B-4C1C-ACF8-E33994A001D8}"/>
              </a:ext>
            </a:extLst>
          </p:cNvPr>
          <p:cNvGrpSpPr/>
          <p:nvPr/>
        </p:nvGrpSpPr>
        <p:grpSpPr>
          <a:xfrm>
            <a:off x="5487067" y="1583421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xmlns="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xmlns="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xmlns="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xmlns="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xmlns="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xmlns="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xmlns="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xmlns="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528830" y="1535678"/>
            <a:ext cx="2656507" cy="2397416"/>
            <a:chOff x="1756112" y="1817214"/>
            <a:chExt cx="2313995" cy="2016229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:a16="http://schemas.microsoft.com/office/drawing/2014/main" xmlns="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9556696"/>
                </p:ext>
              </p:extLst>
            </p:nvPr>
          </p:nvGraphicFramePr>
          <p:xfrm>
            <a:off x="1756112" y="1961489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:a16="http://schemas.microsoft.com/office/drawing/2014/main" xmlns="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1888340"/>
                </p:ext>
              </p:extLst>
            </p:nvPr>
          </p:nvGraphicFramePr>
          <p:xfrm>
            <a:off x="1766420" y="1817214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:a16="http://schemas.microsoft.com/office/drawing/2014/main" xmlns="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815" y="2185688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:a16="http://schemas.microsoft.com/office/drawing/2014/main" xmlns="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78" y="2554174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37</a:t>
              </a:r>
              <a:r>
                <a:rPr lang="ja-JP" altLang="en-US" sz="2100" b="1" kern="10" spc="-105" dirty="0" err="1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．</a:t>
              </a:r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4</a:t>
              </a:r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xmlns="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xmlns="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:a16="http://schemas.microsoft.com/office/drawing/2014/main" xmlns="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xmlns="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JOYFUL</a:t>
              </a:r>
              <a:r>
                <a:rPr lang="en-US" altLang="ja-JP" sz="1600" baseline="300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39</a:t>
              </a:r>
              <a:r>
                <a:rPr lang="ja-JP" altLang="en-US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51940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>
                <a:latin typeface="+mn-ea"/>
                <a:ea typeface="+mn-ea"/>
              </a:rPr>
              <a:t>JOYFUL</a:t>
            </a:r>
            <a:r>
              <a:rPr lang="en-US" altLang="ja-JP" sz="1600" u="sng" baseline="30000" dirty="0">
                <a:latin typeface="+mn-ea"/>
                <a:ea typeface="+mn-ea"/>
              </a:rPr>
              <a:t>2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 dirty="0">
                <a:latin typeface="+mn-ea"/>
                <a:ea typeface="+mn-ea"/>
              </a:rPr>
              <a:t>3.9%</a:t>
            </a: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749946" y="5238142"/>
            <a:ext cx="43123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EA6431"/>
                </a:solidFill>
                <a:latin typeface="+mn-ea"/>
                <a:ea typeface="+mn-ea"/>
              </a:rPr>
              <a:t>39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万人／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xmlns="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DB3209-E3BF-F721-FB6C-173B9200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BDB2BB2C-89DE-B736-26B3-7BACE0BC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ＪＯＹＦＵＬ</a:t>
            </a:r>
            <a:r>
              <a:rPr lang="ja-JP" altLang="en-US" sz="2000" b="1" baseline="30000" dirty="0">
                <a:latin typeface="+mj-ea"/>
                <a:ea typeface="+mj-ea"/>
              </a:rPr>
              <a:t>２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AF067A62-A5B5-64C9-E78D-14BD1A52F7D7}"/>
              </a:ext>
            </a:extLst>
          </p:cNvPr>
          <p:cNvSpPr/>
          <p:nvPr/>
        </p:nvSpPr>
        <p:spPr>
          <a:xfrm>
            <a:off x="5025008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xmlns="" id="{057CA13F-902C-5B45-1D54-3A98176E6267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xmlns="" id="{A9B40275-E912-0998-2106-7E9B9723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09368"/>
              </p:ext>
            </p:extLst>
          </p:nvPr>
        </p:nvGraphicFramePr>
        <p:xfrm>
          <a:off x="5156482" y="5164413"/>
          <a:ext cx="4267200" cy="9067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712265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13.0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11.4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10.5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851049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B12A4A6F-67D6-16CC-E94C-337E9107F378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50">
            <a:extLst>
              <a:ext uri="{FF2B5EF4-FFF2-40B4-BE49-F238E27FC236}">
                <a16:creationId xmlns:a16="http://schemas.microsoft.com/office/drawing/2014/main" xmlns="" id="{893C2775-9A32-DFE1-4685-D07EF85935EE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xmlns="" id="{8EA14D40-520B-CD6B-56E6-BBCA4504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18" y="5263860"/>
            <a:ext cx="4267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JOYFUL</a:t>
            </a:r>
            <a:r>
              <a:rPr lang="en-US" altLang="ja-JP" sz="2000" baseline="30000" dirty="0">
                <a:latin typeface="+mn-lt"/>
                <a:ea typeface="+mj-ea"/>
              </a:rPr>
              <a:t>2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5.5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割が男性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4.5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割が女性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9BBEA6EC-A328-7A9D-C673-C6F07EB071D7}"/>
              </a:ext>
            </a:extLst>
          </p:cNvPr>
          <p:cNvSpPr txBox="1"/>
          <p:nvPr/>
        </p:nvSpPr>
        <p:spPr>
          <a:xfrm>
            <a:off x="726306" y="6497324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xmlns="" id="{C147054E-9187-B291-0850-8FC9F9D9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●（金）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時～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15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時における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xmlns="" id="{3E8D0D04-E084-B1E0-A98E-D32029C23F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550044"/>
              </p:ext>
            </p:extLst>
          </p:nvPr>
        </p:nvGraphicFramePr>
        <p:xfrm>
          <a:off x="5022000" y="203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xmlns="" id="{951E0606-DA17-6411-9365-9978B141DE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517160"/>
              </p:ext>
            </p:extLst>
          </p:nvPr>
        </p:nvGraphicFramePr>
        <p:xfrm>
          <a:off x="190800" y="203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244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74" y="1468155"/>
            <a:ext cx="2602128" cy="1960845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ＪＯＹＦＵＬ</a:t>
            </a:r>
            <a:r>
              <a:rPr lang="ja-JP" altLang="en-US" sz="2000" b="1" baseline="30000" dirty="0">
                <a:latin typeface="+mj-ea"/>
                <a:ea typeface="+mj-ea"/>
              </a:rPr>
              <a:t>２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@ZIPFM_JOYFUL</a:t>
            </a:r>
            <a:r>
              <a:rPr lang="ja-JP" altLang="en-US" sz="1600" u="sng" dirty="0" smtClean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 smtClean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9,000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8" y="3717032"/>
            <a:ext cx="2603514" cy="273898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10" y="1456217"/>
            <a:ext cx="2376264" cy="202481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728" y="3717032"/>
            <a:ext cx="2262158" cy="280417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9064" y="1456217"/>
            <a:ext cx="2184261" cy="253690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1072" y="4117277"/>
            <a:ext cx="2185616" cy="253825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8287" y="1412776"/>
            <a:ext cx="1783280" cy="299695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8874" y="4505954"/>
            <a:ext cx="1805385" cy="19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39" y="5828163"/>
            <a:ext cx="8548700" cy="71691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-1" r="307"/>
          <a:stretch/>
        </p:blipFill>
        <p:spPr>
          <a:xfrm>
            <a:off x="583463" y="4955078"/>
            <a:ext cx="8572276" cy="72335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08" y="3226628"/>
            <a:ext cx="8592231" cy="72056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19" y="4092981"/>
            <a:ext cx="8582820" cy="72477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898" y="2326188"/>
            <a:ext cx="8647788" cy="72430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747" y="1438481"/>
            <a:ext cx="8617939" cy="734608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ＪＯＹＦＵＬ</a:t>
            </a:r>
            <a:r>
              <a:rPr lang="ja-JP" altLang="en-US" sz="2000" b="1" baseline="30000" dirty="0">
                <a:latin typeface="+mj-ea"/>
                <a:ea typeface="+mj-ea"/>
              </a:rPr>
              <a:t>２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</a:t>
            </a:r>
            <a:r>
              <a:rPr lang="ja-JP" altLang="en-US" sz="1600" u="sng" dirty="0" smtClean="0">
                <a:solidFill>
                  <a:srgbClr val="FF0000"/>
                </a:solidFill>
                <a:latin typeface="+mj-ea"/>
                <a:ea typeface="+mj-ea"/>
              </a:rPr>
              <a:t>「</a:t>
            </a:r>
            <a:r>
              <a:rPr lang="en-US" altLang="ja-JP" sz="1600" u="sng" dirty="0" smtClean="0">
                <a:solidFill>
                  <a:srgbClr val="FF0000"/>
                </a:solidFill>
                <a:latin typeface="+mj-ea"/>
                <a:ea typeface="+mj-ea"/>
              </a:rPr>
              <a:t>JOYFUL</a:t>
            </a:r>
            <a:r>
              <a:rPr lang="en-US" altLang="ja-JP" sz="1600" u="sng" baseline="30000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ja-JP" altLang="en-US" sz="1600" u="sng" dirty="0" smtClean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3232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ＪＯＹＦＵＬ</a:t>
            </a:r>
            <a:r>
              <a:rPr lang="ja-JP" altLang="en-US" sz="2000" b="1" baseline="30000" dirty="0">
                <a:latin typeface="+mj-ea"/>
                <a:ea typeface="+mj-ea"/>
              </a:rPr>
              <a:t>２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340768"/>
            <a:ext cx="8581348" cy="67949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95" y="2090575"/>
            <a:ext cx="8581349" cy="71556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01" y="2876455"/>
            <a:ext cx="8571246" cy="71108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01" y="3655319"/>
            <a:ext cx="8567883" cy="71535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01" y="4438458"/>
            <a:ext cx="8553400" cy="72051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719" y="5226758"/>
            <a:ext cx="8571246" cy="72155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119" y="6008151"/>
            <a:ext cx="8593725" cy="70977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MORNING BOOOOOOST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39245023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47794</TotalTime>
  <Words>1171</Words>
  <Application>Microsoft Office PowerPoint</Application>
  <PresentationFormat>A4 210 x 297 mm</PresentationFormat>
  <Paragraphs>331</Paragraphs>
  <Slides>12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HGPｺﾞｼｯｸE</vt:lpstr>
      <vt:lpstr>HGP創英角ｺﾞｼｯｸUB</vt:lpstr>
      <vt:lpstr>HGｺﾞｼｯｸM</vt:lpstr>
      <vt:lpstr>Meiryo UI</vt:lpstr>
      <vt:lpstr>ＭＳ Ｐゴシック</vt:lpstr>
      <vt:lpstr>ＭＳ Ｐ明朝</vt:lpstr>
      <vt:lpstr>MS UI Gothic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Microsoft アカウント</cp:lastModifiedBy>
  <cp:revision>2546</cp:revision>
  <cp:lastPrinted>2022-02-09T08:53:13Z</cp:lastPrinted>
  <dcterms:created xsi:type="dcterms:W3CDTF">2002-09-26T02:44:22Z</dcterms:created>
  <dcterms:modified xsi:type="dcterms:W3CDTF">2025-11-10T03:00:52Z</dcterms:modified>
  <cp:contentStatus/>
</cp:coreProperties>
</file>