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61" r:id="rId2"/>
    <p:sldId id="484" r:id="rId3"/>
    <p:sldId id="482" r:id="rId4"/>
    <p:sldId id="498" r:id="rId5"/>
    <p:sldId id="503" r:id="rId6"/>
    <p:sldId id="483" r:id="rId7"/>
    <p:sldId id="504" r:id="rId8"/>
    <p:sldId id="485" r:id="rId9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61"/>
            <p14:sldId id="484"/>
            <p14:sldId id="482"/>
            <p14:sldId id="498"/>
            <p14:sldId id="503"/>
            <p14:sldId id="483"/>
            <p14:sldId id="504"/>
            <p14:sldId id="4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B0F0"/>
    <a:srgbClr val="660066"/>
    <a:srgbClr val="CC00CC"/>
    <a:srgbClr val="FF00FF"/>
    <a:srgbClr val="FF66FF"/>
    <a:srgbClr val="0099FF"/>
    <a:srgbClr val="FF99FF"/>
    <a:srgbClr val="FFCCFF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35" autoAdjust="0"/>
    <p:restoredTop sz="94280" autoAdjust="0"/>
  </p:normalViewPr>
  <p:slideViewPr>
    <p:cSldViewPr>
      <p:cViewPr varScale="1">
        <p:scale>
          <a:sx n="90" d="100"/>
          <a:sy n="90" d="100"/>
        </p:scale>
        <p:origin x="96" y="258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.ota\Downloads\&#20870;&#12464;&#12521;&#12501;_&#12464;&#12521;&#12501;&#12288;SATURDAY%20ON%20FLEEK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.sugawara\Downloads\&#26178;&#38291;&#21306;&#20998;&#38598;&#35336;&#65308;&#29305;&#24615;&#215;&#23616;&#65310;_20250827_12180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.sugawara\Downloads\&#26178;&#38291;&#21306;&#20998;&#38598;&#35336;&#65308;&#29305;&#24615;&#215;&#23616;&#65310;_20250827_121807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.sugawara\Downloads\&#24180;&#40802;&#24615;&#21029;&#32884;&#21462;&#29575;&#26089;&#35211;&#34920;_&#12464;&#12521;&#12501;&#20184;&#12365;&#23436;&#25104;&#29256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.sugawara\Downloads\processed_FRIDAY%20MUSIC%20PUZZLE_&#28310;&#20633;&#12487;&#12540;&#12479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.ota\Downloads\&#20870;&#12464;&#12521;&#12501;_&#12464;&#12521;&#12501;&#12288;SATURDAY%20ON%20FLEEK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515445184736508E-2"/>
          <c:y val="5.8968133425296165E-2"/>
          <c:w val="0.79485593977444735"/>
          <c:h val="0.8902606310013717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0FD8-4056-AF85-220918A849EC}"/>
              </c:ext>
            </c:extLst>
          </c:dPt>
          <c:dPt>
            <c:idx val="1"/>
            <c:bubble3D val="0"/>
            <c:spPr>
              <a:solidFill>
                <a:srgbClr val="33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0FD8-4056-AF85-220918A849EC}"/>
              </c:ext>
            </c:extLst>
          </c:dPt>
          <c:dPt>
            <c:idx val="2"/>
            <c:bubble3D val="0"/>
            <c:spPr>
              <a:solidFill>
                <a:srgbClr val="00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0FD8-4056-AF85-220918A849EC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0FD8-4056-AF85-220918A849EC}"/>
              </c:ext>
            </c:extLst>
          </c:dPt>
          <c:dPt>
            <c:idx val="4"/>
            <c:bubble3D val="0"/>
            <c:spPr>
              <a:solidFill>
                <a:srgbClr val="0033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0FD8-4056-AF85-220918A849EC}"/>
              </c:ext>
            </c:extLst>
          </c:dPt>
          <c:dPt>
            <c:idx val="5"/>
            <c:bubble3D val="0"/>
            <c:spPr>
              <a:solidFill>
                <a:srgbClr val="333399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0FD8-4056-AF85-220918A849EC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0FD8-4056-AF85-220918A849EC}"/>
              </c:ext>
            </c:extLst>
          </c:dPt>
          <c:dPt>
            <c:idx val="7"/>
            <c:bubble3D val="0"/>
            <c:spPr>
              <a:solidFill>
                <a:srgbClr val="FF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0FD8-4056-AF85-220918A849EC}"/>
              </c:ext>
            </c:extLst>
          </c:dPt>
          <c:dPt>
            <c:idx val="8"/>
            <c:bubble3D val="0"/>
            <c:spPr>
              <a:solidFill>
                <a:srgbClr val="FF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0FD8-4056-AF85-220918A849EC}"/>
              </c:ext>
            </c:extLst>
          </c:dPt>
          <c:dPt>
            <c:idx val="9"/>
            <c:bubble3D val="0"/>
            <c:spPr>
              <a:solidFill>
                <a:srgbClr val="FF00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0FD8-4056-AF85-220918A849EC}"/>
              </c:ext>
            </c:extLst>
          </c:dPt>
          <c:dPt>
            <c:idx val="10"/>
            <c:bubble3D val="0"/>
            <c:spPr>
              <a:solidFill>
                <a:srgbClr val="CC00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0FD8-4056-AF85-220918A849EC}"/>
              </c:ext>
            </c:extLst>
          </c:dPt>
          <c:dPt>
            <c:idx val="11"/>
            <c:bubble3D val="0"/>
            <c:spPr>
              <a:solidFill>
                <a:srgbClr val="660066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0FD8-4056-AF85-220918A849E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latin typeface="HGPｺﾞｼｯｸE 本文"/>
                    <a:ea typeface="HGPｺﾞｼｯｸE 本文"/>
                  </a:defRPr>
                </a:pPr>
                <a:endParaRPr lang="ja-JP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Sheet1!$B$1:$M$1</c:f>
              <c:strCache>
                <c:ptCount val="12"/>
                <c:pt idx="0">
                  <c:v>男性 12～19才</c:v>
                </c:pt>
                <c:pt idx="1">
                  <c:v>男性 20～29才</c:v>
                </c:pt>
                <c:pt idx="2">
                  <c:v>男性 30～39才</c:v>
                </c:pt>
                <c:pt idx="3">
                  <c:v>男性 40～49才</c:v>
                </c:pt>
                <c:pt idx="4">
                  <c:v>男性 50～59才</c:v>
                </c:pt>
                <c:pt idx="5">
                  <c:v>男性 60～69才</c:v>
                </c:pt>
                <c:pt idx="6">
                  <c:v>女性 12～19才</c:v>
                </c:pt>
                <c:pt idx="7">
                  <c:v>女性 20～29才</c:v>
                </c:pt>
                <c:pt idx="8">
                  <c:v>女性 30～39才</c:v>
                </c:pt>
                <c:pt idx="9">
                  <c:v>女性 40～49才</c:v>
                </c:pt>
                <c:pt idx="10">
                  <c:v>女性 50～59才</c:v>
                </c:pt>
                <c:pt idx="11">
                  <c:v>女性 60～69才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4</c:v>
                </c:pt>
                <c:pt idx="1">
                  <c:v>1</c:v>
                </c:pt>
                <c:pt idx="2">
                  <c:v>8</c:v>
                </c:pt>
                <c:pt idx="3">
                  <c:v>16.899999999999999</c:v>
                </c:pt>
                <c:pt idx="4">
                  <c:v>18.600000000000001</c:v>
                </c:pt>
                <c:pt idx="5">
                  <c:v>9.1999999999999993</c:v>
                </c:pt>
                <c:pt idx="6">
                  <c:v>0.6</c:v>
                </c:pt>
                <c:pt idx="7">
                  <c:v>4.0999999999999996</c:v>
                </c:pt>
                <c:pt idx="8">
                  <c:v>7.5</c:v>
                </c:pt>
                <c:pt idx="9">
                  <c:v>5.5</c:v>
                </c:pt>
                <c:pt idx="10">
                  <c:v>16.7</c:v>
                </c:pt>
                <c:pt idx="1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0FD8-4056-AF85-220918A849EC}"/>
            </c:ext>
          </c:extLst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1433484152369E-2"/>
          <c:y val="3.6242967074733227E-2"/>
          <c:w val="0.931258972373186"/>
          <c:h val="0.902061920088141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ＺＩＰ－ＦＭ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cat>
            <c:numRef>
              <c:f>Sheet1!$A$2:$A$13</c:f>
              <c:numCache>
                <c:formatCode>[hh]:mm</c:formatCode>
                <c:ptCount val="12"/>
                <c:pt idx="0">
                  <c:v>0.41666666666666669</c:v>
                </c:pt>
                <c:pt idx="1">
                  <c:v>0.42708333333333331</c:v>
                </c:pt>
                <c:pt idx="2">
                  <c:v>0.4375</c:v>
                </c:pt>
                <c:pt idx="3">
                  <c:v>0.44791666666666669</c:v>
                </c:pt>
                <c:pt idx="4">
                  <c:v>0.45833333333333331</c:v>
                </c:pt>
                <c:pt idx="5">
                  <c:v>0.46875</c:v>
                </c:pt>
                <c:pt idx="6">
                  <c:v>0.47916666666666669</c:v>
                </c:pt>
                <c:pt idx="7">
                  <c:v>0.48958333333333331</c:v>
                </c:pt>
                <c:pt idx="8">
                  <c:v>0.5</c:v>
                </c:pt>
                <c:pt idx="9">
                  <c:v>0.51041666666666663</c:v>
                </c:pt>
                <c:pt idx="10">
                  <c:v>0.52083333333333337</c:v>
                </c:pt>
                <c:pt idx="11">
                  <c:v>0.53125</c:v>
                </c:pt>
              </c:numCache>
            </c:numRef>
          </c:cat>
          <c:val>
            <c:numRef>
              <c:f>Sheet1!$B$2:$B$13</c:f>
              <c:numCache>
                <c:formatCode>0.0;\-0.0;"*"</c:formatCode>
                <c:ptCount val="12"/>
                <c:pt idx="0">
                  <c:v>1.8</c:v>
                </c:pt>
                <c:pt idx="1">
                  <c:v>1.5</c:v>
                </c:pt>
                <c:pt idx="2">
                  <c:v>1.7</c:v>
                </c:pt>
                <c:pt idx="3">
                  <c:v>1.4</c:v>
                </c:pt>
                <c:pt idx="4">
                  <c:v>1.5</c:v>
                </c:pt>
                <c:pt idx="5">
                  <c:v>1.4</c:v>
                </c:pt>
                <c:pt idx="6">
                  <c:v>1.2</c:v>
                </c:pt>
                <c:pt idx="7">
                  <c:v>0.9</c:v>
                </c:pt>
                <c:pt idx="8">
                  <c:v>1.4</c:v>
                </c:pt>
                <c:pt idx="9">
                  <c:v>1.3</c:v>
                </c:pt>
                <c:pt idx="10">
                  <c:v>1</c:v>
                </c:pt>
                <c:pt idx="11">
                  <c:v>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D1-4FB7-8F66-33C1D4F321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FM AICHI</c:v>
                </c:pt>
              </c:strCache>
            </c:strRef>
          </c:tx>
          <c:spPr>
            <a:ln w="38100">
              <a:solidFill>
                <a:srgbClr val="3333FF"/>
              </a:solidFill>
              <a:prstDash val="sysDot"/>
            </a:ln>
          </c:spPr>
          <c:marker>
            <c:symbol val="none"/>
          </c:marker>
          <c:cat>
            <c:numRef>
              <c:f>Sheet1!$A$2:$A$13</c:f>
              <c:numCache>
                <c:formatCode>[hh]:mm</c:formatCode>
                <c:ptCount val="12"/>
                <c:pt idx="0">
                  <c:v>0.41666666666666669</c:v>
                </c:pt>
                <c:pt idx="1">
                  <c:v>0.42708333333333331</c:v>
                </c:pt>
                <c:pt idx="2">
                  <c:v>0.4375</c:v>
                </c:pt>
                <c:pt idx="3">
                  <c:v>0.44791666666666669</c:v>
                </c:pt>
                <c:pt idx="4">
                  <c:v>0.45833333333333331</c:v>
                </c:pt>
                <c:pt idx="5">
                  <c:v>0.46875</c:v>
                </c:pt>
                <c:pt idx="6">
                  <c:v>0.47916666666666669</c:v>
                </c:pt>
                <c:pt idx="7">
                  <c:v>0.48958333333333331</c:v>
                </c:pt>
                <c:pt idx="8">
                  <c:v>0.5</c:v>
                </c:pt>
                <c:pt idx="9">
                  <c:v>0.51041666666666663</c:v>
                </c:pt>
                <c:pt idx="10">
                  <c:v>0.52083333333333337</c:v>
                </c:pt>
                <c:pt idx="11">
                  <c:v>0.53125</c:v>
                </c:pt>
              </c:numCache>
            </c:numRef>
          </c:cat>
          <c:val>
            <c:numRef>
              <c:f>Sheet1!$C$2:$C$13</c:f>
              <c:numCache>
                <c:formatCode>0.0;\-0.0;"*"</c:formatCode>
                <c:ptCount val="12"/>
                <c:pt idx="0">
                  <c:v>1</c:v>
                </c:pt>
                <c:pt idx="1">
                  <c:v>0.9</c:v>
                </c:pt>
                <c:pt idx="2">
                  <c:v>1</c:v>
                </c:pt>
                <c:pt idx="3">
                  <c:v>0.8</c:v>
                </c:pt>
                <c:pt idx="4">
                  <c:v>0.9</c:v>
                </c:pt>
                <c:pt idx="5">
                  <c:v>0.8</c:v>
                </c:pt>
                <c:pt idx="6">
                  <c:v>0.9</c:v>
                </c:pt>
                <c:pt idx="7">
                  <c:v>0.7</c:v>
                </c:pt>
                <c:pt idx="8">
                  <c:v>0.9</c:v>
                </c:pt>
                <c:pt idx="9">
                  <c:v>0.9</c:v>
                </c:pt>
                <c:pt idx="10">
                  <c:v>0.6</c:v>
                </c:pt>
                <c:pt idx="11">
                  <c:v>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D1-4FB7-8F66-33C1D4F32126}"/>
            </c:ext>
          </c:extLst>
        </c:ser>
        <c:ser>
          <c:idx val="3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4895">
              <a:solidFill>
                <a:schemeClr val="bg2"/>
              </a:solidFill>
              <a:prstDash val="lgDashDot"/>
            </a:ln>
          </c:spPr>
          <c:marker>
            <c:symbol val="none"/>
          </c:marker>
          <c:dLbls>
            <c:dLbl>
              <c:idx val="3"/>
              <c:layout>
                <c:manualLayout>
                  <c:x val="-4.5106847587423025E-2"/>
                  <c:y val="-2.3591484003543772E-2"/>
                </c:manualLayout>
              </c:layout>
              <c:spPr>
                <a:noFill/>
                <a:ln w="24895">
                  <a:noFill/>
                </a:ln>
              </c:spPr>
              <c:txPr>
                <a:bodyPr/>
                <a:lstStyle/>
                <a:p>
                  <a:pPr>
                    <a:defRPr sz="882" b="0" i="0" u="none" strike="noStrike" baseline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ＭＳ Ｐゴシック"/>
                      <a:ea typeface="ＭＳ Ｐゴシック"/>
                      <a:cs typeface="ＭＳ Ｐゴシック"/>
                    </a:defRPr>
                  </a:pPr>
                  <a:endParaRPr lang="ja-JP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D1-4FB7-8F66-33C1D4F321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>
                        <a:lumMod val="65000"/>
                        <a:lumOff val="35000"/>
                      </a:schemeClr>
                    </a:solidFill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Sheet1!$A$2:$A$13</c:f>
              <c:numCache>
                <c:formatCode>[hh]:mm</c:formatCode>
                <c:ptCount val="12"/>
                <c:pt idx="0">
                  <c:v>0.41666666666666669</c:v>
                </c:pt>
                <c:pt idx="1">
                  <c:v>0.42708333333333331</c:v>
                </c:pt>
                <c:pt idx="2">
                  <c:v>0.4375</c:v>
                </c:pt>
                <c:pt idx="3">
                  <c:v>0.44791666666666669</c:v>
                </c:pt>
                <c:pt idx="4">
                  <c:v>0.45833333333333331</c:v>
                </c:pt>
                <c:pt idx="5">
                  <c:v>0.46875</c:v>
                </c:pt>
                <c:pt idx="6">
                  <c:v>0.47916666666666669</c:v>
                </c:pt>
                <c:pt idx="7">
                  <c:v>0.48958333333333331</c:v>
                </c:pt>
                <c:pt idx="8">
                  <c:v>0.5</c:v>
                </c:pt>
                <c:pt idx="9">
                  <c:v>0.51041666666666663</c:v>
                </c:pt>
                <c:pt idx="10">
                  <c:v>0.52083333333333337</c:v>
                </c:pt>
                <c:pt idx="11">
                  <c:v>0.53125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1D1-4FB7-8F66-33C1D4F32126}"/>
            </c:ext>
          </c:extLst>
        </c:ser>
        <c:ser>
          <c:idx val="4"/>
          <c:order val="3"/>
          <c:tx>
            <c:strRef>
              <c:f>Sheet1!$D$1</c:f>
              <c:strCache>
                <c:ptCount val="1"/>
                <c:pt idx="0">
                  <c:v>ＣＢＣラジオ</c:v>
                </c:pt>
              </c:strCache>
            </c:strRef>
          </c:tx>
          <c:spPr>
            <a:ln w="28575">
              <a:solidFill>
                <a:srgbClr val="FF9900"/>
              </a:solidFill>
              <a:prstDash val="sysDash"/>
            </a:ln>
          </c:spPr>
          <c:marker>
            <c:symbol val="none"/>
          </c:marker>
          <c:cat>
            <c:numRef>
              <c:f>Sheet1!$A$2:$A$13</c:f>
              <c:numCache>
                <c:formatCode>[hh]:mm</c:formatCode>
                <c:ptCount val="12"/>
                <c:pt idx="0">
                  <c:v>0.41666666666666669</c:v>
                </c:pt>
                <c:pt idx="1">
                  <c:v>0.42708333333333331</c:v>
                </c:pt>
                <c:pt idx="2">
                  <c:v>0.4375</c:v>
                </c:pt>
                <c:pt idx="3">
                  <c:v>0.44791666666666669</c:v>
                </c:pt>
                <c:pt idx="4">
                  <c:v>0.45833333333333331</c:v>
                </c:pt>
                <c:pt idx="5">
                  <c:v>0.46875</c:v>
                </c:pt>
                <c:pt idx="6">
                  <c:v>0.47916666666666669</c:v>
                </c:pt>
                <c:pt idx="7">
                  <c:v>0.48958333333333331</c:v>
                </c:pt>
                <c:pt idx="8">
                  <c:v>0.5</c:v>
                </c:pt>
                <c:pt idx="9">
                  <c:v>0.51041666666666663</c:v>
                </c:pt>
                <c:pt idx="10">
                  <c:v>0.52083333333333337</c:v>
                </c:pt>
                <c:pt idx="11">
                  <c:v>0.53125</c:v>
                </c:pt>
              </c:numCache>
            </c:numRef>
          </c:cat>
          <c:val>
            <c:numRef>
              <c:f>Sheet1!$D$2:$D$13</c:f>
              <c:numCache>
                <c:formatCode>0.0;\-0.0;"*"</c:formatCode>
                <c:ptCount val="12"/>
                <c:pt idx="0">
                  <c:v>0.6</c:v>
                </c:pt>
                <c:pt idx="1">
                  <c:v>0.5</c:v>
                </c:pt>
                <c:pt idx="2">
                  <c:v>0.5</c:v>
                </c:pt>
                <c:pt idx="3">
                  <c:v>0.4</c:v>
                </c:pt>
                <c:pt idx="4">
                  <c:v>0.5</c:v>
                </c:pt>
                <c:pt idx="5">
                  <c:v>0.4</c:v>
                </c:pt>
                <c:pt idx="6">
                  <c:v>0.2</c:v>
                </c:pt>
                <c:pt idx="7">
                  <c:v>0.3</c:v>
                </c:pt>
                <c:pt idx="8">
                  <c:v>0.4</c:v>
                </c:pt>
                <c:pt idx="9">
                  <c:v>0.4</c:v>
                </c:pt>
                <c:pt idx="10">
                  <c:v>0.6</c:v>
                </c:pt>
                <c:pt idx="11">
                  <c:v>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1D1-4FB7-8F66-33C1D4F32126}"/>
            </c:ext>
          </c:extLst>
        </c:ser>
        <c:ser>
          <c:idx val="2"/>
          <c:order val="4"/>
          <c:tx>
            <c:strRef>
              <c:f>Sheet1!$E$1</c:f>
              <c:strCache>
                <c:ptCount val="1"/>
                <c:pt idx="0">
                  <c:v>東海ラジオ</c:v>
                </c:pt>
              </c:strCache>
            </c:strRef>
          </c:tx>
          <c:spPr>
            <a:ln w="28575">
              <a:solidFill>
                <a:srgbClr val="009900"/>
              </a:solidFill>
              <a:prstDash val="solid"/>
            </a:ln>
          </c:spPr>
          <c:marker>
            <c:symbol val="none"/>
          </c:marker>
          <c:cat>
            <c:numRef>
              <c:f>Sheet1!$A$2:$A$13</c:f>
              <c:numCache>
                <c:formatCode>[hh]:mm</c:formatCode>
                <c:ptCount val="12"/>
                <c:pt idx="0">
                  <c:v>0.41666666666666669</c:v>
                </c:pt>
                <c:pt idx="1">
                  <c:v>0.42708333333333331</c:v>
                </c:pt>
                <c:pt idx="2">
                  <c:v>0.4375</c:v>
                </c:pt>
                <c:pt idx="3">
                  <c:v>0.44791666666666669</c:v>
                </c:pt>
                <c:pt idx="4">
                  <c:v>0.45833333333333331</c:v>
                </c:pt>
                <c:pt idx="5">
                  <c:v>0.46875</c:v>
                </c:pt>
                <c:pt idx="6">
                  <c:v>0.47916666666666669</c:v>
                </c:pt>
                <c:pt idx="7">
                  <c:v>0.48958333333333331</c:v>
                </c:pt>
                <c:pt idx="8">
                  <c:v>0.5</c:v>
                </c:pt>
                <c:pt idx="9">
                  <c:v>0.51041666666666663</c:v>
                </c:pt>
                <c:pt idx="10">
                  <c:v>0.52083333333333337</c:v>
                </c:pt>
                <c:pt idx="11">
                  <c:v>0.53125</c:v>
                </c:pt>
              </c:numCache>
            </c:numRef>
          </c:cat>
          <c:val>
            <c:numRef>
              <c:f>Sheet1!$E$2:$E$13</c:f>
              <c:numCache>
                <c:formatCode>0.0;\-0.0;"*"</c:formatCode>
                <c:ptCount val="12"/>
                <c:pt idx="0">
                  <c:v>0.2</c:v>
                </c:pt>
                <c:pt idx="1">
                  <c:v>0.2</c:v>
                </c:pt>
                <c:pt idx="2">
                  <c:v>0.2</c:v>
                </c:pt>
                <c:pt idx="3">
                  <c:v>0.2</c:v>
                </c:pt>
                <c:pt idx="4">
                  <c:v>0.3</c:v>
                </c:pt>
                <c:pt idx="5">
                  <c:v>0.3</c:v>
                </c:pt>
                <c:pt idx="6">
                  <c:v>0.3</c:v>
                </c:pt>
                <c:pt idx="7">
                  <c:v>0.3</c:v>
                </c:pt>
                <c:pt idx="8">
                  <c:v>0.3</c:v>
                </c:pt>
                <c:pt idx="9">
                  <c:v>0.3</c:v>
                </c:pt>
                <c:pt idx="10">
                  <c:v>0.2</c:v>
                </c:pt>
                <c:pt idx="11">
                  <c:v>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1D1-4FB7-8F66-33C1D4F32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5944752"/>
        <c:axId val="2025941488"/>
      </c:lineChart>
      <c:catAx>
        <c:axId val="2025944752"/>
        <c:scaling>
          <c:orientation val="minMax"/>
        </c:scaling>
        <c:delete val="0"/>
        <c:axPos val="b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[hh]:mm" sourceLinked="1"/>
        <c:majorTickMark val="in"/>
        <c:minorTickMark val="none"/>
        <c:tickLblPos val="nextTo"/>
        <c:spPr>
          <a:ln w="9336">
            <a:noFill/>
          </a:ln>
        </c:spPr>
        <c:txPr>
          <a:bodyPr rot="240000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259414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25941488"/>
        <c:scaling>
          <c:orientation val="minMax"/>
          <c:max val="3"/>
          <c:min val="0"/>
        </c:scaling>
        <c:delete val="0"/>
        <c:axPos val="l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36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25944752"/>
        <c:crosses val="autoZero"/>
        <c:crossBetween val="between"/>
        <c:majorUnit val="1"/>
        <c:minorUnit val="0.1"/>
      </c:valAx>
      <c:spPr>
        <a:solidFill>
          <a:schemeClr val="bg1"/>
        </a:solidFill>
        <a:ln w="24895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46784855280246"/>
          <c:y val="7.2998046023640666E-3"/>
          <c:w val="0.79485593977444735"/>
          <c:h val="0.8902606310013717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9:00-12:00</c:v>
                </c:pt>
              </c:strCache>
            </c:strRef>
          </c:tx>
          <c:spPr>
            <a:ln w="12700">
              <a:noFill/>
              <a:prstDash val="solid"/>
            </a:ln>
          </c:spPr>
          <c:explosion val="2"/>
          <c:dPt>
            <c:idx val="0"/>
            <c:bubble3D val="0"/>
            <c:spPr>
              <a:solidFill>
                <a:srgbClr val="FF5050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23E-44E9-8BCE-AA5A154A3BF3}"/>
              </c:ext>
            </c:extLst>
          </c:dPt>
          <c:dPt>
            <c:idx val="1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3-623E-44E9-8BCE-AA5A154A3BF3}"/>
              </c:ext>
            </c:extLst>
          </c:dPt>
          <c:dPt>
            <c:idx val="2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5-623E-44E9-8BCE-AA5A154A3BF3}"/>
              </c:ext>
            </c:extLst>
          </c:dPt>
          <c:dPt>
            <c:idx val="3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7-623E-44E9-8BCE-AA5A154A3BF3}"/>
              </c:ext>
            </c:extLst>
          </c:dPt>
          <c:dPt>
            <c:idx val="4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9-623E-44E9-8BCE-AA5A154A3BF3}"/>
              </c:ext>
            </c:extLst>
          </c:dPt>
          <c:dPt>
            <c:idx val="5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B-623E-44E9-8BCE-AA5A154A3BF3}"/>
              </c:ext>
            </c:extLst>
          </c:dPt>
          <c:dPt>
            <c:idx val="6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D-623E-44E9-8BCE-AA5A154A3BF3}"/>
              </c:ext>
            </c:extLst>
          </c:dPt>
          <c:dPt>
            <c:idx val="7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F-623E-44E9-8BCE-AA5A154A3BF3}"/>
              </c:ext>
            </c:extLst>
          </c:dPt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37.700000000000003</c:v>
                </c:pt>
                <c:pt idx="1">
                  <c:v>16.100000000000001</c:v>
                </c:pt>
                <c:pt idx="2">
                  <c:v>5.0999999999999996</c:v>
                </c:pt>
                <c:pt idx="3">
                  <c:v>16.8</c:v>
                </c:pt>
                <c:pt idx="4">
                  <c:v>0.7</c:v>
                </c:pt>
                <c:pt idx="5">
                  <c:v>5.8</c:v>
                </c:pt>
                <c:pt idx="6">
                  <c:v>17.8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23E-44E9-8BCE-AA5A154A3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50439929521632"/>
          <c:y val="0.16913160586750256"/>
          <c:w val="0.66438356164383561"/>
          <c:h val="0.7054545454545454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10:00-13:00 </c:v>
                </c:pt>
              </c:strCache>
            </c:strRef>
          </c:tx>
          <c:spPr>
            <a:solidFill>
              <a:srgbClr val="FF99FF"/>
            </a:solidFill>
            <a:ln w="12670">
              <a:solidFill>
                <a:schemeClr val="tx1"/>
              </a:solidFill>
              <a:prstDash val="solid"/>
            </a:ln>
          </c:spPr>
          <c:explosion val="2"/>
          <c:dPt>
            <c:idx val="0"/>
            <c:bubble3D val="0"/>
            <c:spPr>
              <a:noFill/>
              <a:ln w="25341">
                <a:noFill/>
              </a:ln>
            </c:spPr>
            <c:extLst>
              <c:ext xmlns:c16="http://schemas.microsoft.com/office/drawing/2014/chart" uri="{C3380CC4-5D6E-409C-BE32-E72D297353CC}">
                <c16:uniqueId val="{00000001-4EEF-4BC3-B66B-EBB48BC8E363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4EEF-4BC3-B66B-EBB48BC8E363}"/>
              </c:ext>
            </c:extLst>
          </c:dPt>
          <c:dPt>
            <c:idx val="2"/>
            <c:bubble3D val="0"/>
            <c:spPr>
              <a:solidFill>
                <a:srgbClr val="33CC33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EEF-4BC3-B66B-EBB48BC8E36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4EEF-4BC3-B66B-EBB48BC8E363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EEF-4BC3-B66B-EBB48BC8E363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4EEF-4BC3-B66B-EBB48BC8E363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EEF-4BC3-B66B-EBB48BC8E363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4EEF-4BC3-B66B-EBB48BC8E36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EF-4BC3-B66B-EBB48BC8E363}"/>
                </c:ext>
              </c:extLst>
            </c:dLbl>
            <c:dLbl>
              <c:idx val="1"/>
              <c:layout>
                <c:manualLayout>
                  <c:x val="0"/>
                  <c:y val="1.219535906698683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068A2764-4CD6-40D0-AC93-FAC569AD73A4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C3899017-9ACB-4759-A46D-66F76F77A92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57257196014623"/>
                      <c:h val="0.189817099637035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EEF-4BC3-B66B-EBB48BC8E363}"/>
                </c:ext>
              </c:extLst>
            </c:dLbl>
            <c:dLbl>
              <c:idx val="2"/>
              <c:layout>
                <c:manualLayout>
                  <c:x val="-2.2285869125159421E-2"/>
                  <c:y val="-2.8593371942010352E-7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D7850F07-FDF4-4EEB-BAD8-068B096D7C86}" type="CATEGORYNAME">
                      <a:rPr lang="ja-JP" altLang="en-US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77A62B49-A86F-4318-86D2-7BE067AE4506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09113794717694"/>
                      <c:h val="0.15360221830360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EF-4BC3-B66B-EBB48BC8E363}"/>
                </c:ext>
              </c:extLst>
            </c:dLbl>
            <c:dLbl>
              <c:idx val="3"/>
              <c:layout>
                <c:manualLayout>
                  <c:x val="-1.4432034513346558E-2"/>
                  <c:y val="-2.6595267110702606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3F5921A3-AC7D-4A8B-BE36-54A35BFDB56F}" type="CATEGORYNAME">
                      <a:rPr lang="en-US" altLang="ja-JP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E2F61243-F27C-4AE9-80E3-288FB5DEB21B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06957236499951"/>
                      <c:h val="0.184871590025945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EEF-4BC3-B66B-EBB48BC8E363}"/>
                </c:ext>
              </c:extLst>
            </c:dLbl>
            <c:dLbl>
              <c:idx val="4"/>
              <c:layout>
                <c:manualLayout>
                  <c:x val="-1.3499378318103772E-2"/>
                  <c:y val="2.3630134440316197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286D75C2-150B-4E10-8754-4C87366284B6}" type="CATEGORYNAME">
                      <a:rPr lang="en-US" altLang="ja-JP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/>
                      <a:t>
</a:t>
                    </a:r>
                    <a:fld id="{188551CF-33D8-4511-AF09-2F879D07C51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121012872635308"/>
                      <c:h val="0.18788263108051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EEF-4BC3-B66B-EBB48BC8E363}"/>
                </c:ext>
              </c:extLst>
            </c:dLbl>
            <c:dLbl>
              <c:idx val="5"/>
              <c:layout>
                <c:manualLayout>
                  <c:x val="-6.7742257246688024E-3"/>
                  <c:y val="-6.070544423520450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857B341A-0499-498D-A779-5250D16560ED}" type="CATEGORYNAME">
                      <a:rPr lang="en-US" altLang="ja-JP" sz="90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8AB37E80-165B-4CBC-A19D-F38C6242CFED}" type="VALUE">
                      <a:rPr lang="en-US" altLang="ja-JP" sz="900" baseline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77109144511305"/>
                      <c:h val="0.187882472091439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EEF-4BC3-B66B-EBB48BC8E363}"/>
                </c:ext>
              </c:extLst>
            </c:dLbl>
            <c:dLbl>
              <c:idx val="6"/>
              <c:layout>
                <c:manualLayout>
                  <c:x val="-3.2816274738959247E-3"/>
                  <c:y val="-7.2627609700306704E-3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6D470FC2-C341-4BFA-BF26-FA5618A2472F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0040D5A1-00E1-47E9-AEAF-2483854DF9E9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905116033952204"/>
                      <c:h val="0.22613068200338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EEF-4BC3-B66B-EBB48BC8E363}"/>
                </c:ext>
              </c:extLst>
            </c:dLbl>
            <c:dLbl>
              <c:idx val="7"/>
              <c:layout>
                <c:manualLayout>
                  <c:x val="1.5085043676149304E-2"/>
                  <c:y val="-2.9375950751196471E-2"/>
                </c:manualLayout>
              </c:layout>
              <c:tx>
                <c:rich>
                  <a:bodyPr/>
                  <a:lstStyle/>
                  <a:p>
                    <a:fld id="{6DAD0E86-F914-4FDE-8ECC-0E3E87137B62}" type="CATEGORYNAME">
                      <a:rPr lang="ja-JP" altLang="en-US" sz="600"/>
                      <a:pPr/>
                      <a:t>[分類名]</a:t>
                    </a:fld>
                    <a:r>
                      <a:rPr lang="ja-JP" altLang="en-US" sz="700" baseline="0" dirty="0"/>
                      <a:t>
</a:t>
                    </a:r>
                    <a:fld id="{ECE990ED-8110-4C55-8592-4D508E04816D}" type="VALUE">
                      <a:rPr lang="en-US" altLang="ja-JP" sz="700" baseline="0" smtClean="0"/>
                      <a:pPr/>
                      <a:t>[値]</a:t>
                    </a:fld>
                    <a:endParaRPr lang="ja-JP" altLang="en-US" sz="7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9541363582292"/>
                      <c:h val="0.155578252338794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EEF-4BC3-B66B-EBB48BC8E363}"/>
                </c:ext>
              </c:extLst>
            </c:dLbl>
            <c:numFmt formatCode="0.0&quot;%&quot;" sourceLinked="0"/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MS UI Gothic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34.6</c:v>
                </c:pt>
                <c:pt idx="1">
                  <c:v>11.5</c:v>
                </c:pt>
                <c:pt idx="2">
                  <c:v>6.8</c:v>
                </c:pt>
                <c:pt idx="3">
                  <c:v>22.2</c:v>
                </c:pt>
                <c:pt idx="4">
                  <c:v>1.5</c:v>
                </c:pt>
                <c:pt idx="5">
                  <c:v>5.7</c:v>
                </c:pt>
                <c:pt idx="6">
                  <c:v>17.7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EEF-4BC3-B66B-EBB48BC8E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99" b="0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0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1"/>
          <c:showSerName val="0"/>
          <c:showPercent val="1"/>
          <c:showBubbleSize val="1"/>
          <c:showLeaderLines val="0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FDB8-45E3-A19C-1E0E91B38738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FDB8-45E3-A19C-1E0E91B3873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FFFF"/>
                    </a:solidFill>
                    <a:latin typeface="HGPｺﾞｼｯｸE"/>
                    <a:ea typeface="HGPｺﾞｼｯｸE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Sheet1!$N$1:$O$1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Sheet1!$N$2:$O$2</c:f>
              <c:numCache>
                <c:formatCode>General</c:formatCode>
                <c:ptCount val="2"/>
                <c:pt idx="0">
                  <c:v>57.7</c:v>
                </c:pt>
                <c:pt idx="1">
                  <c:v>42.4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B8-45E3-A19C-1E0E91B38738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0.52861</cdr:x>
      <cdr:y>0.36634</cdr:y>
    </cdr:from>
    <cdr:to>
      <cdr:x>0.76811</cdr:x>
      <cdr:y>0.62311</cdr:y>
    </cdr:to>
    <cdr:sp macro="" textlink="">
      <cdr:nvSpPr>
        <cdr:cNvPr id="2" name="Oval 13"/>
        <cdr:cNvSpPr>
          <a:spLocks xmlns:a="http://schemas.openxmlformats.org/drawingml/2006/main" noChangeAspect="1" noChangeArrowheads="1"/>
        </cdr:cNvSpPr>
      </cdr:nvSpPr>
      <cdr:spPr bwMode="auto">
        <a:xfrm xmlns:a="http://schemas.openxmlformats.org/drawingml/2006/main">
          <a:off x="991007" y="640602"/>
          <a:ext cx="449003" cy="44900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25400" algn="ctr">
          <a:solidFill>
            <a:schemeClr val="tx1"/>
          </a:solidFill>
          <a:round/>
          <a:headEnd/>
          <a:tailEnd/>
        </a:ln>
        <a:effectLst xmlns:a="http://schemas.openxmlformats.org/drawingml/2006/main"/>
      </cdr:spPr>
      <cdr:txBody>
        <a:bodyPr xmlns:a="http://schemas.openxmlformats.org/drawingml/2006/main" lIns="0" tIns="0" rIns="0" bIns="0" anchor="ctr" anchorCtr="1"/>
        <a:lstStyle xmlns:a="http://schemas.openxmlformats.org/drawingml/2006/main">
          <a:defPPr>
            <a:defRPr lang="ja-JP"/>
          </a:defPPr>
          <a:lvl1pPr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5pPr>
          <a:lvl6pPr marL="22860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6pPr>
          <a:lvl7pPr marL="27432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7pPr>
          <a:lvl8pPr marL="32004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8pPr>
          <a:lvl9pPr marL="36576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9pPr>
        </a:lstStyle>
        <a:p xmlns:a="http://schemas.openxmlformats.org/drawingml/2006/main">
          <a:pPr>
            <a:lnSpc>
              <a:spcPct val="80000"/>
            </a:lnSpc>
          </a:pPr>
          <a:r>
            <a:rPr lang="ja-JP" altLang="en-US" sz="8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rPr>
            <a:t>ラジオ全局シェア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2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236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66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5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87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6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050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7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2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635799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 userDrawn="1"/>
        </p:nvSpPr>
        <p:spPr bwMode="auto">
          <a:xfrm>
            <a:off x="9292121" y="6418263"/>
            <a:ext cx="613879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fld id="{9AA62517-8880-42A2-9A11-C0CBEF8DCAD5}" type="slidenum">
              <a:rPr lang="en-US" altLang="ja-JP" sz="1000" smtClean="0">
                <a:effectLst/>
                <a:latin typeface="+mn-lt"/>
                <a:ea typeface="HGP創英角ｺﾞｼｯｸUB" panose="020B0900000000000000" pitchFamily="50" charset="-128"/>
              </a:rPr>
              <a:pPr algn="ctr" eaLnBrk="1" hangingPunct="1">
                <a:defRPr/>
              </a:pPr>
              <a:t>‹#›</a:t>
            </a:fld>
            <a:endParaRPr lang="en-US" altLang="ja-JP" sz="1000" dirty="0">
              <a:effectLst/>
              <a:latin typeface="+mn-lt"/>
              <a:ea typeface="HGP創英角ｺﾞｼｯｸUB" panose="020B0900000000000000" pitchFamily="50" charset="-128"/>
            </a:endParaRPr>
          </a:p>
        </p:txBody>
      </p:sp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7" Type="http://schemas.openxmlformats.org/officeDocument/2006/relationships/chart" Target="../charts/chart10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-7119" y="2612821"/>
            <a:ext cx="9906000" cy="1282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5" tIns="31107" rIns="62215" bIns="31107" anchor="ctr"/>
          <a:lstStyle/>
          <a:p>
            <a:pPr algn="ctr">
              <a:defRPr/>
            </a:pPr>
            <a:endParaRPr lang="ja-JP" altLang="en-US" sz="1225" dirty="0">
              <a:cs typeface="Arial" panose="020B0604020202020204" pitchFamily="34" charset="0"/>
            </a:endParaRPr>
          </a:p>
        </p:txBody>
      </p:sp>
      <p:sp>
        <p:nvSpPr>
          <p:cNvPr id="4" name="Text Box 1804">
            <a:extLst>
              <a:ext uri="{FF2B5EF4-FFF2-40B4-BE49-F238E27FC236}">
                <a16:creationId xmlns:a16="http://schemas.microsoft.com/office/drawing/2014/main" id="{84BDA507-F692-4381-BDB4-D18A4AFFC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" y="4148275"/>
            <a:ext cx="99049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400" dirty="0">
                <a:latin typeface="+mj-ea"/>
                <a:ea typeface="+mj-ea"/>
              </a:rPr>
              <a:t>＜番組プロフィール </a:t>
            </a:r>
            <a:r>
              <a:rPr lang="en-US" altLang="ja-JP" sz="2400" dirty="0">
                <a:latin typeface="+mj-ea"/>
                <a:ea typeface="+mj-ea"/>
              </a:rPr>
              <a:t>&amp; </a:t>
            </a:r>
            <a:r>
              <a:rPr lang="ja-JP" altLang="en-US" sz="2400" dirty="0">
                <a:latin typeface="+mj-ea"/>
                <a:ea typeface="+mj-ea"/>
              </a:rPr>
              <a:t>ご提供企画＞</a:t>
            </a:r>
            <a:endParaRPr lang="en-US" altLang="ja-JP" sz="14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21" y="2865935"/>
            <a:ext cx="9904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ＳＡＴＵＲＤＡＹ ＯＮ ＦＬＥＥＫ</a:t>
            </a:r>
            <a:endParaRPr lang="en-US" altLang="ja-JP" sz="4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3" name="Google Shape;62;p1">
            <a:extLst>
              <a:ext uri="{FF2B5EF4-FFF2-40B4-BE49-F238E27FC236}">
                <a16:creationId xmlns:a16="http://schemas.microsoft.com/office/drawing/2014/main" id="{89CF6D32-A594-B252-A568-55358F4DE5C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58976" y="249595"/>
            <a:ext cx="3397539" cy="21234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647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b="1" dirty="0">
                <a:latin typeface="+mn-lt"/>
                <a:ea typeface="+mj-ea"/>
              </a:rPr>
              <a:t>◆ＳＡＴＵＲＤＡＹ ＯＮ ＦＬＥＥＫ　＜番組概要＞</a:t>
            </a: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388416" y="1098331"/>
            <a:ext cx="913377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lvl="0" eaLnBrk="1" hangingPunct="1"/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中川大輔が“</a:t>
            </a:r>
            <a:r>
              <a:rPr lang="en-US" altLang="ja-JP" b="1" u="sng" dirty="0">
                <a:solidFill>
                  <a:srgbClr val="FF0000"/>
                </a:solidFill>
                <a:latin typeface="+mn-ea"/>
                <a:ea typeface="+mn-ea"/>
              </a:rPr>
              <a:t>FLEEK”</a:t>
            </a:r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な土曜日を提案！</a:t>
            </a:r>
            <a:endParaRPr lang="en-US" altLang="ja-JP" b="1" u="sng" dirty="0">
              <a:solidFill>
                <a:srgbClr val="FF0000"/>
              </a:solidFill>
              <a:latin typeface="+mn-ea"/>
              <a:ea typeface="+mn-ea"/>
            </a:endParaRPr>
          </a:p>
          <a:p>
            <a:pPr lvl="0" eaLnBrk="1" hangingPunct="1"/>
            <a:endParaRPr kumimoji="1" lang="en-US" altLang="ja-JP" sz="14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アクティブで好奇心に溢れた週末のドアを開ける</a:t>
            </a:r>
            <a:r>
              <a:rPr lang="en-US" altLang="ja-JP" sz="1400" dirty="0">
                <a:latin typeface="+mn-ea"/>
                <a:ea typeface="+mn-ea"/>
              </a:rPr>
              <a:t>3</a:t>
            </a:r>
            <a:r>
              <a:rPr lang="ja-JP" altLang="en-US" sz="1400" dirty="0">
                <a:latin typeface="+mn-ea"/>
                <a:ea typeface="+mn-ea"/>
              </a:rPr>
              <a:t>時間。</a:t>
            </a:r>
          </a:p>
          <a:p>
            <a:r>
              <a:rPr lang="en-US" altLang="ja-JP" sz="1400" dirty="0">
                <a:latin typeface="+mn-ea"/>
                <a:ea typeface="+mn-ea"/>
              </a:rPr>
              <a:t>GOOD MUSIC</a:t>
            </a:r>
            <a:r>
              <a:rPr lang="ja-JP" altLang="en-US" sz="1400" dirty="0">
                <a:latin typeface="+mn-ea"/>
                <a:ea typeface="+mn-ea"/>
              </a:rPr>
              <a:t>、</a:t>
            </a:r>
            <a:r>
              <a:rPr lang="en-US" altLang="ja-JP" sz="1400" dirty="0">
                <a:latin typeface="+mn-ea"/>
                <a:ea typeface="+mn-ea"/>
              </a:rPr>
              <a:t>GOOD INFORMATION</a:t>
            </a:r>
            <a:r>
              <a:rPr lang="ja-JP" altLang="en-US" sz="1400" dirty="0">
                <a:latin typeface="+mn-ea"/>
                <a:ea typeface="+mn-ea"/>
              </a:rPr>
              <a:t>、</a:t>
            </a:r>
            <a:r>
              <a:rPr lang="en-US" altLang="ja-JP" sz="1400" dirty="0">
                <a:latin typeface="+mn-ea"/>
                <a:ea typeface="+mn-ea"/>
              </a:rPr>
              <a:t>GOOD</a:t>
            </a:r>
            <a:r>
              <a:rPr lang="ja-JP" altLang="en-US" sz="1400" dirty="0">
                <a:latin typeface="+mn-ea"/>
                <a:ea typeface="+mn-ea"/>
              </a:rPr>
              <a:t>　</a:t>
            </a:r>
            <a:r>
              <a:rPr lang="en-US" altLang="ja-JP" sz="1400" dirty="0">
                <a:latin typeface="+mn-ea"/>
                <a:ea typeface="+mn-ea"/>
              </a:rPr>
              <a:t>TALK </a:t>
            </a:r>
            <a:r>
              <a:rPr lang="ja-JP" altLang="en-US" sz="1400" dirty="0">
                <a:latin typeface="+mn-ea"/>
                <a:ea typeface="+mn-ea"/>
              </a:rPr>
              <a:t>を通じて“</a:t>
            </a:r>
            <a:r>
              <a:rPr lang="en-US" altLang="ja-JP" sz="1400" dirty="0">
                <a:latin typeface="+mn-ea"/>
                <a:ea typeface="+mn-ea"/>
              </a:rPr>
              <a:t>FLEEK”</a:t>
            </a:r>
            <a:r>
              <a:rPr lang="ja-JP" altLang="en-US" sz="1400" dirty="0">
                <a:latin typeface="+mn-ea"/>
                <a:ea typeface="+mn-ea"/>
              </a:rPr>
              <a:t>な土曜日を提案します。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441787" y="4437112"/>
            <a:ext cx="9080406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●番組タイトル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ＳＡＴＵＲＤＡＹ ＯＮ ＦＬＥＥＫ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●放送時間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	</a:t>
            </a:r>
            <a:r>
              <a:rPr lang="zh-TW" altLang="en-US" sz="1400" dirty="0">
                <a:latin typeface="+mj-ea"/>
                <a:ea typeface="+mj-ea"/>
                <a:cs typeface="Meiryo UI" panose="020B0604030504040204" pitchFamily="50" charset="-128"/>
              </a:rPr>
              <a:t>毎週土曜日　１０：００～１３：００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 ＜３時間プログラム＞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NAVIGATOR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中川大輔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TARGET		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20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歳～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49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　男・女　会社員・ドライバー・主婦・商工自営業</a:t>
            </a:r>
            <a:endParaRPr lang="en-US" altLang="ja-JP" sz="1400" dirty="0">
              <a:solidFill>
                <a:srgbClr val="FF0000"/>
              </a:solidFill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solidFill>
                <a:srgbClr val="FF0000"/>
              </a:solidFill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SNS		X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：＠</a:t>
            </a:r>
            <a:r>
              <a:rPr lang="en-US" altLang="ja-JP" sz="1400" dirty="0" err="1">
                <a:latin typeface="+mj-ea"/>
                <a:ea typeface="+mj-ea"/>
                <a:cs typeface="Meiryo UI" panose="020B0604030504040204" pitchFamily="50" charset="-128"/>
              </a:rPr>
              <a:t>FleekSaturday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2,432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		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Instagram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@saturdayonfleek_zipfm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538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pic>
        <p:nvPicPr>
          <p:cNvPr id="4" name="Google Shape;71;p2">
            <a:extLst>
              <a:ext uri="{FF2B5EF4-FFF2-40B4-BE49-F238E27FC236}">
                <a16:creationId xmlns:a16="http://schemas.microsoft.com/office/drawing/2014/main" id="{1537393B-F762-E7C2-664A-A7362EE07B9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0820" y="2690862"/>
            <a:ext cx="2541774" cy="15886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178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1060316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中川大輔　＜</a:t>
            </a:r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DAISUKE NAKAGAWA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</a:p>
        </p:txBody>
      </p:sp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823115"/>
              </p:ext>
            </p:extLst>
          </p:nvPr>
        </p:nvGraphicFramePr>
        <p:xfrm>
          <a:off x="416496" y="1556792"/>
          <a:ext cx="5354221" cy="47353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1989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5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愛知</a:t>
                      </a:r>
                      <a:r>
                        <a:rPr kumimoji="1" lang="zh-TW" altLang="en-US" sz="1100" b="0" dirty="0">
                          <a:latin typeface="+mn-ea"/>
                          <a:ea typeface="+mn-ea"/>
                        </a:rPr>
                        <a:t>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ハンバーガー食べ歩き・旅先でのショットグラス収集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剣道二段・バスケットボール・英会話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(TOEIC 920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点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ja-JP" altLang="en-US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南山大学経営学部卒業大学在学中にアメリカ・アリゾナ州立大学へ留学。心と身体のサイズをアメリカナイズされる。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海外留学中、勉強しながら聞いたラジオをきっかけに、幼い頃から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楽しんできだラジオの「リクエストやメッセージを通じたリスナーとの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距離の近さ・親しみやすさ」に惹かれる。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帰国後は就職活動中に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ナビゲータースクールに通い、ラジオ業界と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DJ/MC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業を目指す。テレビ局で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AD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として勤務後、愛知県内のコミュニティラジオで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DJ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キャリアをスタート。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で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AD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を経験後、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2017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月にミュージック・ナビゲーターとしてデビュー。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理想は「たくさん人の心を動かせるナビゲーター」。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2017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｢STEP5｣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｢STEP6｣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GENZ(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ジェネジー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SATURDAY ON FLEEK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d-Tunes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795008"/>
              </p:ext>
            </p:extLst>
          </p:nvPr>
        </p:nvGraphicFramePr>
        <p:xfrm>
          <a:off x="416496" y="6297849"/>
          <a:ext cx="5001504" cy="4839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1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9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@daisuke_2017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7,248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 Box 2">
            <a:extLst>
              <a:ext uri="{FF2B5EF4-FFF2-40B4-BE49-F238E27FC236}">
                <a16:creationId xmlns:a16="http://schemas.microsoft.com/office/drawing/2014/main" id="{9BC12962-CE15-5590-46AC-224EE10B5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n-lt"/>
                <a:ea typeface="+mj-ea"/>
              </a:rPr>
              <a:t>ＳＡＴＵＲＤＡＹ ＯＮ ＦＬＥＥＫ　＜ナビゲーター・プロフィール＞</a:t>
            </a:r>
          </a:p>
        </p:txBody>
      </p:sp>
      <p:pic>
        <p:nvPicPr>
          <p:cNvPr id="3" name="Google Shape;80;p3">
            <a:extLst>
              <a:ext uri="{FF2B5EF4-FFF2-40B4-BE49-F238E27FC236}">
                <a16:creationId xmlns:a16="http://schemas.microsoft.com/office/drawing/2014/main" id="{82AD3C5B-754E-A67A-44E2-532EAF19DC5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4306" b="35627"/>
          <a:stretch/>
        </p:blipFill>
        <p:spPr>
          <a:xfrm>
            <a:off x="6537176" y="1676072"/>
            <a:ext cx="2962198" cy="22216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1218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n-lt"/>
                <a:ea typeface="+mj-ea"/>
              </a:rPr>
              <a:t>ＳＡＴＵＲＤＡＹ ＯＮ ＦＬＥＥＫ　＜聴取率データ＞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9E388C63-4378-4E41-AF6C-B9849C0C3A05}"/>
              </a:ext>
            </a:extLst>
          </p:cNvPr>
          <p:cNvSpPr/>
          <p:nvPr/>
        </p:nvSpPr>
        <p:spPr>
          <a:xfrm>
            <a:off x="664734" y="1324691"/>
            <a:ext cx="8723118" cy="2546359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47" name="FMGＺ右">
            <a:extLst>
              <a:ext uri="{FF2B5EF4-FFF2-40B4-BE49-F238E27FC236}">
                <a16:creationId xmlns:a16="http://schemas.microsoft.com/office/drawing/2014/main" id="{26BA8FD9-F48F-4835-8BBA-C50F8BD07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005213"/>
              </p:ext>
            </p:extLst>
          </p:nvPr>
        </p:nvGraphicFramePr>
        <p:xfrm>
          <a:off x="5494241" y="1647994"/>
          <a:ext cx="2339176" cy="1871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四角形: 角を丸くする 50">
            <a:extLst>
              <a:ext uri="{FF2B5EF4-FFF2-40B4-BE49-F238E27FC236}">
                <a16:creationId xmlns:a16="http://schemas.microsoft.com/office/drawing/2014/main" id="{9E91FE78-C287-41BF-8096-8F604C7B1697}"/>
              </a:ext>
            </a:extLst>
          </p:cNvPr>
          <p:cNvSpPr/>
          <p:nvPr/>
        </p:nvSpPr>
        <p:spPr>
          <a:xfrm>
            <a:off x="1665384" y="1071370"/>
            <a:ext cx="6671992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1" name="折れ線Ｇ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5626403"/>
              </p:ext>
            </p:extLst>
          </p:nvPr>
        </p:nvGraphicFramePr>
        <p:xfrm>
          <a:off x="5235503" y="1914534"/>
          <a:ext cx="3782159" cy="178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F54C4F7-F523-4453-820C-5CB300F1005A}"/>
              </a:ext>
            </a:extLst>
          </p:cNvPr>
          <p:cNvSpPr txBox="1"/>
          <p:nvPr/>
        </p:nvSpPr>
        <p:spPr>
          <a:xfrm>
            <a:off x="1376679" y="1109676"/>
            <a:ext cx="7324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SATURDAY ON FLEEK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」は、＜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16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歳～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49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歳＞ターゲット聴取シェア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No.1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！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050AB78-A415-4AAC-A48E-E1CEBBF08282}"/>
              </a:ext>
            </a:extLst>
          </p:cNvPr>
          <p:cNvSpPr txBox="1"/>
          <p:nvPr/>
        </p:nvSpPr>
        <p:spPr>
          <a:xfrm>
            <a:off x="7644984" y="2050239"/>
            <a:ext cx="11077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solidFill>
                  <a:schemeClr val="bg2">
                    <a:lumMod val="50000"/>
                  </a:schemeClr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＜時間帯別聴取率＞</a:t>
            </a:r>
            <a:endParaRPr kumimoji="1" lang="ja-JP" altLang="en-US" sz="800" dirty="0">
              <a:solidFill>
                <a:schemeClr val="bg2">
                  <a:lumMod val="50000"/>
                </a:schemeClr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6ED86225-032B-4C1C-ACF8-E33994A001D8}"/>
              </a:ext>
            </a:extLst>
          </p:cNvPr>
          <p:cNvGrpSpPr/>
          <p:nvPr/>
        </p:nvGrpSpPr>
        <p:grpSpPr>
          <a:xfrm>
            <a:off x="5482001" y="1600519"/>
            <a:ext cx="3515910" cy="300389"/>
            <a:chOff x="6174242" y="2091338"/>
            <a:chExt cx="3058156" cy="30038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A51902D-47B3-4CAE-BDD8-1197F1E57BBC}"/>
                </a:ext>
              </a:extLst>
            </p:cNvPr>
            <p:cNvSpPr txBox="1"/>
            <p:nvPr/>
          </p:nvSpPr>
          <p:spPr>
            <a:xfrm>
              <a:off x="6174242" y="2096440"/>
              <a:ext cx="729003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ＺＩＰ</a:t>
              </a:r>
              <a:r>
                <a:rPr kumimoji="1" lang="en-US" altLang="ja-JP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-</a:t>
              </a:r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</a:t>
              </a:r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B4B59604-ABF2-4F3A-B55A-1460FD1D5ADB}"/>
                </a:ext>
              </a:extLst>
            </p:cNvPr>
            <p:cNvCxnSpPr>
              <a:cxnSpLocks/>
            </p:cNvCxnSpPr>
            <p:nvPr/>
          </p:nvCxnSpPr>
          <p:spPr>
            <a:xfrm>
              <a:off x="6925762" y="2335462"/>
              <a:ext cx="611457" cy="1107"/>
            </a:xfrm>
            <a:prstGeom prst="line">
              <a:avLst/>
            </a:prstGeom>
            <a:ln w="28575" cap="rnd">
              <a:solidFill>
                <a:srgbClr val="FF99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87C0C8F4-4A1C-439D-AF91-989257879DE5}"/>
                </a:ext>
              </a:extLst>
            </p:cNvPr>
            <p:cNvCxnSpPr>
              <a:cxnSpLocks/>
            </p:cNvCxnSpPr>
            <p:nvPr/>
          </p:nvCxnSpPr>
          <p:spPr>
            <a:xfrm>
              <a:off x="6195403" y="2328142"/>
              <a:ext cx="611457" cy="1107"/>
            </a:xfrm>
            <a:prstGeom prst="line">
              <a:avLst/>
            </a:prstGeom>
            <a:ln w="38100" cap="rnd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7199FE59-BE82-4ADC-9BDD-9C79B6B61B05}"/>
                </a:ext>
              </a:extLst>
            </p:cNvPr>
            <p:cNvCxnSpPr>
              <a:cxnSpLocks/>
            </p:cNvCxnSpPr>
            <p:nvPr/>
          </p:nvCxnSpPr>
          <p:spPr>
            <a:xfrm>
              <a:off x="7667573" y="2338223"/>
              <a:ext cx="611457" cy="1107"/>
            </a:xfrm>
            <a:prstGeom prst="line">
              <a:avLst/>
            </a:prstGeom>
            <a:ln w="28575" cap="rnd">
              <a:solidFill>
                <a:srgbClr val="0099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AAA1F4D4-E43E-4B5F-8AEC-68F619E4FE21}"/>
                </a:ext>
              </a:extLst>
            </p:cNvPr>
            <p:cNvCxnSpPr>
              <a:cxnSpLocks/>
            </p:cNvCxnSpPr>
            <p:nvPr/>
          </p:nvCxnSpPr>
          <p:spPr>
            <a:xfrm>
              <a:off x="8496643" y="2338577"/>
              <a:ext cx="611457" cy="1107"/>
            </a:xfrm>
            <a:prstGeom prst="line">
              <a:avLst/>
            </a:prstGeom>
            <a:ln w="38100" cap="rnd">
              <a:solidFill>
                <a:srgbClr val="3333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F20A621-78B1-48AB-9C04-7C3CB3CB4197}"/>
                </a:ext>
              </a:extLst>
            </p:cNvPr>
            <p:cNvSpPr txBox="1"/>
            <p:nvPr/>
          </p:nvSpPr>
          <p:spPr>
            <a:xfrm>
              <a:off x="6806860" y="2100760"/>
              <a:ext cx="866291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ＣＢＣラジオ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7A5AEA37-1578-4C84-A52D-F501B36DE859}"/>
                </a:ext>
              </a:extLst>
            </p:cNvPr>
            <p:cNvSpPr txBox="1"/>
            <p:nvPr/>
          </p:nvSpPr>
          <p:spPr>
            <a:xfrm>
              <a:off x="7630352" y="2091338"/>
              <a:ext cx="866292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東海ラジオ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178D3A9D-2397-4F56-879C-4F30EE1B6184}"/>
                </a:ext>
              </a:extLst>
            </p:cNvPr>
            <p:cNvSpPr txBox="1"/>
            <p:nvPr/>
          </p:nvSpPr>
          <p:spPr>
            <a:xfrm>
              <a:off x="8361144" y="2096204"/>
              <a:ext cx="871254" cy="29552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 ＡＩＣＨＩ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1459484" y="1563822"/>
            <a:ext cx="2700648" cy="2292806"/>
            <a:chOff x="1717662" y="1949731"/>
            <a:chExt cx="2352445" cy="1928252"/>
          </a:xfrm>
        </p:grpSpPr>
        <p:graphicFrame>
          <p:nvGraphicFramePr>
            <p:cNvPr id="75" name="全GＺ右">
              <a:extLst>
                <a:ext uri="{FF2B5EF4-FFF2-40B4-BE49-F238E27FC236}">
                  <a16:creationId xmlns:a16="http://schemas.microsoft.com/office/drawing/2014/main" id="{F72B9D9E-41FE-4C14-B874-0C2B920B03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95851055"/>
                </p:ext>
              </p:extLst>
            </p:nvPr>
          </p:nvGraphicFramePr>
          <p:xfrm>
            <a:off x="1756112" y="1961489"/>
            <a:ext cx="2224477" cy="18719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76" name="全G他右">
              <a:extLst>
                <a:ext uri="{FF2B5EF4-FFF2-40B4-BE49-F238E27FC236}">
                  <a16:creationId xmlns:a16="http://schemas.microsoft.com/office/drawing/2014/main" id="{867B003C-7BDF-49BB-9EF7-5AB592B1E91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76973030"/>
                </p:ext>
              </p:extLst>
            </p:nvPr>
          </p:nvGraphicFramePr>
          <p:xfrm>
            <a:off x="1717662" y="1949731"/>
            <a:ext cx="2084589" cy="19282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77" name="WordArt 6">
              <a:extLst>
                <a:ext uri="{FF2B5EF4-FFF2-40B4-BE49-F238E27FC236}">
                  <a16:creationId xmlns:a16="http://schemas.microsoft.com/office/drawing/2014/main" id="{8FADFFB1-813D-481D-9ABF-21332EFAE2F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249815" y="2185688"/>
              <a:ext cx="642872" cy="22868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ZIP-FM</a:t>
              </a:r>
              <a:endParaRPr lang="ja-JP" altLang="en-US" sz="2100" b="1" kern="10" spc="-105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8" name="WordArt 6">
              <a:extLst>
                <a:ext uri="{FF2B5EF4-FFF2-40B4-BE49-F238E27FC236}">
                  <a16:creationId xmlns:a16="http://schemas.microsoft.com/office/drawing/2014/main" id="{58F27D26-7B4E-4D67-861D-6E2E10E31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6778" y="2554174"/>
              <a:ext cx="573329" cy="27520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34.6</a:t>
              </a:r>
              <a:r>
                <a:rPr lang="ja-JP" altLang="en-US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％</a:t>
              </a:r>
            </a:p>
          </p:txBody>
        </p:sp>
      </p:grp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F62DEAC-889E-4260-BA33-8CBE52E4BD8B}"/>
              </a:ext>
            </a:extLst>
          </p:cNvPr>
          <p:cNvSpPr/>
          <p:nvPr/>
        </p:nvSpPr>
        <p:spPr>
          <a:xfrm>
            <a:off x="663450" y="4307347"/>
            <a:ext cx="8723118" cy="2219490"/>
          </a:xfrm>
          <a:prstGeom prst="rect">
            <a:avLst/>
          </a:prstGeom>
          <a:solidFill>
            <a:srgbClr val="FFFF99"/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B6D0B568-F110-4B5C-A747-A707A9A0FA1E}"/>
              </a:ext>
            </a:extLst>
          </p:cNvPr>
          <p:cNvGrpSpPr/>
          <p:nvPr/>
        </p:nvGrpSpPr>
        <p:grpSpPr>
          <a:xfrm>
            <a:off x="1784648" y="4062328"/>
            <a:ext cx="6436043" cy="473889"/>
            <a:chOff x="1189685" y="4176045"/>
            <a:chExt cx="4269152" cy="473889"/>
          </a:xfrm>
        </p:grpSpPr>
        <p:sp>
          <p:nvSpPr>
            <p:cNvPr id="84" name="四角形: 角を丸くする 37">
              <a:extLst>
                <a:ext uri="{FF2B5EF4-FFF2-40B4-BE49-F238E27FC236}">
                  <a16:creationId xmlns:a16="http://schemas.microsoft.com/office/drawing/2014/main" id="{55CD28FF-9895-4222-94FC-685C914E11F9}"/>
                </a:ext>
              </a:extLst>
            </p:cNvPr>
            <p:cNvSpPr/>
            <p:nvPr/>
          </p:nvSpPr>
          <p:spPr>
            <a:xfrm>
              <a:off x="1197615" y="4176045"/>
              <a:ext cx="4261222" cy="473889"/>
            </a:xfrm>
            <a:prstGeom prst="roundRect">
              <a:avLst/>
            </a:prstGeom>
            <a:solidFill>
              <a:srgbClr val="FF990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26FC4DD6-4406-4FD3-9C3E-B39B80762B3F}"/>
                </a:ext>
              </a:extLst>
            </p:cNvPr>
            <p:cNvSpPr txBox="1"/>
            <p:nvPr/>
          </p:nvSpPr>
          <p:spPr>
            <a:xfrm>
              <a:off x="1189685" y="4244231"/>
              <a:ext cx="42667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「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SATURDAY ON FLEEK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」は、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週間で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50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万人に聴かれています！</a:t>
              </a:r>
            </a:p>
          </p:txBody>
        </p:sp>
      </p:grpSp>
      <p:sp>
        <p:nvSpPr>
          <p:cNvPr id="92" name="テキスト ボックス 17"/>
          <p:cNvSpPr txBox="1">
            <a:spLocks noChangeArrowheads="1"/>
          </p:cNvSpPr>
          <p:nvPr/>
        </p:nvSpPr>
        <p:spPr bwMode="auto">
          <a:xfrm>
            <a:off x="1665384" y="4739075"/>
            <a:ext cx="639309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600" u="sng" dirty="0">
                <a:latin typeface="+mn-ea"/>
                <a:ea typeface="+mn-ea"/>
              </a:rPr>
              <a:t>●</a:t>
            </a:r>
            <a:r>
              <a:rPr lang="en-US" altLang="ja-JP" sz="1600" u="sng" dirty="0">
                <a:latin typeface="+mn-ea"/>
                <a:ea typeface="+mn-ea"/>
              </a:rPr>
              <a:t>SATURDAY ON FLEEK</a:t>
            </a:r>
            <a:r>
              <a:rPr lang="ja-JP" altLang="en-US" sz="1600" u="sng" dirty="0">
                <a:latin typeface="+mn-ea"/>
                <a:ea typeface="+mn-ea"/>
              </a:rPr>
              <a:t>」の</a:t>
            </a:r>
            <a:r>
              <a:rPr lang="en-US" altLang="ja-JP" sz="1600" u="sng" dirty="0">
                <a:latin typeface="+mn-ea"/>
                <a:ea typeface="+mn-ea"/>
              </a:rPr>
              <a:t>1</a:t>
            </a:r>
            <a:r>
              <a:rPr lang="ja-JP" altLang="en-US" sz="1600" u="sng" dirty="0">
                <a:latin typeface="+mn-ea"/>
                <a:ea typeface="+mn-ea"/>
              </a:rPr>
              <a:t>週間のユニークリーチ</a:t>
            </a:r>
            <a:r>
              <a:rPr lang="en-US" altLang="ja-JP" sz="1600" u="sng" dirty="0">
                <a:latin typeface="+mn-ea"/>
                <a:ea typeface="+mn-ea"/>
              </a:rPr>
              <a:t>(</a:t>
            </a:r>
            <a:r>
              <a:rPr lang="ja-JP" altLang="en-US" sz="1600" u="sng" dirty="0">
                <a:latin typeface="+mn-ea"/>
                <a:ea typeface="+mn-ea"/>
              </a:rPr>
              <a:t>到達率</a:t>
            </a:r>
            <a:r>
              <a:rPr lang="en-US" altLang="ja-JP" sz="1600" u="sng" dirty="0">
                <a:latin typeface="+mn-ea"/>
                <a:ea typeface="+mn-ea"/>
              </a:rPr>
              <a:t>)</a:t>
            </a:r>
            <a:r>
              <a:rPr lang="ja-JP" altLang="en-US" sz="1600" u="sng" dirty="0">
                <a:latin typeface="+mn-ea"/>
                <a:ea typeface="+mn-ea"/>
              </a:rPr>
              <a:t>・・・</a:t>
            </a:r>
            <a:r>
              <a:rPr lang="en-US" altLang="ja-JP" sz="1600" u="sng" dirty="0">
                <a:latin typeface="+mn-ea"/>
                <a:ea typeface="+mn-ea"/>
              </a:rPr>
              <a:t>5.0%</a:t>
            </a:r>
            <a:endParaRPr lang="en-US" altLang="ja-JP" sz="1600" b="1" u="sng" dirty="0">
              <a:latin typeface="+mn-ea"/>
              <a:ea typeface="+mn-ea"/>
            </a:endParaRPr>
          </a:p>
        </p:txBody>
      </p:sp>
      <p:sp>
        <p:nvSpPr>
          <p:cNvPr id="93" name="テキスト ボックス 19"/>
          <p:cNvSpPr txBox="1">
            <a:spLocks noChangeArrowheads="1"/>
          </p:cNvSpPr>
          <p:nvPr/>
        </p:nvSpPr>
        <p:spPr bwMode="auto">
          <a:xfrm>
            <a:off x="3751675" y="6007583"/>
            <a:ext cx="3504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+mn-ea"/>
                <a:ea typeface="+mn-ea"/>
              </a:rPr>
              <a:t>重複を除く正味到達人数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中京圏の</a:t>
            </a:r>
            <a:r>
              <a:rPr lang="en-US" altLang="ja-JP" sz="1200" dirty="0">
                <a:latin typeface="+mn-ea"/>
                <a:ea typeface="+mn-ea"/>
              </a:rPr>
              <a:t>ZIP-FM</a:t>
            </a:r>
            <a:r>
              <a:rPr lang="ja-JP" altLang="en-US" sz="1200" dirty="0">
                <a:latin typeface="+mn-ea"/>
                <a:ea typeface="+mn-ea"/>
              </a:rPr>
              <a:t>良好聴取エリア内の男女</a:t>
            </a:r>
            <a:r>
              <a:rPr lang="en-US" altLang="ja-JP" sz="1200" dirty="0">
                <a:latin typeface="+mn-ea"/>
                <a:ea typeface="+mn-ea"/>
              </a:rPr>
              <a:t>12</a:t>
            </a:r>
            <a:r>
              <a:rPr lang="ja-JP" altLang="en-US" sz="1200" dirty="0">
                <a:latin typeface="+mn-ea"/>
                <a:ea typeface="+mn-ea"/>
              </a:rPr>
              <a:t>～</a:t>
            </a:r>
            <a:r>
              <a:rPr lang="en-US" altLang="ja-JP" sz="1200" dirty="0">
                <a:latin typeface="+mn-ea"/>
                <a:ea typeface="+mn-ea"/>
              </a:rPr>
              <a:t>69</a:t>
            </a:r>
            <a:r>
              <a:rPr lang="ja-JP" altLang="en-US" sz="1200" dirty="0">
                <a:latin typeface="+mn-ea"/>
                <a:ea typeface="+mn-ea"/>
              </a:rPr>
              <a:t>才</a:t>
            </a:r>
            <a:endParaRPr lang="en-US" altLang="ja-JP" sz="1200" dirty="0">
              <a:latin typeface="+mn-ea"/>
              <a:ea typeface="+mn-ea"/>
            </a:endParaRPr>
          </a:p>
        </p:txBody>
      </p:sp>
      <p:sp>
        <p:nvSpPr>
          <p:cNvPr id="94" name="テキスト ボックス 18"/>
          <p:cNvSpPr txBox="1">
            <a:spLocks noChangeArrowheads="1"/>
          </p:cNvSpPr>
          <p:nvPr/>
        </p:nvSpPr>
        <p:spPr bwMode="auto">
          <a:xfrm>
            <a:off x="3749946" y="5238142"/>
            <a:ext cx="431239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4400" b="1" dirty="0">
                <a:solidFill>
                  <a:srgbClr val="EA6431"/>
                </a:solidFill>
                <a:latin typeface="+mn-ea"/>
                <a:ea typeface="+mn-ea"/>
              </a:rPr>
              <a:t>50</a:t>
            </a:r>
            <a:r>
              <a:rPr lang="ja-JP" altLang="en-US" sz="4400" b="1" dirty="0">
                <a:solidFill>
                  <a:srgbClr val="EA6431"/>
                </a:solidFill>
                <a:latin typeface="+mn-ea"/>
                <a:ea typeface="+mn-ea"/>
              </a:rPr>
              <a:t>万人／</a:t>
            </a:r>
            <a:r>
              <a:rPr lang="en-US" altLang="ja-JP" sz="3200" b="1" dirty="0">
                <a:solidFill>
                  <a:srgbClr val="EA6431"/>
                </a:solidFill>
                <a:latin typeface="+mn-ea"/>
                <a:ea typeface="+mn-ea"/>
              </a:rPr>
              <a:t>1,000</a:t>
            </a:r>
            <a:r>
              <a:rPr lang="ja-JP" altLang="en-US" sz="3200" b="1" dirty="0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endParaRPr lang="en-US" altLang="ja-JP" sz="3200" b="1" dirty="0">
              <a:solidFill>
                <a:srgbClr val="EA6431"/>
              </a:solidFill>
              <a:latin typeface="+mn-ea"/>
              <a:ea typeface="+mn-ea"/>
            </a:endParaRPr>
          </a:p>
        </p:txBody>
      </p:sp>
      <p:sp>
        <p:nvSpPr>
          <p:cNvPr id="95" name="テキスト ボックス 17"/>
          <p:cNvSpPr txBox="1">
            <a:spLocks noChangeArrowheads="1"/>
          </p:cNvSpPr>
          <p:nvPr/>
        </p:nvSpPr>
        <p:spPr bwMode="auto">
          <a:xfrm>
            <a:off x="1638444" y="5307503"/>
            <a:ext cx="1941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dirty="0">
                <a:latin typeface="+mn-ea"/>
                <a:ea typeface="+mn-ea"/>
              </a:rPr>
              <a:t>人口換算すると</a:t>
            </a:r>
            <a:r>
              <a:rPr lang="en-US" altLang="ja-JP" dirty="0">
                <a:latin typeface="+mn-ea"/>
                <a:ea typeface="+mn-ea"/>
              </a:rPr>
              <a:t>…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C220D258-9AFE-78D4-4296-9628C160E883}"/>
              </a:ext>
            </a:extLst>
          </p:cNvPr>
          <p:cNvSpPr txBox="1"/>
          <p:nvPr/>
        </p:nvSpPr>
        <p:spPr>
          <a:xfrm>
            <a:off x="726306" y="6596789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401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B3209-E3BF-F721-FB6C-173B92001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F067A62-A5B5-64C9-E78D-14BD1A52F7D7}"/>
              </a:ext>
            </a:extLst>
          </p:cNvPr>
          <p:cNvSpPr/>
          <p:nvPr/>
        </p:nvSpPr>
        <p:spPr>
          <a:xfrm>
            <a:off x="5028015" y="1955933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四角形: 角を丸くする 50">
            <a:extLst>
              <a:ext uri="{FF2B5EF4-FFF2-40B4-BE49-F238E27FC236}">
                <a16:creationId xmlns:a16="http://schemas.microsoft.com/office/drawing/2014/main" id="{057CA13F-902C-5B45-1D54-3A98176E6267}"/>
              </a:ext>
            </a:extLst>
          </p:cNvPr>
          <p:cNvSpPr/>
          <p:nvPr/>
        </p:nvSpPr>
        <p:spPr>
          <a:xfrm>
            <a:off x="5853742" y="1518193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男女年代別構成</a:t>
            </a:r>
          </a:p>
        </p:txBody>
      </p:sp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9CAF59B3-7B79-F856-1D1A-7977C95780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476731"/>
              </p:ext>
            </p:extLst>
          </p:nvPr>
        </p:nvGraphicFramePr>
        <p:xfrm>
          <a:off x="5021830" y="2046558"/>
          <a:ext cx="453650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A9B40275-E912-0998-2106-7E9B97239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163642"/>
              </p:ext>
            </p:extLst>
          </p:nvPr>
        </p:nvGraphicFramePr>
        <p:xfrm>
          <a:off x="5156482" y="5164413"/>
          <a:ext cx="4267200" cy="906785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7122651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8295788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93147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162444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484522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2884389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30191637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</a:t>
                      </a:r>
                      <a:endParaRPr dirty="0"/>
                    </a:p>
                  </a:txBody>
                  <a:tcPr marL="7625" marR="7625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男性 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12～19才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男性 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20～29才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男性 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30～39才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男性 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40～49才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男性 </a:t>
                      </a:r>
                      <a:endParaRPr sz="900" b="0" i="0" u="none" strike="noStrike" cap="none" dirty="0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50～59才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男性 </a:t>
                      </a:r>
                      <a:endParaRPr sz="900" b="0" i="0" u="none" strike="noStrike" cap="none" dirty="0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60～69才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35526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放送時間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dirty="0"/>
                        <a:t>4.0</a:t>
                      </a:r>
                      <a:endParaRPr sz="900"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8.</a:t>
                      </a: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9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16.9</a:t>
                      </a:r>
                      <a:endParaRPr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73918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0199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放送時間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0.6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7.5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16.7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8.0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51049"/>
                  </a:ext>
                </a:extLst>
              </a:tr>
            </a:tbl>
          </a:graphicData>
        </a:graphic>
      </p:graphicFrame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12A4A6F-67D6-16CC-E94C-337E9107F378}"/>
              </a:ext>
            </a:extLst>
          </p:cNvPr>
          <p:cNvSpPr/>
          <p:nvPr/>
        </p:nvSpPr>
        <p:spPr>
          <a:xfrm>
            <a:off x="347496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四角形: 角を丸くする 50">
            <a:extLst>
              <a:ext uri="{FF2B5EF4-FFF2-40B4-BE49-F238E27FC236}">
                <a16:creationId xmlns:a16="http://schemas.microsoft.com/office/drawing/2014/main" id="{893C2775-9A32-DFE1-4685-D07EF85935EE}"/>
              </a:ext>
            </a:extLst>
          </p:cNvPr>
          <p:cNvSpPr/>
          <p:nvPr/>
        </p:nvSpPr>
        <p:spPr>
          <a:xfrm>
            <a:off x="1162978" y="1536651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男女比</a:t>
            </a:r>
          </a:p>
        </p:txBody>
      </p:sp>
      <p:graphicFrame>
        <p:nvGraphicFramePr>
          <p:cNvPr id="17" name="グラフ 16">
            <a:extLst>
              <a:ext uri="{FF2B5EF4-FFF2-40B4-BE49-F238E27FC236}">
                <a16:creationId xmlns:a16="http://schemas.microsoft.com/office/drawing/2014/main" id="{D4BFE384-41BD-BAE7-15FD-D2607ADDCD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9457889"/>
              </p:ext>
            </p:extLst>
          </p:nvPr>
        </p:nvGraphicFramePr>
        <p:xfrm>
          <a:off x="190228" y="2065016"/>
          <a:ext cx="4680519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 Box 2">
            <a:extLst>
              <a:ext uri="{FF2B5EF4-FFF2-40B4-BE49-F238E27FC236}">
                <a16:creationId xmlns:a16="http://schemas.microsoft.com/office/drawing/2014/main" id="{8EA14D40-520B-CD6B-56E6-BBCA45047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18" y="5263860"/>
            <a:ext cx="42672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000" dirty="0">
                <a:latin typeface="+mn-lt"/>
                <a:ea typeface="+mj-ea"/>
              </a:rPr>
              <a:t>「</a:t>
            </a:r>
            <a:r>
              <a:rPr lang="en-US" altLang="ja-JP" sz="2000" dirty="0">
                <a:latin typeface="+mn-lt"/>
                <a:ea typeface="+mj-ea"/>
              </a:rPr>
              <a:t>SATURDAY ON FLEEK</a:t>
            </a:r>
            <a:r>
              <a:rPr lang="ja-JP" altLang="en-US" sz="2000" dirty="0">
                <a:latin typeface="+mn-lt"/>
                <a:ea typeface="+mj-ea"/>
              </a:rPr>
              <a:t>」リスナーの</a:t>
            </a:r>
            <a:endParaRPr lang="en-US" altLang="ja-JP" sz="2000" dirty="0">
              <a:latin typeface="+mn-lt"/>
              <a:ea typeface="+mj-ea"/>
            </a:endParaRPr>
          </a:p>
          <a:p>
            <a:pPr algn="ctr" eaLnBrk="1" hangingPunct="1"/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58%</a:t>
            </a:r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が男性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 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FF0000"/>
                </a:solidFill>
                <a:latin typeface="+mn-lt"/>
                <a:ea typeface="+mj-ea"/>
              </a:rPr>
              <a:t>42%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が女性</a:t>
            </a: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C147054E-9187-B291-0850-8FC9F9D90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961941"/>
            <a:ext cx="75613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●（土）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10:00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～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13:00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における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12-69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歳男女のリスナー層</a:t>
            </a:r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0410937"/>
              </p:ext>
            </p:extLst>
          </p:nvPr>
        </p:nvGraphicFramePr>
        <p:xfrm>
          <a:off x="5106799" y="2112051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1899998"/>
              </p:ext>
            </p:extLst>
          </p:nvPr>
        </p:nvGraphicFramePr>
        <p:xfrm>
          <a:off x="365116" y="2181567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F3F3B31-CE1C-8277-A75A-F226C54C87D6}"/>
              </a:ext>
            </a:extLst>
          </p:cNvPr>
          <p:cNvSpPr txBox="1"/>
          <p:nvPr/>
        </p:nvSpPr>
        <p:spPr>
          <a:xfrm>
            <a:off x="726306" y="6441577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aphicFrame>
        <p:nvGraphicFramePr>
          <p:cNvPr id="2" name="Chart 2">
            <a:extLst>
              <a:ext uri="{FF2B5EF4-FFF2-40B4-BE49-F238E27FC236}">
                <a16:creationId xmlns:a16="http://schemas.microsoft.com/office/drawing/2014/main" id="{136272DD-8A94-A4BA-AC15-C56624DCBA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7935953"/>
              </p:ext>
            </p:extLst>
          </p:nvPr>
        </p:nvGraphicFramePr>
        <p:xfrm>
          <a:off x="455748" y="2196050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4F3E548F-497C-F558-9118-106867BDE2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3794172"/>
              </p:ext>
            </p:extLst>
          </p:nvPr>
        </p:nvGraphicFramePr>
        <p:xfrm>
          <a:off x="5273830" y="2112051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1" name="Text Box 2">
            <a:extLst>
              <a:ext uri="{FF2B5EF4-FFF2-40B4-BE49-F238E27FC236}">
                <a16:creationId xmlns:a16="http://schemas.microsoft.com/office/drawing/2014/main" id="{2116FFC7-BC83-4D5D-25CE-012960C97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n-lt"/>
                <a:ea typeface="+mj-ea"/>
              </a:rPr>
              <a:t>ＳＡＴＵＲＤＡＹ ＯＮ ＦＬＥＥＫ　＜聴取者構成＞</a:t>
            </a:r>
          </a:p>
        </p:txBody>
      </p:sp>
    </p:spTree>
    <p:extLst>
      <p:ext uri="{BB962C8B-B14F-4D97-AF65-F5344CB8AC3E}">
        <p14:creationId xmlns:p14="http://schemas.microsoft.com/office/powerpoint/2010/main" val="324244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200472" y="993512"/>
            <a:ext cx="90804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X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@FleekSaturday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2,400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EB3F712F-F819-4245-BE44-D04B48650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n-lt"/>
                <a:ea typeface="+mj-ea"/>
              </a:rPr>
              <a:t>ＳＡＴＵＲＤＡＹ ＯＮ ＦＬＥＥＫ　＜番組ＳＮＳ＞</a:t>
            </a:r>
          </a:p>
        </p:txBody>
      </p:sp>
      <p:pic>
        <p:nvPicPr>
          <p:cNvPr id="28" name="Google Shape;141;p6">
            <a:extLst>
              <a:ext uri="{FF2B5EF4-FFF2-40B4-BE49-F238E27FC236}">
                <a16:creationId xmlns:a16="http://schemas.microsoft.com/office/drawing/2014/main" id="{40405B74-446A-AF14-6922-D724941C7D8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2480" y="1412777"/>
            <a:ext cx="2602129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44;p6">
            <a:extLst>
              <a:ext uri="{FF2B5EF4-FFF2-40B4-BE49-F238E27FC236}">
                <a16:creationId xmlns:a16="http://schemas.microsoft.com/office/drawing/2014/main" id="{3FEFE89A-FADF-1B32-E841-D255B4EB7A0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2480" y="3573016"/>
            <a:ext cx="2376355" cy="3068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45;p6">
            <a:extLst>
              <a:ext uri="{FF2B5EF4-FFF2-40B4-BE49-F238E27FC236}">
                <a16:creationId xmlns:a16="http://schemas.microsoft.com/office/drawing/2014/main" id="{55F9ECA3-FA88-6D5A-5B9F-9E7E3784E64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08785" y="1412777"/>
            <a:ext cx="2218096" cy="2376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46;p6">
            <a:extLst>
              <a:ext uri="{FF2B5EF4-FFF2-40B4-BE49-F238E27FC236}">
                <a16:creationId xmlns:a16="http://schemas.microsoft.com/office/drawing/2014/main" id="{B7FB96E1-916E-340B-4C17-0A7687185CB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80792" y="3933055"/>
            <a:ext cx="2016224" cy="2776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47;p6">
            <a:extLst>
              <a:ext uri="{FF2B5EF4-FFF2-40B4-BE49-F238E27FC236}">
                <a16:creationId xmlns:a16="http://schemas.microsoft.com/office/drawing/2014/main" id="{8B3391E9-DB0E-2D6D-9212-9D5EF8B1BD8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13040" y="1410847"/>
            <a:ext cx="2238574" cy="224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48;p6">
            <a:extLst>
              <a:ext uri="{FF2B5EF4-FFF2-40B4-BE49-F238E27FC236}">
                <a16:creationId xmlns:a16="http://schemas.microsoft.com/office/drawing/2014/main" id="{0BFD15B1-6E57-FC9C-D30B-D58E023E4462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13040" y="4149080"/>
            <a:ext cx="2274197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49;p6">
            <a:extLst>
              <a:ext uri="{FF2B5EF4-FFF2-40B4-BE49-F238E27FC236}">
                <a16:creationId xmlns:a16="http://schemas.microsoft.com/office/drawing/2014/main" id="{AE7FF2D8-11A9-0D64-F385-5CBE0D6AB21F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665312" y="1401392"/>
            <a:ext cx="2067719" cy="217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150;p6">
            <a:extLst>
              <a:ext uri="{FF2B5EF4-FFF2-40B4-BE49-F238E27FC236}">
                <a16:creationId xmlns:a16="http://schemas.microsoft.com/office/drawing/2014/main" id="{A0A39828-596A-E7FE-25B0-F918EF1D4806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803261" y="3789040"/>
            <a:ext cx="1881600" cy="2376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52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/>
          <p:cNvSpPr txBox="1"/>
          <p:nvPr/>
        </p:nvSpPr>
        <p:spPr>
          <a:xfrm>
            <a:off x="352279" y="935432"/>
            <a:ext cx="9586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radiko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全体のリスナーと比較して、「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SATURDAY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ON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FLEEK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」のリスナーのポイントが高いプロフィール</a:t>
            </a:r>
            <a:endParaRPr lang="en-US" altLang="ja-JP" sz="160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7B4C2A9F-0F3C-E8AC-06F6-744154F55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n-lt"/>
                <a:ea typeface="+mj-ea"/>
              </a:rPr>
              <a:t>ＳＡＴＵＲＤＡＹ ＯＮ ＦＬＥＥＫ　＜リスナー・プロフィール＞</a:t>
            </a:r>
          </a:p>
        </p:txBody>
      </p:sp>
      <p:pic>
        <p:nvPicPr>
          <p:cNvPr id="8" name="Google Shape;156;p7">
            <a:extLst>
              <a:ext uri="{FF2B5EF4-FFF2-40B4-BE49-F238E27FC236}">
                <a16:creationId xmlns:a16="http://schemas.microsoft.com/office/drawing/2014/main" id="{809229EB-A867-6D82-1805-28E76DB55B1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190" y="4960817"/>
            <a:ext cx="8594647" cy="715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57;p7">
            <a:extLst>
              <a:ext uri="{FF2B5EF4-FFF2-40B4-BE49-F238E27FC236}">
                <a16:creationId xmlns:a16="http://schemas.microsoft.com/office/drawing/2014/main" id="{C821C845-3D7F-F4E9-583C-22DCC22CA2F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9095" y="5833626"/>
            <a:ext cx="8572742" cy="719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58;p7">
            <a:extLst>
              <a:ext uri="{FF2B5EF4-FFF2-40B4-BE49-F238E27FC236}">
                <a16:creationId xmlns:a16="http://schemas.microsoft.com/office/drawing/2014/main" id="{D9608695-8670-627B-F690-2BCF5DD2565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2156" y="4069719"/>
            <a:ext cx="8589681" cy="732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9;p7">
            <a:extLst>
              <a:ext uri="{FF2B5EF4-FFF2-40B4-BE49-F238E27FC236}">
                <a16:creationId xmlns:a16="http://schemas.microsoft.com/office/drawing/2014/main" id="{D8B10551-A500-987A-DD90-462293E14A4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2205" y="3222213"/>
            <a:ext cx="8589632" cy="726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60;p7">
            <a:extLst>
              <a:ext uri="{FF2B5EF4-FFF2-40B4-BE49-F238E27FC236}">
                <a16:creationId xmlns:a16="http://schemas.microsoft.com/office/drawing/2014/main" id="{DE1FABBF-BA50-5140-09EC-D4C969B30A8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7039" y="2333791"/>
            <a:ext cx="8564798" cy="735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1;p7">
            <a:extLst>
              <a:ext uri="{FF2B5EF4-FFF2-40B4-BE49-F238E27FC236}">
                <a16:creationId xmlns:a16="http://schemas.microsoft.com/office/drawing/2014/main" id="{D73D3E7B-045E-1926-673B-B0BE5BA69A4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7190" y="1427349"/>
            <a:ext cx="8624496" cy="7351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5434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0A060BBB-B4E1-97A0-5815-7216981A2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n-lt"/>
                <a:ea typeface="+mj-ea"/>
              </a:rPr>
              <a:t>ＳＡＴＵＲＤＡＹ ＯＮ ＦＬＥＥＫ　＜タイムテーブル＞</a:t>
            </a:r>
          </a:p>
        </p:txBody>
      </p:sp>
      <p:graphicFrame>
        <p:nvGraphicFramePr>
          <p:cNvPr id="7" name="Google Shape;169;p8">
            <a:extLst>
              <a:ext uri="{FF2B5EF4-FFF2-40B4-BE49-F238E27FC236}">
                <a16:creationId xmlns:a16="http://schemas.microsoft.com/office/drawing/2014/main" id="{5CE36A9A-E5A8-E9F0-3828-98271EB22C47}"/>
              </a:ext>
            </a:extLst>
          </p:cNvPr>
          <p:cNvGraphicFramePr/>
          <p:nvPr/>
        </p:nvGraphicFramePr>
        <p:xfrm>
          <a:off x="830541" y="1052736"/>
          <a:ext cx="8244900" cy="3276750"/>
        </p:xfrm>
        <a:graphic>
          <a:graphicData uri="http://schemas.openxmlformats.org/drawingml/2006/table">
            <a:tbl>
              <a:tblPr bandRow="1">
                <a:noFill/>
              </a:tblPr>
              <a:tblGrid>
                <a:gridCol w="130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22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4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START</a:t>
                      </a:r>
                      <a:endParaRPr/>
                    </a:p>
                  </a:txBody>
                  <a:tcPr marL="0" marR="0" marT="0" marB="0" anchor="ctr">
                    <a:solidFill>
                      <a:srgbClr val="2EA6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4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END</a:t>
                      </a:r>
                      <a:endParaRPr/>
                    </a:p>
                  </a:txBody>
                  <a:tcPr marL="0" marR="0" marT="0" marB="0" anchor="ctr">
                    <a:solidFill>
                      <a:srgbClr val="2EA6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400" u="none" strike="noStrike" cap="none" dirty="0">
                          <a:solidFill>
                            <a:schemeClr val="lt1"/>
                          </a:solidFill>
                        </a:rPr>
                        <a:t>コーナー・タイトル</a:t>
                      </a:r>
                      <a:endParaRPr sz="1400" b="0" i="0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solidFill>
                      <a:srgbClr val="2EA6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9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09:58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10:00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TIME SIGNAL</a:t>
                      </a:r>
                      <a:endParaRPr sz="11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0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10:01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OPENER〜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9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10:25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10:30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Beyond the Game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59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/>
                        <a:t>10:46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/>
                        <a:t>10:48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　HEADLINE NEWS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10:53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11:03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NICE TO MEAT YOU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0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11:22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11:24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WEATHER INFORMATION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8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11:24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11:26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TRAFFIC INFORMATION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7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/>
                        <a:t>12:00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/>
                        <a:t>12:15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　WEEKEND APPETITE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60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/>
                        <a:t>12:42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/>
                        <a:t>12:44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　HEADLINE NEWS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60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12:44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12:46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TRAFFIC INFORMATION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60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12:57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CLOSER〜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/>
                        <a:t>12:58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/>
                        <a:t>13:00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　TIME SIGNAL</a:t>
                      </a:r>
                      <a:endParaRPr sz="11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9755167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47812</TotalTime>
  <Words>785</Words>
  <Application>Microsoft Office PowerPoint</Application>
  <PresentationFormat>A4 210 x 297 mm</PresentationFormat>
  <Paragraphs>168</Paragraphs>
  <Slides>8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HGPｺﾞｼｯｸE</vt:lpstr>
      <vt:lpstr>HGP創英角ｺﾞｼｯｸUB</vt:lpstr>
      <vt:lpstr>HGｺﾞｼｯｸM</vt:lpstr>
      <vt:lpstr>Meiryo UI</vt:lpstr>
      <vt:lpstr>ＭＳ Ｐゴシック</vt:lpstr>
      <vt:lpstr>Arial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DAY</dc:title>
  <dc:subject>hiroyuki</dc:subject>
  <dc:creator>hiroyuki</dc:creator>
  <cp:lastModifiedBy>ZIP-FM</cp:lastModifiedBy>
  <cp:revision>2565</cp:revision>
  <cp:lastPrinted>2022-02-09T08:53:13Z</cp:lastPrinted>
  <dcterms:created xsi:type="dcterms:W3CDTF">2002-09-26T02:44:22Z</dcterms:created>
  <dcterms:modified xsi:type="dcterms:W3CDTF">2026-03-19T07:59:53Z</dcterms:modified>
  <cp:contentStatus/>
</cp:coreProperties>
</file>