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4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5" autoAdjust="0"/>
    <p:restoredTop sz="94280" autoAdjust="0"/>
  </p:normalViewPr>
  <p:slideViewPr>
    <p:cSldViewPr>
      <p:cViewPr varScale="1">
        <p:scale>
          <a:sx n="90" d="100"/>
          <a:sy n="90" d="100"/>
        </p:scale>
        <p:origin x="96" y="25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ota\Downloads\&#20870;&#12464;&#12521;&#12501;_&#12464;&#12521;&#12501;&#12288;SATURDAY%20ON%20FLEE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&#24180;&#40802;&#24615;&#21029;&#32884;&#21462;&#29575;&#26089;&#35211;&#34920;_&#12464;&#12521;&#12501;&#20184;&#12365;&#23436;&#25104;&#2925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processed_FRIDAY%20MUSIC%20PUZZLE_&#28310;&#20633;&#12487;&#12540;&#1247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.ota\Downloads\&#20870;&#12464;&#12521;&#12501;_&#12464;&#12521;&#12501;&#12288;SATURDAY%20ON%20FLE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FD8-4056-AF85-220918A849EC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FD8-4056-AF85-220918A849EC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FD8-4056-AF85-220918A849EC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FD8-4056-AF85-220918A849EC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FD8-4056-AF85-220918A849EC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FD8-4056-AF85-220918A849EC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FD8-4056-AF85-220918A849EC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FD8-4056-AF85-220918A849EC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FD8-4056-AF85-220918A849EC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FD8-4056-AF85-220918A849EC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FD8-4056-AF85-220918A849EC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FD8-4056-AF85-220918A849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8</c:v>
                </c:pt>
                <c:pt idx="3">
                  <c:v>16.899999999999999</c:v>
                </c:pt>
                <c:pt idx="4">
                  <c:v>18.600000000000001</c:v>
                </c:pt>
                <c:pt idx="5">
                  <c:v>9.1999999999999993</c:v>
                </c:pt>
                <c:pt idx="6">
                  <c:v>0.6</c:v>
                </c:pt>
                <c:pt idx="7">
                  <c:v>4.0999999999999996</c:v>
                </c:pt>
                <c:pt idx="8">
                  <c:v>7.5</c:v>
                </c:pt>
                <c:pt idx="9">
                  <c:v>5.5</c:v>
                </c:pt>
                <c:pt idx="10">
                  <c:v>16.7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D8-4056-AF85-220918A849EC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[hh]:mm</c:formatCode>
                <c:ptCount val="12"/>
                <c:pt idx="0">
                  <c:v>0.41666666666666669</c:v>
                </c:pt>
                <c:pt idx="1">
                  <c:v>0.42708333333333331</c:v>
                </c:pt>
                <c:pt idx="2">
                  <c:v>0.4375</c:v>
                </c:pt>
                <c:pt idx="3">
                  <c:v>0.44791666666666669</c:v>
                </c:pt>
                <c:pt idx="4">
                  <c:v>0.45833333333333331</c:v>
                </c:pt>
                <c:pt idx="5">
                  <c:v>0.46875</c:v>
                </c:pt>
                <c:pt idx="6">
                  <c:v>0.47916666666666669</c:v>
                </c:pt>
                <c:pt idx="7">
                  <c:v>0.48958333333333331</c:v>
                </c:pt>
                <c:pt idx="8">
                  <c:v>0.5</c:v>
                </c:pt>
                <c:pt idx="9">
                  <c:v>0.51041666666666663</c:v>
                </c:pt>
                <c:pt idx="10">
                  <c:v>0.52083333333333337</c:v>
                </c:pt>
                <c:pt idx="11">
                  <c:v>0.53125</c:v>
                </c:pt>
              </c:numCache>
            </c:num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1.8</c:v>
                </c:pt>
                <c:pt idx="1">
                  <c:v>1.5</c:v>
                </c:pt>
                <c:pt idx="2">
                  <c:v>1.7</c:v>
                </c:pt>
                <c:pt idx="3">
                  <c:v>1.4</c:v>
                </c:pt>
                <c:pt idx="4">
                  <c:v>1.5</c:v>
                </c:pt>
                <c:pt idx="5">
                  <c:v>1.4</c:v>
                </c:pt>
                <c:pt idx="6">
                  <c:v>1.2</c:v>
                </c:pt>
                <c:pt idx="7">
                  <c:v>0.9</c:v>
                </c:pt>
                <c:pt idx="8">
                  <c:v>1.4</c:v>
                </c:pt>
                <c:pt idx="9">
                  <c:v>1.3</c:v>
                </c:pt>
                <c:pt idx="10">
                  <c:v>1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[hh]:mm</c:formatCode>
                <c:ptCount val="12"/>
                <c:pt idx="0">
                  <c:v>0.41666666666666669</c:v>
                </c:pt>
                <c:pt idx="1">
                  <c:v>0.42708333333333331</c:v>
                </c:pt>
                <c:pt idx="2">
                  <c:v>0.4375</c:v>
                </c:pt>
                <c:pt idx="3">
                  <c:v>0.44791666666666669</c:v>
                </c:pt>
                <c:pt idx="4">
                  <c:v>0.45833333333333331</c:v>
                </c:pt>
                <c:pt idx="5">
                  <c:v>0.46875</c:v>
                </c:pt>
                <c:pt idx="6">
                  <c:v>0.47916666666666669</c:v>
                </c:pt>
                <c:pt idx="7">
                  <c:v>0.48958333333333331</c:v>
                </c:pt>
                <c:pt idx="8">
                  <c:v>0.5</c:v>
                </c:pt>
                <c:pt idx="9">
                  <c:v>0.51041666666666663</c:v>
                </c:pt>
                <c:pt idx="10">
                  <c:v>0.52083333333333337</c:v>
                </c:pt>
                <c:pt idx="11">
                  <c:v>0.53125</c:v>
                </c:pt>
              </c:numCache>
            </c:num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1</c:v>
                </c:pt>
                <c:pt idx="1">
                  <c:v>0.9</c:v>
                </c:pt>
                <c:pt idx="2">
                  <c:v>1</c:v>
                </c:pt>
                <c:pt idx="3">
                  <c:v>0.8</c:v>
                </c:pt>
                <c:pt idx="4">
                  <c:v>0.9</c:v>
                </c:pt>
                <c:pt idx="5">
                  <c:v>0.8</c:v>
                </c:pt>
                <c:pt idx="6">
                  <c:v>0.9</c:v>
                </c:pt>
                <c:pt idx="7">
                  <c:v>0.7</c:v>
                </c:pt>
                <c:pt idx="8">
                  <c:v>0.9</c:v>
                </c:pt>
                <c:pt idx="9">
                  <c:v>0.9</c:v>
                </c:pt>
                <c:pt idx="10">
                  <c:v>0.6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[hh]:mm</c:formatCode>
                <c:ptCount val="12"/>
                <c:pt idx="0">
                  <c:v>0.41666666666666669</c:v>
                </c:pt>
                <c:pt idx="1">
                  <c:v>0.42708333333333331</c:v>
                </c:pt>
                <c:pt idx="2">
                  <c:v>0.4375</c:v>
                </c:pt>
                <c:pt idx="3">
                  <c:v>0.44791666666666669</c:v>
                </c:pt>
                <c:pt idx="4">
                  <c:v>0.45833333333333331</c:v>
                </c:pt>
                <c:pt idx="5">
                  <c:v>0.46875</c:v>
                </c:pt>
                <c:pt idx="6">
                  <c:v>0.47916666666666669</c:v>
                </c:pt>
                <c:pt idx="7">
                  <c:v>0.48958333333333331</c:v>
                </c:pt>
                <c:pt idx="8">
                  <c:v>0.5</c:v>
                </c:pt>
                <c:pt idx="9">
                  <c:v>0.51041666666666663</c:v>
                </c:pt>
                <c:pt idx="10">
                  <c:v>0.52083333333333337</c:v>
                </c:pt>
                <c:pt idx="11">
                  <c:v>0.53125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Sheet1!$A$2:$A$13</c:f>
              <c:numCache>
                <c:formatCode>[hh]:mm</c:formatCode>
                <c:ptCount val="12"/>
                <c:pt idx="0">
                  <c:v>0.41666666666666669</c:v>
                </c:pt>
                <c:pt idx="1">
                  <c:v>0.42708333333333331</c:v>
                </c:pt>
                <c:pt idx="2">
                  <c:v>0.4375</c:v>
                </c:pt>
                <c:pt idx="3">
                  <c:v>0.44791666666666669</c:v>
                </c:pt>
                <c:pt idx="4">
                  <c:v>0.45833333333333331</c:v>
                </c:pt>
                <c:pt idx="5">
                  <c:v>0.46875</c:v>
                </c:pt>
                <c:pt idx="6">
                  <c:v>0.47916666666666669</c:v>
                </c:pt>
                <c:pt idx="7">
                  <c:v>0.48958333333333331</c:v>
                </c:pt>
                <c:pt idx="8">
                  <c:v>0.5</c:v>
                </c:pt>
                <c:pt idx="9">
                  <c:v>0.51041666666666663</c:v>
                </c:pt>
                <c:pt idx="10">
                  <c:v>0.52083333333333337</c:v>
                </c:pt>
                <c:pt idx="11">
                  <c:v>0.53125</c:v>
                </c:pt>
              </c:numCache>
            </c:num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0.6</c:v>
                </c:pt>
                <c:pt idx="1">
                  <c:v>0.5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  <c:pt idx="5">
                  <c:v>0.4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0.6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numRef>
              <c:f>Sheet1!$A$2:$A$13</c:f>
              <c:numCache>
                <c:formatCode>[hh]:mm</c:formatCode>
                <c:ptCount val="12"/>
                <c:pt idx="0">
                  <c:v>0.41666666666666669</c:v>
                </c:pt>
                <c:pt idx="1">
                  <c:v>0.42708333333333331</c:v>
                </c:pt>
                <c:pt idx="2">
                  <c:v>0.4375</c:v>
                </c:pt>
                <c:pt idx="3">
                  <c:v>0.44791666666666669</c:v>
                </c:pt>
                <c:pt idx="4">
                  <c:v>0.45833333333333331</c:v>
                </c:pt>
                <c:pt idx="5">
                  <c:v>0.46875</c:v>
                </c:pt>
                <c:pt idx="6">
                  <c:v>0.47916666666666669</c:v>
                </c:pt>
                <c:pt idx="7">
                  <c:v>0.48958333333333331</c:v>
                </c:pt>
                <c:pt idx="8">
                  <c:v>0.5</c:v>
                </c:pt>
                <c:pt idx="9">
                  <c:v>0.51041666666666663</c:v>
                </c:pt>
                <c:pt idx="10">
                  <c:v>0.52083333333333337</c:v>
                </c:pt>
                <c:pt idx="11">
                  <c:v>0.53125</c:v>
                </c:pt>
              </c:numCache>
            </c:num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0.2</c:v>
                </c:pt>
                <c:pt idx="1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44752"/>
        <c:axId val="2025941488"/>
      </c:lineChart>
      <c:catAx>
        <c:axId val="2025944752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[hh]:mm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1488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4752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9:00-12:00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37.700000000000003</c:v>
                </c:pt>
                <c:pt idx="1">
                  <c:v>16.100000000000001</c:v>
                </c:pt>
                <c:pt idx="2">
                  <c:v>5.0999999999999996</c:v>
                </c:pt>
                <c:pt idx="3">
                  <c:v>16.8</c:v>
                </c:pt>
                <c:pt idx="4">
                  <c:v>0.7</c:v>
                </c:pt>
                <c:pt idx="5">
                  <c:v>5.8</c:v>
                </c:pt>
                <c:pt idx="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10:00-13:00 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34.6</c:v>
                </c:pt>
                <c:pt idx="1">
                  <c:v>11.5</c:v>
                </c:pt>
                <c:pt idx="2">
                  <c:v>6.8</c:v>
                </c:pt>
                <c:pt idx="3">
                  <c:v>22.2</c:v>
                </c:pt>
                <c:pt idx="4">
                  <c:v>1.5</c:v>
                </c:pt>
                <c:pt idx="5">
                  <c:v>5.7</c:v>
                </c:pt>
                <c:pt idx="6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0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1"/>
          <c:showLeaderLines val="0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B8-45E3-A19C-1E0E91B387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B8-45E3-A19C-1E0E91B387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  <a:ea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Sheet1!$N$1:$O$1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Sheet1!$N$2:$O$2</c:f>
              <c:numCache>
                <c:formatCode>General</c:formatCode>
                <c:ptCount val="2"/>
                <c:pt idx="0">
                  <c:v>57.7</c:v>
                </c:pt>
                <c:pt idx="1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B8-45E3-A19C-1E0E91B387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5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ＳＡＴＵＲＤＡＹ ＯＮ ＦＬＥＥＫ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Google Shape;62;p1">
            <a:extLst>
              <a:ext uri="{FF2B5EF4-FFF2-40B4-BE49-F238E27FC236}">
                <a16:creationId xmlns:a16="http://schemas.microsoft.com/office/drawing/2014/main" id="{89CF6D32-A594-B252-A568-55358F4DE5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8976" y="249595"/>
            <a:ext cx="3397539" cy="212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latin typeface="+mn-lt"/>
                <a:ea typeface="+mj-ea"/>
              </a:rPr>
              <a:t>◆ＳＡＴＵＲＤＡＹ ＯＮ ＦＬＥＥＫ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1337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中川大輔が“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FLEEK”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な土曜日を提案！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アクティブで好奇心に溢れた週末のドアを開ける</a:t>
            </a:r>
            <a:r>
              <a:rPr lang="en-US" altLang="ja-JP" sz="1400" dirty="0">
                <a:latin typeface="+mn-ea"/>
                <a:ea typeface="+mn-ea"/>
              </a:rPr>
              <a:t>3</a:t>
            </a:r>
            <a:r>
              <a:rPr lang="ja-JP" altLang="en-US" sz="1400" dirty="0">
                <a:latin typeface="+mn-ea"/>
                <a:ea typeface="+mn-ea"/>
              </a:rPr>
              <a:t>時間。</a:t>
            </a:r>
          </a:p>
          <a:p>
            <a:r>
              <a:rPr lang="en-US" altLang="ja-JP" sz="1400" dirty="0">
                <a:latin typeface="+mn-ea"/>
                <a:ea typeface="+mn-ea"/>
              </a:rPr>
              <a:t>GOOD MUSIC</a:t>
            </a:r>
            <a:r>
              <a:rPr lang="ja-JP" altLang="en-US" sz="1400" dirty="0">
                <a:latin typeface="+mn-ea"/>
                <a:ea typeface="+mn-ea"/>
              </a:rPr>
              <a:t>、</a:t>
            </a:r>
            <a:r>
              <a:rPr lang="en-US" altLang="ja-JP" sz="1400" dirty="0">
                <a:latin typeface="+mn-ea"/>
                <a:ea typeface="+mn-ea"/>
              </a:rPr>
              <a:t>GOOD INFORMATION</a:t>
            </a:r>
            <a:r>
              <a:rPr lang="ja-JP" altLang="en-US" sz="1400" dirty="0">
                <a:latin typeface="+mn-ea"/>
                <a:ea typeface="+mn-ea"/>
              </a:rPr>
              <a:t>、</a:t>
            </a:r>
            <a:r>
              <a:rPr lang="en-US" altLang="ja-JP" sz="1400" dirty="0">
                <a:latin typeface="+mn-ea"/>
                <a:ea typeface="+mn-ea"/>
              </a:rPr>
              <a:t>GOOD</a:t>
            </a:r>
            <a:r>
              <a:rPr lang="ja-JP" altLang="en-US" sz="1400" dirty="0">
                <a:latin typeface="+mn-ea"/>
                <a:ea typeface="+mn-ea"/>
              </a:rPr>
              <a:t>　</a:t>
            </a:r>
            <a:r>
              <a:rPr lang="en-US" altLang="ja-JP" sz="1400" dirty="0">
                <a:latin typeface="+mn-ea"/>
                <a:ea typeface="+mn-ea"/>
              </a:rPr>
              <a:t>TALK </a:t>
            </a:r>
            <a:r>
              <a:rPr lang="ja-JP" altLang="en-US" sz="1400" dirty="0">
                <a:latin typeface="+mn-ea"/>
                <a:ea typeface="+mn-ea"/>
              </a:rPr>
              <a:t>を通じて“</a:t>
            </a:r>
            <a:r>
              <a:rPr lang="en-US" altLang="ja-JP" sz="1400" dirty="0">
                <a:latin typeface="+mn-ea"/>
                <a:ea typeface="+mn-ea"/>
              </a:rPr>
              <a:t>FLEEK”</a:t>
            </a:r>
            <a:r>
              <a:rPr lang="ja-JP" altLang="en-US" sz="1400" dirty="0">
                <a:latin typeface="+mn-ea"/>
                <a:ea typeface="+mn-ea"/>
              </a:rPr>
              <a:t>な土曜日を提案します。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ＳＡＴＵＲＤＡＹ ＯＮ ＦＬＥＥＫ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zh-TW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毎週土曜日　１０：００～１３：００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中川大輔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20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　男・女　会社員・ドライバー・主婦・商工自営業</a:t>
            </a:r>
            <a:endParaRPr lang="en-US" altLang="ja-JP" sz="1400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：＠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FleekSaturday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2,432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Instagram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@saturdayonfleek_zipfm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538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4" name="Google Shape;71;p2">
            <a:extLst>
              <a:ext uri="{FF2B5EF4-FFF2-40B4-BE49-F238E27FC236}">
                <a16:creationId xmlns:a16="http://schemas.microsoft.com/office/drawing/2014/main" id="{1537393B-F762-E7C2-664A-A7362EE07B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20" y="2690862"/>
            <a:ext cx="2541774" cy="158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31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中川大輔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DAISUKE NAKAGAWA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23115"/>
              </p:ext>
            </p:extLst>
          </p:nvPr>
        </p:nvGraphicFramePr>
        <p:xfrm>
          <a:off x="416496" y="1556792"/>
          <a:ext cx="5354221" cy="4735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1989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愛知</a:t>
                      </a:r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ハンバーガー食べ歩き・旅先でのショットグラス収集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剣道二段・バスケットボール・英会話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(TOEIC 920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点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ja-JP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南山大学経営学部卒業大学在学中にアメリカ・アリゾナ州立大学へ留学。心と身体のサイズをアメリカナイズされる。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海外留学中、勉強しながら聞いたラジオをきっかけに、幼い頃から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楽しんできだラジオの「リクエストやメッセージを通じたリスナーとの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距離の近さ・親しみやすさ」に惹かれる。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帰国後は就職活動中に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ナビゲータースクールに通い、ラジオ業界と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DJ/MC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業を目指す。テレビ局で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AD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として勤務後、愛知県内のコミュニティラジオで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キャリアをスタート。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で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AD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を経験後、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月にミュージック・ナビゲーターとしてデビュー。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理想は「たくさん人の心を動かせるナビゲーター」。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｢STEP5｣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｢STEP6｣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GENZ(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ジェネジー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SATURDAY ON FLEEK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d-Tunes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95008"/>
              </p:ext>
            </p:extLst>
          </p:nvPr>
        </p:nvGraphicFramePr>
        <p:xfrm>
          <a:off x="416496" y="6297849"/>
          <a:ext cx="5001504" cy="483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@daisuke_2017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7,248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9BC12962-CE15-5590-46AC-224EE10B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＜ナビゲーター・プロフィール＞</a:t>
            </a:r>
          </a:p>
        </p:txBody>
      </p:sp>
      <p:pic>
        <p:nvPicPr>
          <p:cNvPr id="3" name="Google Shape;80;p3">
            <a:extLst>
              <a:ext uri="{FF2B5EF4-FFF2-40B4-BE49-F238E27FC236}">
                <a16:creationId xmlns:a16="http://schemas.microsoft.com/office/drawing/2014/main" id="{82AD3C5B-754E-A67A-44E2-532EAF19DC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306" b="35627"/>
          <a:stretch/>
        </p:blipFill>
        <p:spPr>
          <a:xfrm>
            <a:off x="6537176" y="1676072"/>
            <a:ext cx="2962198" cy="222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665384" y="1071370"/>
            <a:ext cx="6671992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26403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SATURDAY ON FLEEK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82001" y="1600519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459484" y="1563822"/>
            <a:ext cx="2700648" cy="2292806"/>
            <a:chOff x="1717662" y="1949731"/>
            <a:chExt cx="2352445" cy="1928252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851055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973030"/>
                </p:ext>
              </p:extLst>
            </p:nvPr>
          </p:nvGraphicFramePr>
          <p:xfrm>
            <a:off x="1717662" y="1949731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34.6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SATURDAY ON FLEEK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50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6393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</a:t>
            </a:r>
            <a:r>
              <a:rPr lang="en-US" altLang="ja-JP" sz="1600" u="sng" dirty="0">
                <a:latin typeface="+mn-ea"/>
                <a:ea typeface="+mn-ea"/>
              </a:rPr>
              <a:t>SATURDAY ON FLEEK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u="sng" dirty="0">
                <a:latin typeface="+mn-ea"/>
                <a:ea typeface="+mn-ea"/>
              </a:rPr>
              <a:t>5.0%</a:t>
            </a:r>
            <a:endParaRPr lang="en-US" altLang="ja-JP" sz="1600" b="1" u="sng" dirty="0">
              <a:latin typeface="+mn-ea"/>
              <a:ea typeface="+mn-ea"/>
            </a:endParaRP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50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8015" y="1955933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63642"/>
              </p:ext>
            </p:extLst>
          </p:nvPr>
        </p:nvGraphicFramePr>
        <p:xfrm>
          <a:off x="5156482" y="5164413"/>
          <a:ext cx="4267200" cy="90678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12～19才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20～29才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30～39才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40～49才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50～59才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男性 </a:t>
                      </a:r>
                      <a:endParaRPr sz="900" b="0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60～69才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4.0</a:t>
                      </a:r>
                      <a:endParaRPr sz="900"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</a:t>
                      </a: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altLang="ja-JP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/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0.6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57889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SATURDAY ON FLEEK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58%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42%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●（土）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10:00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13:00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10937"/>
              </p:ext>
            </p:extLst>
          </p:nvPr>
        </p:nvGraphicFramePr>
        <p:xfrm>
          <a:off x="5106799" y="211205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899998"/>
              </p:ext>
            </p:extLst>
          </p:nvPr>
        </p:nvGraphicFramePr>
        <p:xfrm>
          <a:off x="365116" y="218156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3F3B31-CE1C-8277-A75A-F226C54C87D6}"/>
              </a:ext>
            </a:extLst>
          </p:cNvPr>
          <p:cNvSpPr txBox="1"/>
          <p:nvPr/>
        </p:nvSpPr>
        <p:spPr>
          <a:xfrm>
            <a:off x="726306" y="6441577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136272DD-8A94-A4BA-AC15-C56624DCB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35953"/>
              </p:ext>
            </p:extLst>
          </p:nvPr>
        </p:nvGraphicFramePr>
        <p:xfrm>
          <a:off x="455748" y="219605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F3E548F-497C-F558-9118-106867BDE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794172"/>
              </p:ext>
            </p:extLst>
          </p:nvPr>
        </p:nvGraphicFramePr>
        <p:xfrm>
          <a:off x="5273830" y="211205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2116FFC7-BC83-4D5D-25CE-012960C9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＜聴取者構成＞</a:t>
            </a:r>
          </a:p>
        </p:txBody>
      </p:sp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@FleekSaturday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2,400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B3F712F-F819-4245-BE44-D04B4865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＜番組ＳＮＳ＞</a:t>
            </a:r>
          </a:p>
        </p:txBody>
      </p:sp>
      <p:pic>
        <p:nvPicPr>
          <p:cNvPr id="28" name="Google Shape;141;p6">
            <a:extLst>
              <a:ext uri="{FF2B5EF4-FFF2-40B4-BE49-F238E27FC236}">
                <a16:creationId xmlns:a16="http://schemas.microsoft.com/office/drawing/2014/main" id="{40405B74-446A-AF14-6922-D724941C7D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80" y="1412777"/>
            <a:ext cx="2602129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4;p6">
            <a:extLst>
              <a:ext uri="{FF2B5EF4-FFF2-40B4-BE49-F238E27FC236}">
                <a16:creationId xmlns:a16="http://schemas.microsoft.com/office/drawing/2014/main" id="{3FEFE89A-FADF-1B32-E841-D255B4EB7A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480" y="3573016"/>
            <a:ext cx="2376355" cy="306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5;p6">
            <a:extLst>
              <a:ext uri="{FF2B5EF4-FFF2-40B4-BE49-F238E27FC236}">
                <a16:creationId xmlns:a16="http://schemas.microsoft.com/office/drawing/2014/main" id="{55F9ECA3-FA88-6D5A-5B9F-9E7E3784E6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785" y="1412777"/>
            <a:ext cx="2218096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6;p6">
            <a:extLst>
              <a:ext uri="{FF2B5EF4-FFF2-40B4-BE49-F238E27FC236}">
                <a16:creationId xmlns:a16="http://schemas.microsoft.com/office/drawing/2014/main" id="{B7FB96E1-916E-340B-4C17-0A7687185C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0792" y="3933055"/>
            <a:ext cx="2016224" cy="277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47;p6">
            <a:extLst>
              <a:ext uri="{FF2B5EF4-FFF2-40B4-BE49-F238E27FC236}">
                <a16:creationId xmlns:a16="http://schemas.microsoft.com/office/drawing/2014/main" id="{8B3391E9-DB0E-2D6D-9212-9D5EF8B1BD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3040" y="1410847"/>
            <a:ext cx="2238574" cy="22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8;p6">
            <a:extLst>
              <a:ext uri="{FF2B5EF4-FFF2-40B4-BE49-F238E27FC236}">
                <a16:creationId xmlns:a16="http://schemas.microsoft.com/office/drawing/2014/main" id="{0BFD15B1-6E57-FC9C-D30B-D58E023E446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3040" y="4149080"/>
            <a:ext cx="227419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9;p6">
            <a:extLst>
              <a:ext uri="{FF2B5EF4-FFF2-40B4-BE49-F238E27FC236}">
                <a16:creationId xmlns:a16="http://schemas.microsoft.com/office/drawing/2014/main" id="{AE7FF2D8-11A9-0D64-F385-5CBE0D6AB2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65312" y="1401392"/>
            <a:ext cx="2067719" cy="21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0;p6">
            <a:extLst>
              <a:ext uri="{FF2B5EF4-FFF2-40B4-BE49-F238E27FC236}">
                <a16:creationId xmlns:a16="http://schemas.microsoft.com/office/drawing/2014/main" id="{A0A39828-596A-E7FE-25B0-F918EF1D480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3261" y="3789040"/>
            <a:ext cx="188160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SATURDAY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ON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FLEEK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B4C2A9F-0F3C-E8AC-06F6-744154F5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＜リスナー・プロフィール＞</a:t>
            </a:r>
          </a:p>
        </p:txBody>
      </p:sp>
      <p:pic>
        <p:nvPicPr>
          <p:cNvPr id="8" name="Google Shape;156;p7">
            <a:extLst>
              <a:ext uri="{FF2B5EF4-FFF2-40B4-BE49-F238E27FC236}">
                <a16:creationId xmlns:a16="http://schemas.microsoft.com/office/drawing/2014/main" id="{809229EB-A867-6D82-1805-28E76DB55B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190" y="4960817"/>
            <a:ext cx="8594647" cy="7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7">
            <a:extLst>
              <a:ext uri="{FF2B5EF4-FFF2-40B4-BE49-F238E27FC236}">
                <a16:creationId xmlns:a16="http://schemas.microsoft.com/office/drawing/2014/main" id="{C821C845-3D7F-F4E9-583C-22DCC22CA2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5" y="5833626"/>
            <a:ext cx="8572742" cy="7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8;p7">
            <a:extLst>
              <a:ext uri="{FF2B5EF4-FFF2-40B4-BE49-F238E27FC236}">
                <a16:creationId xmlns:a16="http://schemas.microsoft.com/office/drawing/2014/main" id="{D9608695-8670-627B-F690-2BCF5DD256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56" y="4069719"/>
            <a:ext cx="8589681" cy="7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9;p7">
            <a:extLst>
              <a:ext uri="{FF2B5EF4-FFF2-40B4-BE49-F238E27FC236}">
                <a16:creationId xmlns:a16="http://schemas.microsoft.com/office/drawing/2014/main" id="{D8B10551-A500-987A-DD90-462293E14A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205" y="3222213"/>
            <a:ext cx="8589632" cy="72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0;p7">
            <a:extLst>
              <a:ext uri="{FF2B5EF4-FFF2-40B4-BE49-F238E27FC236}">
                <a16:creationId xmlns:a16="http://schemas.microsoft.com/office/drawing/2014/main" id="{DE1FABBF-BA50-5140-09EC-D4C969B30A8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039" y="2333791"/>
            <a:ext cx="8564798" cy="73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1;p7">
            <a:extLst>
              <a:ext uri="{FF2B5EF4-FFF2-40B4-BE49-F238E27FC236}">
                <a16:creationId xmlns:a16="http://schemas.microsoft.com/office/drawing/2014/main" id="{D73D3E7B-045E-1926-673B-B0BE5BA69A4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190" y="1427349"/>
            <a:ext cx="8624496" cy="73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4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A060BBB-B4E1-97A0-5815-7216981A2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lt"/>
                <a:ea typeface="+mj-ea"/>
              </a:rPr>
              <a:t>ＳＡＴＵＲＤＡＹ ＯＮ ＦＬＥＥＫ　＜タイムテーブル＞</a:t>
            </a:r>
          </a:p>
        </p:txBody>
      </p:sp>
      <p:graphicFrame>
        <p:nvGraphicFramePr>
          <p:cNvPr id="7" name="Google Shape;169;p8">
            <a:extLst>
              <a:ext uri="{FF2B5EF4-FFF2-40B4-BE49-F238E27FC236}">
                <a16:creationId xmlns:a16="http://schemas.microsoft.com/office/drawing/2014/main" id="{5CE36A9A-E5A8-E9F0-3828-98271EB22C47}"/>
              </a:ext>
            </a:extLst>
          </p:cNvPr>
          <p:cNvGraphicFramePr/>
          <p:nvPr/>
        </p:nvGraphicFramePr>
        <p:xfrm>
          <a:off x="830541" y="1052736"/>
          <a:ext cx="8244900" cy="327675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</a:t>
                      </a:r>
                      <a:endParaRPr/>
                    </a:p>
                  </a:txBody>
                  <a:tcPr marL="0" marR="0" marT="0" marB="0" anchor="ctr">
                    <a:solidFill>
                      <a:srgbClr val="2EA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</a:t>
                      </a:r>
                      <a:endParaRPr/>
                    </a:p>
                  </a:txBody>
                  <a:tcPr marL="0" marR="0" marT="0" marB="0" anchor="ctr">
                    <a:solidFill>
                      <a:srgbClr val="2EA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>
                          <a:solidFill>
                            <a:schemeClr val="lt1"/>
                          </a:solidFill>
                        </a:rPr>
                        <a:t>コーナー・タイトル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2EA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09:58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TIME SIGNAL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OPENER〜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10:25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10:30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Beyond the Game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10:46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10:48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　HEADLINE NEWS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10:53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NICE TO MEAT YOU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11:22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11:24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WEATHER INFORMATION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11:24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11:26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TRAFFIC INFORMATION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12:00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12:15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　WEEKEND APPETITE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12:42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12:44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　HEADLINE NEWS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12:44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12:46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TRAFFIC INFORMATION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12:57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CLOSER〜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12:58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/>
                        <a:t>13:00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　TIME SIGNAL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47812</TotalTime>
  <Words>785</Words>
  <Application>Microsoft Office PowerPoint</Application>
  <PresentationFormat>A4 210 x 297 mm</PresentationFormat>
  <Paragraphs>168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ZIP-FM</cp:lastModifiedBy>
  <cp:revision>2565</cp:revision>
  <cp:lastPrinted>2022-02-09T08:53:13Z</cp:lastPrinted>
  <dcterms:created xsi:type="dcterms:W3CDTF">2002-09-26T02:44:22Z</dcterms:created>
  <dcterms:modified xsi:type="dcterms:W3CDTF">2026-03-19T07:59:53Z</dcterms:modified>
  <cp:contentStatus/>
</cp:coreProperties>
</file>