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482" r:id="rId4"/>
    <p:sldId id="498" r:id="rId5"/>
    <p:sldId id="503" r:id="rId6"/>
    <p:sldId id="483" r:id="rId7"/>
    <p:sldId id="504" r:id="rId8"/>
    <p:sldId id="48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504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B0F0"/>
    <a:srgbClr val="660066"/>
    <a:srgbClr val="CC00CC"/>
    <a:srgbClr val="FF00FF"/>
    <a:srgbClr val="FF66FF"/>
    <a:srgbClr val="0099FF"/>
    <a:srgbClr val="FF99FF"/>
    <a:srgbClr val="FF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5" autoAdjust="0"/>
    <p:restoredTop sz="94280" autoAdjust="0"/>
  </p:normalViewPr>
  <p:slideViewPr>
    <p:cSldViewPr>
      <p:cViewPr varScale="1">
        <p:scale>
          <a:sx n="110" d="100"/>
          <a:sy n="110" d="100"/>
        </p:scale>
        <p:origin x="1500" y="114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ugawara\Downloads\&#26178;&#38291;&#21306;&#20998;&#38598;&#35336;&#65308;&#29305;&#24615;&#215;&#23616;&#65310;_20250827_1218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ugawara\Downloads\&#24180;&#40802;&#24615;&#21029;&#32884;&#21462;&#29575;&#26089;&#35211;&#34920;_&#12464;&#12521;&#12501;&#20184;&#12365;&#23436;&#25104;&#2925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ugawara\Downloads\processed_FRIDAY%20MUSIC%20PUZZLE_&#28310;&#20633;&#12487;&#12540;&#124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ＺＩＰ－ＦＭ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Sheet1!$B$2:$B$13</c:f>
              <c:numCache>
                <c:formatCode>0.0;\-0.0;"*"</c:formatCode>
                <c:ptCount val="12"/>
                <c:pt idx="0">
                  <c:v>2</c:v>
                </c:pt>
                <c:pt idx="1">
                  <c:v>1.7</c:v>
                </c:pt>
                <c:pt idx="2">
                  <c:v>1.6</c:v>
                </c:pt>
                <c:pt idx="3">
                  <c:v>1.7</c:v>
                </c:pt>
                <c:pt idx="4">
                  <c:v>1.6</c:v>
                </c:pt>
                <c:pt idx="5">
                  <c:v>1.6</c:v>
                </c:pt>
                <c:pt idx="6">
                  <c:v>1.9</c:v>
                </c:pt>
                <c:pt idx="7">
                  <c:v>1.7</c:v>
                </c:pt>
                <c:pt idx="8">
                  <c:v>2.1</c:v>
                </c:pt>
                <c:pt idx="9">
                  <c:v>1.9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FM AICHI</c:v>
                </c:pt>
              </c:strCache>
            </c:strRef>
          </c:tx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Sheet1!$C$2:$C$13</c:f>
              <c:numCache>
                <c:formatCode>0.0;\-0.0;"*"</c:formatCode>
                <c:ptCount val="12"/>
                <c:pt idx="0">
                  <c:v>0.7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0.7</c:v>
                </c:pt>
                <c:pt idx="6">
                  <c:v>0.9</c:v>
                </c:pt>
                <c:pt idx="7">
                  <c:v>0.7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tx>
            <c:strRef>
              <c:f>Sheet1!$D$1</c:f>
              <c:strCache>
                <c:ptCount val="1"/>
                <c:pt idx="0">
                  <c:v>ＣＢＣラジオ</c:v>
                </c:pt>
              </c:strCache>
            </c:strRef>
          </c:tx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Sheet1!$D$2:$D$13</c:f>
              <c:numCache>
                <c:formatCode>0.0;\-0.0;"*"</c:formatCode>
                <c:ptCount val="12"/>
                <c:pt idx="0">
                  <c:v>1</c:v>
                </c:pt>
                <c:pt idx="1">
                  <c:v>0.9</c:v>
                </c:pt>
                <c:pt idx="2">
                  <c:v>0.8</c:v>
                </c:pt>
                <c:pt idx="3">
                  <c:v>0.7</c:v>
                </c:pt>
                <c:pt idx="4">
                  <c:v>0.8</c:v>
                </c:pt>
                <c:pt idx="5">
                  <c:v>0.8</c:v>
                </c:pt>
                <c:pt idx="6">
                  <c:v>0.7</c:v>
                </c:pt>
                <c:pt idx="7">
                  <c:v>0.7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東海ラジオ</c:v>
                </c:pt>
              </c:strCache>
            </c:strRef>
          </c:tx>
          <c:spPr>
            <a:ln w="28575">
              <a:solidFill>
                <a:srgbClr val="009900"/>
              </a:solidFill>
              <a:prstDash val="solid"/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09:00</c:v>
                </c:pt>
                <c:pt idx="1">
                  <c:v>09:15</c:v>
                </c:pt>
                <c:pt idx="2">
                  <c:v>09:30</c:v>
                </c:pt>
                <c:pt idx="3">
                  <c:v>09:45</c:v>
                </c:pt>
                <c:pt idx="4">
                  <c:v>10:00</c:v>
                </c:pt>
                <c:pt idx="5">
                  <c:v>10:15</c:v>
                </c:pt>
                <c:pt idx="6">
                  <c:v>10:30</c:v>
                </c:pt>
                <c:pt idx="7">
                  <c:v>10:45</c:v>
                </c:pt>
                <c:pt idx="8">
                  <c:v>11:00</c:v>
                </c:pt>
                <c:pt idx="9">
                  <c:v>11:15</c:v>
                </c:pt>
                <c:pt idx="10">
                  <c:v>11:30</c:v>
                </c:pt>
                <c:pt idx="11">
                  <c:v>11:45</c:v>
                </c:pt>
              </c:strCache>
            </c:strRef>
          </c:cat>
          <c:val>
            <c:numRef>
              <c:f>Sheet1!$E$2:$E$13</c:f>
              <c:numCache>
                <c:formatCode>0.0;\-0.0;"*"</c:formatCode>
                <c:ptCount val="12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0.1</c:v>
                </c:pt>
                <c:pt idx="6">
                  <c:v>0.2</c:v>
                </c:pt>
                <c:pt idx="7">
                  <c:v>0.2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5944752"/>
        <c:axId val="2025941488"/>
      </c:lineChart>
      <c:catAx>
        <c:axId val="2025944752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25941488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025944752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9:00-12:00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37.700000000000003</c:v>
                </c:pt>
                <c:pt idx="1">
                  <c:v>16.100000000000001</c:v>
                </c:pt>
                <c:pt idx="2">
                  <c:v>5.0999999999999996</c:v>
                </c:pt>
                <c:pt idx="3">
                  <c:v>16.8</c:v>
                </c:pt>
                <c:pt idx="4">
                  <c:v>0.7</c:v>
                </c:pt>
                <c:pt idx="5">
                  <c:v>5.8</c:v>
                </c:pt>
                <c:pt idx="6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9:00-12:00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37.700000000000003</c:v>
                </c:pt>
                <c:pt idx="1">
                  <c:v>16.100000000000001</c:v>
                </c:pt>
                <c:pt idx="2">
                  <c:v>5.0999999999999996</c:v>
                </c:pt>
                <c:pt idx="3">
                  <c:v>16.8</c:v>
                </c:pt>
                <c:pt idx="4">
                  <c:v>0.7</c:v>
                </c:pt>
                <c:pt idx="5">
                  <c:v>5.8</c:v>
                </c:pt>
                <c:pt idx="6">
                  <c:v>17.799999999999997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E16-4147-A9C7-E4F84E653E85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E16-4147-A9C7-E4F84E653E85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E16-4147-A9C7-E4F84E653E85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E16-4147-A9C7-E4F84E653E85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E16-4147-A9C7-E4F84E653E85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E16-4147-A9C7-E4F84E653E85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E16-4147-A9C7-E4F84E653E85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E16-4147-A9C7-E4F84E653E85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1E16-4147-A9C7-E4F84E653E85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1E16-4147-A9C7-E4F84E653E85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1E16-4147-A9C7-E4F84E653E85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1E16-4147-A9C7-E4F84E653E85}"/>
              </c:ext>
            </c:extLst>
          </c:dPt>
          <c:dLbls>
            <c:dLbl>
              <c:idx val="2"/>
              <c:layout>
                <c:manualLayout>
                  <c:x val="0.12091296296296286"/>
                  <c:y val="8.53451388888888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16-4147-A9C7-E4F84E653E85}"/>
                </c:ext>
              </c:extLst>
            </c:dLbl>
            <c:dLbl>
              <c:idx val="6"/>
              <c:layout>
                <c:manualLayout>
                  <c:x val="0"/>
                  <c:y val="5.75729166666666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9177662037037039"/>
                      <c:h val="0.115755208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E16-4147-A9C7-E4F84E653E85}"/>
                </c:ext>
              </c:extLst>
            </c:dLbl>
            <c:dLbl>
              <c:idx val="7"/>
              <c:layout>
                <c:manualLayout>
                  <c:x val="-0.10097384259259259"/>
                  <c:y val="-6.55659722222222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16-4147-A9C7-E4F84E653E85}"/>
                </c:ext>
              </c:extLst>
            </c:dLbl>
            <c:dLbl>
              <c:idx val="8"/>
              <c:layout>
                <c:manualLayout>
                  <c:x val="-7.0960416666666665E-2"/>
                  <c:y val="-0.139856944444444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16-4147-A9C7-E4F84E653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HGPｺﾞｼｯｸE 本文"/>
                    <a:ea typeface="HGPｺﾞｼｯｸE 本文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Sheet1!$B$1:$M$1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0.1</c:v>
                </c:pt>
                <c:pt idx="1">
                  <c:v>2.2000000000000002</c:v>
                </c:pt>
                <c:pt idx="2">
                  <c:v>5.9</c:v>
                </c:pt>
                <c:pt idx="3">
                  <c:v>24.6</c:v>
                </c:pt>
                <c:pt idx="4">
                  <c:v>13.4</c:v>
                </c:pt>
                <c:pt idx="5">
                  <c:v>9.6</c:v>
                </c:pt>
                <c:pt idx="6">
                  <c:v>0</c:v>
                </c:pt>
                <c:pt idx="7">
                  <c:v>3.9</c:v>
                </c:pt>
                <c:pt idx="8">
                  <c:v>5</c:v>
                </c:pt>
                <c:pt idx="9">
                  <c:v>9.8000000000000007</c:v>
                </c:pt>
                <c:pt idx="10">
                  <c:v>15</c:v>
                </c:pt>
                <c:pt idx="11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E16-4147-A9C7-E4F84E653E85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prstDash val="solid"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D76-43E6-B684-5069AD600E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D76-43E6-B684-5069AD600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  <a:latin typeface="HGPｺﾞｼｯｸE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'特性×時間区分 '!$O$21:$P$21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'特性×時間区分 '!$O$22:$P$22</c:f>
              <c:numCache>
                <c:formatCode>General</c:formatCode>
                <c:ptCount val="2"/>
                <c:pt idx="0">
                  <c:v>55.8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6-43E6-B684-5069AD600E9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1"/>
          <c:showLeaderLines val="1"/>
        </c:dLbls>
        <c:firstSliceAng val="0"/>
      </c:pieChart>
    </c:plotArea>
    <c:plotVisOnly val="1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5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2026/2/6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ip-fm.co.jp/system/storage/programs/4cbdf6a1-944f-4423-a29e-10c9198d914b.png?v=6d4f5111c51a891911e279e5fc9324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76" y="245225"/>
            <a:ext cx="3404531" cy="21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ＦＲＩＤＡＹ ＭＵＳＩＣ ＰＵＺＺＬＥ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19" y="2686050"/>
            <a:ext cx="2541775" cy="1589748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1337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高樹リサが週末に心躍るひとときを、軽やかにナビゲート！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金曜日の午前中、週末スタート気分を盛り上げる音楽と話題をパズルのピースのようにちりばめたプログラム。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洋楽を中心とした最新ヒットナンバー、曲にまつわるエピソード、国内外のエンタメ・カルチャー情報、リスナーメッセージなど様々なピースをつなぐ</a:t>
            </a:r>
            <a:r>
              <a:rPr lang="en-US" altLang="ja-JP" sz="1400" dirty="0">
                <a:latin typeface="+mn-ea"/>
                <a:ea typeface="+mn-ea"/>
              </a:rPr>
              <a:t>3</a:t>
            </a:r>
            <a:r>
              <a:rPr lang="ja-JP" altLang="en-US" sz="1400" dirty="0">
                <a:latin typeface="+mn-ea"/>
                <a:ea typeface="+mn-ea"/>
              </a:rPr>
              <a:t>時間。</a:t>
            </a:r>
          </a:p>
          <a:p>
            <a:r>
              <a:rPr lang="ja-JP" altLang="en-US" sz="1400" dirty="0">
                <a:latin typeface="+mn-ea"/>
                <a:ea typeface="+mn-ea"/>
              </a:rPr>
              <a:t>高樹リサが週末に心躍るひとときを、軽やかにナビゲートします。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ＦＲＩＤＡＹ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ＭＵＳＩＣ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ＰＵＺＺＬＥ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毎週金曜日　９：００～１２：００ ＜３時間プログラム＞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高樹リサ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20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　会社員・主婦・商工自営業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@zip_puzzle778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10,000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4B9FD193-E884-D367-A5D2-605A7CDC0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1556792"/>
            <a:ext cx="2962198" cy="2300107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031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高樹リサ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LISA TAKAGI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9073"/>
              </p:ext>
            </p:extLst>
          </p:nvPr>
        </p:nvGraphicFramePr>
        <p:xfrm>
          <a:off x="416496" y="1556792"/>
          <a:ext cx="5354221" cy="3801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25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兵庫県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走ること、読書、音楽鑑賞、映画鑑賞、韓国ドラマ、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ライブを観に行く、ドライブ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バレエ、水彩画、英会話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中学生の頃から雑誌モデルとしてのキャリアをスタート。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その後、映画、テレビドラマ、舞台等への出演、テレビＣＭ、スチールモデル、情報番組のリポ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―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ター出演などマルチに活動。子供向け番組「それいけ！アンパンマン クラブ」では、りさお姉さんとして番組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を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年担当。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月からはＦＭ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802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でラジオＤＪのキャリアをスタート。以降テレビ、イベントの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など幅広く活動中。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2019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2020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bloomy*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＜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Mon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＆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Tue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＞」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FRIDAY MUSIC PUZZLE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OVER VIEW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74965"/>
              </p:ext>
            </p:extLst>
          </p:nvPr>
        </p:nvGraphicFramePr>
        <p:xfrm>
          <a:off x="416496" y="5392051"/>
          <a:ext cx="5001504" cy="483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lisalisa_dj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13,706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lisalisa_takagi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27,000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664734" y="1324691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665384" y="1071370"/>
            <a:ext cx="6671992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74915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FRIDAY MUSIC PUZZLE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歳＞ターゲット聴取シェア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82001" y="1600519"/>
            <a:ext cx="3515910" cy="300389"/>
            <a:chOff x="6174242" y="2091338"/>
            <a:chExt cx="3058156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4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851055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371803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37.7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FRIDAY MUSIC PUZZLE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43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6567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FRIDAY MUSIC PUZZLE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4.3%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43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8015" y="1955933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9CAF59B3-7B79-F856-1D1A-7977C9578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76731"/>
              </p:ext>
            </p:extLst>
          </p:nvPr>
        </p:nvGraphicFramePr>
        <p:xfrm>
          <a:off x="5021830" y="2046558"/>
          <a:ext cx="4536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83173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0.1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放送時間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D4BFE384-41BD-BAE7-15FD-D2607ADD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57889"/>
              </p:ext>
            </p:extLst>
          </p:nvPr>
        </p:nvGraphicFramePr>
        <p:xfrm>
          <a:off x="190228" y="2065016"/>
          <a:ext cx="4680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FRIDAY MUSIC PUZZLE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56%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44%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が女性</a:t>
            </a: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●（金）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9:00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12:00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における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10937"/>
              </p:ext>
            </p:extLst>
          </p:nvPr>
        </p:nvGraphicFramePr>
        <p:xfrm>
          <a:off x="5106799" y="2112051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899998"/>
              </p:ext>
            </p:extLst>
          </p:nvPr>
        </p:nvGraphicFramePr>
        <p:xfrm>
          <a:off x="365116" y="218156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3F3B31-CE1C-8277-A75A-F226C54C87D6}"/>
              </a:ext>
            </a:extLst>
          </p:cNvPr>
          <p:cNvSpPr txBox="1"/>
          <p:nvPr/>
        </p:nvSpPr>
        <p:spPr>
          <a:xfrm>
            <a:off x="726306" y="6441577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t="1369"/>
          <a:stretch/>
        </p:blipFill>
        <p:spPr>
          <a:xfrm>
            <a:off x="241188" y="1495049"/>
            <a:ext cx="2464854" cy="1995453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@zip_puzzle778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10,000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62" y="3717032"/>
            <a:ext cx="2358182" cy="261617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768" y="1486007"/>
            <a:ext cx="2327461" cy="237504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776" y="4005064"/>
            <a:ext cx="1944440" cy="27549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0997" y="1479820"/>
            <a:ext cx="1744251" cy="25556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8933" y="1465705"/>
            <a:ext cx="1792693" cy="318743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0035" y="4167723"/>
            <a:ext cx="1553205" cy="261881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9304" y="4722426"/>
            <a:ext cx="1361091" cy="20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6" y="5810472"/>
            <a:ext cx="8579681" cy="73586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39" y="4942330"/>
            <a:ext cx="8564798" cy="7345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6" y="4070250"/>
            <a:ext cx="8586051" cy="7364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86" y="3220283"/>
            <a:ext cx="8578551" cy="72579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86" y="2333115"/>
            <a:ext cx="8608400" cy="73332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786" y="1443119"/>
            <a:ext cx="8602731" cy="72236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FRIDAY MUSIC PUZZLE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243543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9" y="260648"/>
            <a:ext cx="59766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ＦＲＩＤＡＹ ＭＵＳＩＣ ＰＵＺＺＬＥ</a:t>
            </a:r>
            <a:r>
              <a:rPr lang="ja-JP" altLang="en-US" sz="2000" b="1" dirty="0">
                <a:latin typeface="+mn-lt"/>
                <a:ea typeface="+mj-ea"/>
              </a:rPr>
              <a:t>　＜タイムテーブル＞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3CFBEB7-3139-E187-5A1D-340953493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6322"/>
              </p:ext>
            </p:extLst>
          </p:nvPr>
        </p:nvGraphicFramePr>
        <p:xfrm>
          <a:off x="704528" y="1319098"/>
          <a:ext cx="8244917" cy="4163908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43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523257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9:01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WEATHER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9:19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  <a:latin typeface="+mn-ea"/>
                          <a:ea typeface="+mn-ea"/>
                        </a:rPr>
                        <a:t>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HAPPY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BIRTHDAY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113704"/>
                  </a:ext>
                </a:extLst>
              </a:tr>
              <a:tr h="3581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10:16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10:21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FOLLOW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YOUR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PIECE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10:31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6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10:35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 SIGNAL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9434367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11:20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11:22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1" lang="ja-JP" altLang="en-US" sz="1100" u="none" strike="noStrike" kern="1200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100" u="none" strike="noStrike" kern="1200" dirty="0">
                          <a:effectLst/>
                          <a:latin typeface="+mn-ea"/>
                          <a:ea typeface="+mn-ea"/>
                        </a:rPr>
                        <a:t>WEATHER INFORMATION</a:t>
                      </a:r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91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11:22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4607179"/>
                  </a:ext>
                </a:extLst>
              </a:tr>
              <a:tr h="2977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503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11:58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12:00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5516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47766</TotalTime>
  <Words>796</Words>
  <Application>Microsoft Office PowerPoint</Application>
  <PresentationFormat>A4 210 x 297 mm</PresentationFormat>
  <Paragraphs>170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伊藤 光里</cp:lastModifiedBy>
  <cp:revision>2546</cp:revision>
  <cp:lastPrinted>2022-02-09T08:53:13Z</cp:lastPrinted>
  <dcterms:created xsi:type="dcterms:W3CDTF">2002-09-26T02:44:22Z</dcterms:created>
  <dcterms:modified xsi:type="dcterms:W3CDTF">2026-02-06T08:53:03Z</dcterms:modified>
  <cp:contentStatus/>
</cp:coreProperties>
</file>