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61" r:id="rId2"/>
    <p:sldId id="484" r:id="rId3"/>
    <p:sldId id="482" r:id="rId4"/>
    <p:sldId id="498" r:id="rId5"/>
    <p:sldId id="503" r:id="rId6"/>
    <p:sldId id="483" r:id="rId7"/>
    <p:sldId id="505" r:id="rId8"/>
    <p:sldId id="485" r:id="rId9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61"/>
            <p14:sldId id="484"/>
            <p14:sldId id="482"/>
            <p14:sldId id="498"/>
            <p14:sldId id="503"/>
            <p14:sldId id="483"/>
            <p14:sldId id="505"/>
            <p14:sldId id="4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B0F0"/>
    <a:srgbClr val="660066"/>
    <a:srgbClr val="CC00CC"/>
    <a:srgbClr val="FF00FF"/>
    <a:srgbClr val="FF66FF"/>
    <a:srgbClr val="0099FF"/>
    <a:srgbClr val="FF99FF"/>
    <a:srgbClr val="FFCCFF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280" autoAdjust="0"/>
  </p:normalViewPr>
  <p:slideViewPr>
    <p:cSldViewPr>
      <p:cViewPr varScale="1">
        <p:scale>
          <a:sx n="98" d="100"/>
          <a:sy n="98" d="100"/>
        </p:scale>
        <p:origin x="714" y="60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.suenaga\Downloads\&#24180;&#40802;&#24615;&#21029;&#32884;&#21462;&#29575;&#26089;&#35211;&#34920;_&#12464;&#12521;&#12501;&#20184;&#12365;&#23436;&#25104;&#29256;%20(3)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.suenaga\Downloads\&#32884;&#21462;&#26178;&#38291;&#38598;&#35336;_&#12501;&#12457;&#12531;&#12488;&#20462;&#27491;&#29256;%20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515445184736508E-2"/>
          <c:y val="5.8968133425296165E-2"/>
          <c:w val="0.79485593977444735"/>
          <c:h val="0.8902606310013717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1433484152369E-2"/>
          <c:y val="3.6242967074733227E-2"/>
          <c:w val="0.931258972373186"/>
          <c:h val="0.9020619200881416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ＺＩＰ－ＦＭ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06:00</c:v>
                </c:pt>
                <c:pt idx="1">
                  <c:v>06:15</c:v>
                </c:pt>
                <c:pt idx="2">
                  <c:v>06:30</c:v>
                </c:pt>
                <c:pt idx="3">
                  <c:v>06:45</c:v>
                </c:pt>
                <c:pt idx="4">
                  <c:v>07:00</c:v>
                </c:pt>
                <c:pt idx="5">
                  <c:v>07:15</c:v>
                </c:pt>
                <c:pt idx="6">
                  <c:v>07:30</c:v>
                </c:pt>
                <c:pt idx="7">
                  <c:v>07:45</c:v>
                </c:pt>
                <c:pt idx="8">
                  <c:v>08:00</c:v>
                </c:pt>
                <c:pt idx="9">
                  <c:v>08:15</c:v>
                </c:pt>
                <c:pt idx="10">
                  <c:v>08:30</c:v>
                </c:pt>
                <c:pt idx="11">
                  <c:v>08:45</c:v>
                </c:pt>
              </c:strCache>
            </c:strRef>
          </c:cat>
          <c:val>
            <c:numRef>
              <c:f>Sheet1!$B$2:$B$13</c:f>
              <c:numCache>
                <c:formatCode>0.0;\-0.0;"*"</c:formatCode>
                <c:ptCount val="12"/>
                <c:pt idx="0">
                  <c:v>1.2</c:v>
                </c:pt>
                <c:pt idx="1">
                  <c:v>1.3</c:v>
                </c:pt>
                <c:pt idx="2">
                  <c:v>1.4</c:v>
                </c:pt>
                <c:pt idx="3">
                  <c:v>1.5</c:v>
                </c:pt>
                <c:pt idx="4">
                  <c:v>2.1</c:v>
                </c:pt>
                <c:pt idx="5">
                  <c:v>2.1</c:v>
                </c:pt>
                <c:pt idx="6">
                  <c:v>2.7</c:v>
                </c:pt>
                <c:pt idx="7">
                  <c:v>2.5</c:v>
                </c:pt>
                <c:pt idx="8">
                  <c:v>2.2999999999999998</c:v>
                </c:pt>
                <c:pt idx="9">
                  <c:v>2.1</c:v>
                </c:pt>
                <c:pt idx="10">
                  <c:v>2</c:v>
                </c:pt>
                <c:pt idx="11">
                  <c:v>1.7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D1-4FB7-8F66-33C1D4F321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FM AICHI</c:v>
                </c:pt>
              </c:strCache>
            </c:strRef>
          </c:tx>
          <c:spPr>
            <a:ln w="38100">
              <a:solidFill>
                <a:srgbClr val="3333FF"/>
              </a:solidFill>
              <a:prstDash val="sysDot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06:00</c:v>
                </c:pt>
                <c:pt idx="1">
                  <c:v>06:15</c:v>
                </c:pt>
                <c:pt idx="2">
                  <c:v>06:30</c:v>
                </c:pt>
                <c:pt idx="3">
                  <c:v>06:45</c:v>
                </c:pt>
                <c:pt idx="4">
                  <c:v>07:00</c:v>
                </c:pt>
                <c:pt idx="5">
                  <c:v>07:15</c:v>
                </c:pt>
                <c:pt idx="6">
                  <c:v>07:30</c:v>
                </c:pt>
                <c:pt idx="7">
                  <c:v>07:45</c:v>
                </c:pt>
                <c:pt idx="8">
                  <c:v>08:00</c:v>
                </c:pt>
                <c:pt idx="9">
                  <c:v>08:15</c:v>
                </c:pt>
                <c:pt idx="10">
                  <c:v>08:30</c:v>
                </c:pt>
                <c:pt idx="11">
                  <c:v>08:45</c:v>
                </c:pt>
              </c:strCache>
            </c:strRef>
          </c:cat>
          <c:val>
            <c:numRef>
              <c:f>Sheet1!$C$2:$C$13</c:f>
              <c:numCache>
                <c:formatCode>0.0;\-0.0;"*"</c:formatCode>
                <c:ptCount val="12"/>
                <c:pt idx="0">
                  <c:v>0.5</c:v>
                </c:pt>
                <c:pt idx="1">
                  <c:v>0.5</c:v>
                </c:pt>
                <c:pt idx="2">
                  <c:v>0.7</c:v>
                </c:pt>
                <c:pt idx="3">
                  <c:v>0.7</c:v>
                </c:pt>
                <c:pt idx="4">
                  <c:v>0.9</c:v>
                </c:pt>
                <c:pt idx="5">
                  <c:v>0.9</c:v>
                </c:pt>
                <c:pt idx="6">
                  <c:v>1.3</c:v>
                </c:pt>
                <c:pt idx="7">
                  <c:v>1.2</c:v>
                </c:pt>
                <c:pt idx="8">
                  <c:v>1.8</c:v>
                </c:pt>
                <c:pt idx="9">
                  <c:v>1.5</c:v>
                </c:pt>
                <c:pt idx="10">
                  <c:v>1.1000000000000001</c:v>
                </c:pt>
                <c:pt idx="11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D1-4FB7-8F66-33C1D4F32126}"/>
            </c:ext>
          </c:extLst>
        </c:ser>
        <c:ser>
          <c:idx val="3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4895">
              <a:solidFill>
                <a:schemeClr val="bg2"/>
              </a:solidFill>
              <a:prstDash val="lgDashDot"/>
            </a:ln>
          </c:spPr>
          <c:marker>
            <c:symbol val="none"/>
          </c:marker>
          <c:dLbls>
            <c:dLbl>
              <c:idx val="3"/>
              <c:layout>
                <c:manualLayout>
                  <c:x val="-4.5106847587423025E-2"/>
                  <c:y val="-2.3591484003543772E-2"/>
                </c:manualLayout>
              </c:layout>
              <c:spPr>
                <a:noFill/>
                <a:ln w="24895">
                  <a:noFill/>
                </a:ln>
              </c:spPr>
              <c:txPr>
                <a:bodyPr/>
                <a:lstStyle/>
                <a:p>
                  <a:pPr>
                    <a:defRPr sz="882" b="0" i="0" u="none" strike="noStrike" baseline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ＭＳ Ｐゴシック"/>
                      <a:ea typeface="ＭＳ Ｐゴシック"/>
                      <a:cs typeface="ＭＳ Ｐゴシック"/>
                    </a:defRPr>
                  </a:pPr>
                  <a:endParaRPr lang="ja-JP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D1-4FB7-8F66-33C1D4F321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2">
                        <a:lumMod val="65000"/>
                        <a:lumOff val="35000"/>
                      </a:schemeClr>
                    </a:solidFill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06:00</c:v>
                </c:pt>
                <c:pt idx="1">
                  <c:v>06:15</c:v>
                </c:pt>
                <c:pt idx="2">
                  <c:v>06:30</c:v>
                </c:pt>
                <c:pt idx="3">
                  <c:v>06:45</c:v>
                </c:pt>
                <c:pt idx="4">
                  <c:v>07:00</c:v>
                </c:pt>
                <c:pt idx="5">
                  <c:v>07:15</c:v>
                </c:pt>
                <c:pt idx="6">
                  <c:v>07:30</c:v>
                </c:pt>
                <c:pt idx="7">
                  <c:v>07:45</c:v>
                </c:pt>
                <c:pt idx="8">
                  <c:v>08:00</c:v>
                </c:pt>
                <c:pt idx="9">
                  <c:v>08:15</c:v>
                </c:pt>
                <c:pt idx="10">
                  <c:v>08:30</c:v>
                </c:pt>
                <c:pt idx="11">
                  <c:v>08:45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1D1-4FB7-8F66-33C1D4F32126}"/>
            </c:ext>
          </c:extLst>
        </c:ser>
        <c:ser>
          <c:idx val="4"/>
          <c:order val="3"/>
          <c:tx>
            <c:strRef>
              <c:f>Sheet1!$D$1</c:f>
              <c:strCache>
                <c:ptCount val="1"/>
                <c:pt idx="0">
                  <c:v>ＣＢＣラジオ</c:v>
                </c:pt>
              </c:strCache>
            </c:strRef>
          </c:tx>
          <c:spPr>
            <a:ln w="28575">
              <a:solidFill>
                <a:srgbClr val="FF9900"/>
              </a:solidFill>
              <a:prstDash val="sysDash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06:00</c:v>
                </c:pt>
                <c:pt idx="1">
                  <c:v>06:15</c:v>
                </c:pt>
                <c:pt idx="2">
                  <c:v>06:30</c:v>
                </c:pt>
                <c:pt idx="3">
                  <c:v>06:45</c:v>
                </c:pt>
                <c:pt idx="4">
                  <c:v>07:00</c:v>
                </c:pt>
                <c:pt idx="5">
                  <c:v>07:15</c:v>
                </c:pt>
                <c:pt idx="6">
                  <c:v>07:30</c:v>
                </c:pt>
                <c:pt idx="7">
                  <c:v>07:45</c:v>
                </c:pt>
                <c:pt idx="8">
                  <c:v>08:00</c:v>
                </c:pt>
                <c:pt idx="9">
                  <c:v>08:15</c:v>
                </c:pt>
                <c:pt idx="10">
                  <c:v>08:30</c:v>
                </c:pt>
                <c:pt idx="11">
                  <c:v>08:45</c:v>
                </c:pt>
              </c:strCache>
            </c:strRef>
          </c:cat>
          <c:val>
            <c:numRef>
              <c:f>Sheet1!$D$2:$D$13</c:f>
              <c:numCache>
                <c:formatCode>0.0;\-0.0;"*"</c:formatCode>
                <c:ptCount val="12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  <c:pt idx="3">
                  <c:v>0.6</c:v>
                </c:pt>
                <c:pt idx="4">
                  <c:v>0.8</c:v>
                </c:pt>
                <c:pt idx="5">
                  <c:v>0.7</c:v>
                </c:pt>
                <c:pt idx="6">
                  <c:v>0.9</c:v>
                </c:pt>
                <c:pt idx="7">
                  <c:v>0.9</c:v>
                </c:pt>
                <c:pt idx="8">
                  <c:v>1</c:v>
                </c:pt>
                <c:pt idx="9">
                  <c:v>0.9</c:v>
                </c:pt>
                <c:pt idx="10">
                  <c:v>0.7</c:v>
                </c:pt>
                <c:pt idx="11">
                  <c:v>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1D1-4FB7-8F66-33C1D4F32126}"/>
            </c:ext>
          </c:extLst>
        </c:ser>
        <c:ser>
          <c:idx val="2"/>
          <c:order val="4"/>
          <c:tx>
            <c:strRef>
              <c:f>Sheet1!$E$1</c:f>
              <c:strCache>
                <c:ptCount val="1"/>
                <c:pt idx="0">
                  <c:v>東海ラジオ</c:v>
                </c:pt>
              </c:strCache>
            </c:strRef>
          </c:tx>
          <c:spPr>
            <a:ln w="28575">
              <a:solidFill>
                <a:srgbClr val="009900"/>
              </a:solidFill>
              <a:prstDash val="solid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06:00</c:v>
                </c:pt>
                <c:pt idx="1">
                  <c:v>06:15</c:v>
                </c:pt>
                <c:pt idx="2">
                  <c:v>06:30</c:v>
                </c:pt>
                <c:pt idx="3">
                  <c:v>06:45</c:v>
                </c:pt>
                <c:pt idx="4">
                  <c:v>07:00</c:v>
                </c:pt>
                <c:pt idx="5">
                  <c:v>07:15</c:v>
                </c:pt>
                <c:pt idx="6">
                  <c:v>07:30</c:v>
                </c:pt>
                <c:pt idx="7">
                  <c:v>07:45</c:v>
                </c:pt>
                <c:pt idx="8">
                  <c:v>08:00</c:v>
                </c:pt>
                <c:pt idx="9">
                  <c:v>08:15</c:v>
                </c:pt>
                <c:pt idx="10">
                  <c:v>08:30</c:v>
                </c:pt>
                <c:pt idx="11">
                  <c:v>08:45</c:v>
                </c:pt>
              </c:strCache>
            </c:strRef>
          </c:cat>
          <c:val>
            <c:numRef>
              <c:f>Sheet1!$E$2:$E$13</c:f>
              <c:numCache>
                <c:formatCode>0.0;\-0.0;"*"</c:formatCode>
                <c:ptCount val="12"/>
                <c:pt idx="0">
                  <c:v>0.1</c:v>
                </c:pt>
                <c:pt idx="1">
                  <c:v>0.1</c:v>
                </c:pt>
                <c:pt idx="2">
                  <c:v>0.3</c:v>
                </c:pt>
                <c:pt idx="3">
                  <c:v>0.4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0.5</c:v>
                </c:pt>
                <c:pt idx="8">
                  <c:v>0.3</c:v>
                </c:pt>
                <c:pt idx="9">
                  <c:v>0.4</c:v>
                </c:pt>
                <c:pt idx="10">
                  <c:v>0.4</c:v>
                </c:pt>
                <c:pt idx="11">
                  <c:v>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1D1-4FB7-8F66-33C1D4F321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5943664"/>
        <c:axId val="2025940944"/>
      </c:lineChart>
      <c:catAx>
        <c:axId val="2025943664"/>
        <c:scaling>
          <c:orientation val="minMax"/>
        </c:scaling>
        <c:delete val="0"/>
        <c:axPos val="b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1"/>
        <c:majorTickMark val="in"/>
        <c:minorTickMark val="none"/>
        <c:tickLblPos val="nextTo"/>
        <c:spPr>
          <a:ln w="9336">
            <a:noFill/>
          </a:ln>
        </c:spPr>
        <c:txPr>
          <a:bodyPr rot="240000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20259409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25940944"/>
        <c:scaling>
          <c:orientation val="minMax"/>
          <c:max val="3"/>
          <c:min val="0"/>
        </c:scaling>
        <c:delete val="0"/>
        <c:axPos val="l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36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2025943664"/>
        <c:crosses val="autoZero"/>
        <c:crossBetween val="between"/>
        <c:majorUnit val="1"/>
        <c:minorUnit val="0.1"/>
      </c:valAx>
      <c:spPr>
        <a:solidFill>
          <a:schemeClr val="bg1"/>
        </a:solidFill>
        <a:ln w="24895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46784855280246"/>
          <c:y val="7.2998046023640666E-3"/>
          <c:w val="0.79485593977444735"/>
          <c:h val="0.89026063100137176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6:00-9:00</c:v>
                </c:pt>
              </c:strCache>
            </c:strRef>
          </c:tx>
          <c:spPr>
            <a:ln w="12700">
              <a:noFill/>
              <a:prstDash val="solid"/>
            </a:ln>
          </c:spPr>
          <c:explosion val="2"/>
          <c:dPt>
            <c:idx val="0"/>
            <c:bubble3D val="0"/>
            <c:spPr>
              <a:solidFill>
                <a:srgbClr val="FF5050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23E-44E9-8BCE-AA5A154A3BF3}"/>
              </c:ext>
            </c:extLst>
          </c:dPt>
          <c:dPt>
            <c:idx val="1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3-623E-44E9-8BCE-AA5A154A3BF3}"/>
              </c:ext>
            </c:extLst>
          </c:dPt>
          <c:dPt>
            <c:idx val="2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5-623E-44E9-8BCE-AA5A154A3BF3}"/>
              </c:ext>
            </c:extLst>
          </c:dPt>
          <c:dPt>
            <c:idx val="3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7-623E-44E9-8BCE-AA5A154A3BF3}"/>
              </c:ext>
            </c:extLst>
          </c:dPt>
          <c:dPt>
            <c:idx val="4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9-623E-44E9-8BCE-AA5A154A3BF3}"/>
              </c:ext>
            </c:extLst>
          </c:dPt>
          <c:dPt>
            <c:idx val="5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B-623E-44E9-8BCE-AA5A154A3BF3}"/>
              </c:ext>
            </c:extLst>
          </c:dPt>
          <c:dPt>
            <c:idx val="6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D-623E-44E9-8BCE-AA5A154A3BF3}"/>
              </c:ext>
            </c:extLst>
          </c:dPt>
          <c:dPt>
            <c:idx val="7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F-623E-44E9-8BCE-AA5A154A3BF3}"/>
              </c:ext>
            </c:extLst>
          </c:dPt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37</c:v>
                </c:pt>
                <c:pt idx="1">
                  <c:v>14.1</c:v>
                </c:pt>
                <c:pt idx="2">
                  <c:v>7.1</c:v>
                </c:pt>
                <c:pt idx="3">
                  <c:v>19.3</c:v>
                </c:pt>
                <c:pt idx="4">
                  <c:v>3</c:v>
                </c:pt>
                <c:pt idx="5">
                  <c:v>7.5</c:v>
                </c:pt>
                <c:pt idx="6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23E-44E9-8BCE-AA5A154A3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50439929521632"/>
          <c:y val="0.16913160586750256"/>
          <c:w val="0.66438356164383561"/>
          <c:h val="0.70545454545454545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6:00-9:00</c:v>
                </c:pt>
              </c:strCache>
            </c:strRef>
          </c:tx>
          <c:spPr>
            <a:solidFill>
              <a:srgbClr val="FF99FF"/>
            </a:solidFill>
            <a:ln w="12670">
              <a:solidFill>
                <a:schemeClr val="tx1"/>
              </a:solidFill>
              <a:prstDash val="solid"/>
            </a:ln>
          </c:spPr>
          <c:explosion val="2"/>
          <c:dPt>
            <c:idx val="0"/>
            <c:bubble3D val="0"/>
            <c:spPr>
              <a:noFill/>
              <a:ln w="25341">
                <a:noFill/>
              </a:ln>
            </c:spPr>
            <c:extLst>
              <c:ext xmlns:c16="http://schemas.microsoft.com/office/drawing/2014/chart" uri="{C3380CC4-5D6E-409C-BE32-E72D297353CC}">
                <c16:uniqueId val="{00000001-4EEF-4BC3-B66B-EBB48BC8E363}"/>
              </c:ext>
            </c:extLst>
          </c:dPt>
          <c:dPt>
            <c:idx val="1"/>
            <c:bubble3D val="0"/>
            <c:spPr>
              <a:solidFill>
                <a:srgbClr val="FF990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4EEF-4BC3-B66B-EBB48BC8E363}"/>
              </c:ext>
            </c:extLst>
          </c:dPt>
          <c:dPt>
            <c:idx val="2"/>
            <c:bubble3D val="0"/>
            <c:spPr>
              <a:solidFill>
                <a:srgbClr val="33CC33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EEF-4BC3-B66B-EBB48BC8E363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4EEF-4BC3-B66B-EBB48BC8E363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EEF-4BC3-B66B-EBB48BC8E363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4EEF-4BC3-B66B-EBB48BC8E363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EEF-4BC3-B66B-EBB48BC8E363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4EEF-4BC3-B66B-EBB48BC8E36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EF-4BC3-B66B-EBB48BC8E363}"/>
                </c:ext>
              </c:extLst>
            </c:dLbl>
            <c:dLbl>
              <c:idx val="1"/>
              <c:layout>
                <c:manualLayout>
                  <c:x val="0"/>
                  <c:y val="1.219535906698683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068A2764-4CD6-40D0-AC93-FAC569AD73A4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C3899017-9ACB-4759-A46D-66F76F77A92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57257196014623"/>
                      <c:h val="0.189817099637035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EEF-4BC3-B66B-EBB48BC8E363}"/>
                </c:ext>
              </c:extLst>
            </c:dLbl>
            <c:dLbl>
              <c:idx val="2"/>
              <c:layout>
                <c:manualLayout>
                  <c:x val="-2.2285869125159421E-2"/>
                  <c:y val="-2.8593371942010352E-7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D7850F07-FDF4-4EEB-BAD8-068B096D7C86}" type="CATEGORYNAME">
                      <a:rPr lang="ja-JP" altLang="en-US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77A62B49-A86F-4318-86D2-7BE067AE4506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09113794717694"/>
                      <c:h val="0.153602218303607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EEF-4BC3-B66B-EBB48BC8E363}"/>
                </c:ext>
              </c:extLst>
            </c:dLbl>
            <c:dLbl>
              <c:idx val="3"/>
              <c:layout>
                <c:manualLayout>
                  <c:x val="-1.4432034513346558E-2"/>
                  <c:y val="-2.6595267110702606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3F5921A3-AC7D-4A8B-BE36-54A35BFDB56F}" type="CATEGORYNAME">
                      <a:rPr lang="en-US" altLang="ja-JP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E2F61243-F27C-4AE9-80E3-288FB5DEB21B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06957236499951"/>
                      <c:h val="0.184871590025945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EEF-4BC3-B66B-EBB48BC8E363}"/>
                </c:ext>
              </c:extLst>
            </c:dLbl>
            <c:dLbl>
              <c:idx val="4"/>
              <c:layout>
                <c:manualLayout>
                  <c:x val="-1.3499378318103772E-2"/>
                  <c:y val="2.3630134440316197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286D75C2-150B-4E10-8754-4C87366284B6}" type="CATEGORYNAME">
                      <a:rPr lang="en-US" altLang="ja-JP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/>
                      <a:t>
</a:t>
                    </a:r>
                    <a:fld id="{188551CF-33D8-4511-AF09-2F879D07C51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121012872635308"/>
                      <c:h val="0.18788263108051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EEF-4BC3-B66B-EBB48BC8E363}"/>
                </c:ext>
              </c:extLst>
            </c:dLbl>
            <c:dLbl>
              <c:idx val="5"/>
              <c:layout>
                <c:manualLayout>
                  <c:x val="-6.7742257246688024E-3"/>
                  <c:y val="-6.070544423520450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857B341A-0499-498D-A779-5250D16560ED}" type="CATEGORYNAME">
                      <a:rPr lang="en-US" altLang="ja-JP" sz="90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8AB37E80-165B-4CBC-A19D-F38C6242CFED}" type="VALUE">
                      <a:rPr lang="en-US" altLang="ja-JP" sz="900" baseline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877109144511305"/>
                      <c:h val="0.187882472091439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EEF-4BC3-B66B-EBB48BC8E363}"/>
                </c:ext>
              </c:extLst>
            </c:dLbl>
            <c:dLbl>
              <c:idx val="6"/>
              <c:layout>
                <c:manualLayout>
                  <c:x val="-3.2816274738959247E-3"/>
                  <c:y val="-7.2627609700306704E-3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6D470FC2-C341-4BFA-BF26-FA5618A2472F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0040D5A1-00E1-47E9-AEAF-2483854DF9E9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905116033952204"/>
                      <c:h val="0.22613068200338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EEF-4BC3-B66B-EBB48BC8E363}"/>
                </c:ext>
              </c:extLst>
            </c:dLbl>
            <c:dLbl>
              <c:idx val="7"/>
              <c:layout>
                <c:manualLayout>
                  <c:x val="1.5085043676149304E-2"/>
                  <c:y val="-2.9375950751196471E-2"/>
                </c:manualLayout>
              </c:layout>
              <c:tx>
                <c:rich>
                  <a:bodyPr/>
                  <a:lstStyle/>
                  <a:p>
                    <a:fld id="{6DAD0E86-F914-4FDE-8ECC-0E3E87137B62}" type="CATEGORYNAME">
                      <a:rPr lang="ja-JP" altLang="en-US" sz="600"/>
                      <a:pPr/>
                      <a:t>[分類名]</a:t>
                    </a:fld>
                    <a:r>
                      <a:rPr lang="ja-JP" altLang="en-US" sz="700" baseline="0" dirty="0"/>
                      <a:t>
</a:t>
                    </a:r>
                    <a:fld id="{ECE990ED-8110-4C55-8592-4D508E04816D}" type="VALUE">
                      <a:rPr lang="en-US" altLang="ja-JP" sz="700" baseline="0" smtClean="0"/>
                      <a:pPr/>
                      <a:t>[値]</a:t>
                    </a:fld>
                    <a:endParaRPr lang="ja-JP" altLang="en-US" sz="7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9541363582292"/>
                      <c:h val="0.155578252338794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4EEF-4BC3-B66B-EBB48BC8E363}"/>
                </c:ext>
              </c:extLst>
            </c:dLbl>
            <c:numFmt formatCode="0.0&quot;%&quot;" sourceLinked="0"/>
            <c:spPr>
              <a:noFill/>
              <a:ln w="2534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MS UI Gothic"/>
                  </a:defRPr>
                </a:pPr>
                <a:endParaRPr lang="ja-JP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37</c:v>
                </c:pt>
                <c:pt idx="1">
                  <c:v>14.1</c:v>
                </c:pt>
                <c:pt idx="2">
                  <c:v>7.1</c:v>
                </c:pt>
                <c:pt idx="3">
                  <c:v>19.3</c:v>
                </c:pt>
                <c:pt idx="4">
                  <c:v>3</c:v>
                </c:pt>
                <c:pt idx="5">
                  <c:v>7.5</c:v>
                </c:pt>
                <c:pt idx="6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EEF-4BC3-B66B-EBB48BC8E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1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599" b="0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4F38-4F47-81C3-7B6F00E39E63}"/>
              </c:ext>
            </c:extLst>
          </c:dPt>
          <c:dPt>
            <c:idx val="1"/>
            <c:bubble3D val="0"/>
            <c:spPr>
              <a:solidFill>
                <a:srgbClr val="33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F38-4F47-81C3-7B6F00E39E63}"/>
              </c:ext>
            </c:extLst>
          </c:dPt>
          <c:dPt>
            <c:idx val="2"/>
            <c:bubble3D val="0"/>
            <c:spPr>
              <a:solidFill>
                <a:srgbClr val="00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F38-4F47-81C3-7B6F00E39E63}"/>
              </c:ext>
            </c:extLst>
          </c:dPt>
          <c:dPt>
            <c:idx val="3"/>
            <c:bubble3D val="0"/>
            <c:spPr>
              <a:solidFill>
                <a:srgbClr val="33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F38-4F47-81C3-7B6F00E39E63}"/>
              </c:ext>
            </c:extLst>
          </c:dPt>
          <c:dPt>
            <c:idx val="4"/>
            <c:bubble3D val="0"/>
            <c:spPr>
              <a:solidFill>
                <a:srgbClr val="0033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4F38-4F47-81C3-7B6F00E39E63}"/>
              </c:ext>
            </c:extLst>
          </c:dPt>
          <c:dPt>
            <c:idx val="5"/>
            <c:bubble3D val="0"/>
            <c:spPr>
              <a:solidFill>
                <a:srgbClr val="333399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4F38-4F47-81C3-7B6F00E39E63}"/>
              </c:ext>
            </c:extLst>
          </c:dPt>
          <c:dPt>
            <c:idx val="6"/>
            <c:bubble3D val="0"/>
            <c:spPr>
              <a:solidFill>
                <a:srgbClr val="FF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4F38-4F47-81C3-7B6F00E39E63}"/>
              </c:ext>
            </c:extLst>
          </c:dPt>
          <c:dPt>
            <c:idx val="7"/>
            <c:bubble3D val="0"/>
            <c:spPr>
              <a:solidFill>
                <a:srgbClr val="FF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4F38-4F47-81C3-7B6F00E39E63}"/>
              </c:ext>
            </c:extLst>
          </c:dPt>
          <c:dPt>
            <c:idx val="8"/>
            <c:bubble3D val="0"/>
            <c:spPr>
              <a:solidFill>
                <a:srgbClr val="FF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4F38-4F47-81C3-7B6F00E39E63}"/>
              </c:ext>
            </c:extLst>
          </c:dPt>
          <c:dPt>
            <c:idx val="9"/>
            <c:bubble3D val="0"/>
            <c:spPr>
              <a:solidFill>
                <a:srgbClr val="FF00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4F38-4F47-81C3-7B6F00E39E63}"/>
              </c:ext>
            </c:extLst>
          </c:dPt>
          <c:dPt>
            <c:idx val="10"/>
            <c:bubble3D val="0"/>
            <c:spPr>
              <a:solidFill>
                <a:srgbClr val="CC00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4F38-4F47-81C3-7B6F00E39E63}"/>
              </c:ext>
            </c:extLst>
          </c:dPt>
          <c:dPt>
            <c:idx val="11"/>
            <c:bubble3D val="0"/>
            <c:spPr>
              <a:solidFill>
                <a:srgbClr val="660066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4F38-4F47-81C3-7B6F00E39E63}"/>
              </c:ext>
            </c:extLst>
          </c:dPt>
          <c:dLbls>
            <c:dLbl>
              <c:idx val="1"/>
              <c:layout>
                <c:manualLayout>
                  <c:x val="6.8813657407407414E-2"/>
                  <c:y val="7.386284722222222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layout>
                    <c:manualLayout>
                      <c:w val="0.2153414351851852"/>
                      <c:h val="0.1653645833333333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F38-4F47-81C3-7B6F00E39E63}"/>
                </c:ext>
              </c:extLst>
            </c:dLbl>
            <c:dLbl>
              <c:idx val="2"/>
              <c:layout>
                <c:manualLayout>
                  <c:x val="6.2354861111111111E-2"/>
                  <c:y val="0.1121024305555555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F38-4F47-81C3-7B6F00E39E63}"/>
                </c:ext>
              </c:extLst>
            </c:dLbl>
            <c:dLbl>
              <c:idx val="3"/>
              <c:layout>
                <c:manualLayout>
                  <c:x val="1.6468981481481588E-2"/>
                  <c:y val="-3.444652777777777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F38-4F47-81C3-7B6F00E39E63}"/>
                </c:ext>
              </c:extLst>
            </c:dLbl>
            <c:dLbl>
              <c:idx val="4"/>
              <c:layout>
                <c:manualLayout>
                  <c:x val="0.10764421296296296"/>
                  <c:y val="-1.581597222222222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F38-4F47-81C3-7B6F00E39E63}"/>
                </c:ext>
              </c:extLst>
            </c:dLbl>
            <c:dLbl>
              <c:idx val="5"/>
              <c:layout>
                <c:manualLayout>
                  <c:x val="9.9915740740740736E-2"/>
                  <c:y val="4.685972222222221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F38-4F47-81C3-7B6F00E39E63}"/>
                </c:ext>
              </c:extLst>
            </c:dLbl>
            <c:dLbl>
              <c:idx val="6"/>
              <c:layout>
                <c:manualLayout>
                  <c:x val="-6.6075462962962975E-2"/>
                  <c:y val="0.1391965277777777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layout>
                    <c:manualLayout>
                      <c:w val="0.21607638888888886"/>
                      <c:h val="0.1477256944444444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4F38-4F47-81C3-7B6F00E39E63}"/>
                </c:ext>
              </c:extLst>
            </c:dLbl>
            <c:dLbl>
              <c:idx val="7"/>
              <c:layout>
                <c:manualLayout>
                  <c:x val="-2.0578703703703703E-2"/>
                  <c:y val="1.075520833333333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layout>
                    <c:manualLayout>
                      <c:w val="0.20358217592592592"/>
                      <c:h val="0.1466232638888888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4F38-4F47-81C3-7B6F00E39E63}"/>
                </c:ext>
              </c:extLst>
            </c:dLbl>
            <c:dLbl>
              <c:idx val="8"/>
              <c:layout>
                <c:manualLayout>
                  <c:x val="-4.1157407407407406E-2"/>
                  <c:y val="-2.720659722222222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layout>
                    <c:manualLayout>
                      <c:w val="0.19182291666666668"/>
                      <c:h val="0.11906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4F38-4F47-81C3-7B6F00E39E63}"/>
                </c:ext>
              </c:extLst>
            </c:dLbl>
            <c:dLbl>
              <c:idx val="9"/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layout>
                    <c:manualLayout>
                      <c:w val="0.21460648148148148"/>
                      <c:h val="0.11906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4F38-4F47-81C3-7B6F00E39E63}"/>
                </c:ext>
              </c:extLst>
            </c:dLbl>
            <c:dLbl>
              <c:idx val="10"/>
              <c:layout>
                <c:manualLayout>
                  <c:x val="-1.0456018518518384E-3"/>
                  <c:y val="5.569826388888889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4F38-4F47-81C3-7B6F00E39E63}"/>
                </c:ext>
              </c:extLst>
            </c:dLbl>
            <c:dLbl>
              <c:idx val="11"/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layout>
                    <c:manualLayout>
                      <c:w val="0.20358217592592592"/>
                      <c:h val="0.1157552083333333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7-4F38-4F47-81C3-7B6F00E39E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latin typeface="HGPｺﾞｼｯｸE 本文"/>
                    <a:ea typeface="HGPｺﾞｼｯｸE 本文"/>
                  </a:defRPr>
                </a:pPr>
                <a:endParaRPr lang="ja-JP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Sheet1!$B$1:$M$1</c:f>
              <c:strCache>
                <c:ptCount val="12"/>
                <c:pt idx="0">
                  <c:v>男性 12～19才</c:v>
                </c:pt>
                <c:pt idx="1">
                  <c:v>男性 20～29才</c:v>
                </c:pt>
                <c:pt idx="2">
                  <c:v>男性 30～39才</c:v>
                </c:pt>
                <c:pt idx="3">
                  <c:v>男性 40～49才</c:v>
                </c:pt>
                <c:pt idx="4">
                  <c:v>男性 50～59才</c:v>
                </c:pt>
                <c:pt idx="5">
                  <c:v>男性 60～69才</c:v>
                </c:pt>
                <c:pt idx="6">
                  <c:v>女性 12～19才</c:v>
                </c:pt>
                <c:pt idx="7">
                  <c:v>女性 20～29才</c:v>
                </c:pt>
                <c:pt idx="8">
                  <c:v>女性 30～39才</c:v>
                </c:pt>
                <c:pt idx="9">
                  <c:v>女性 40～49才</c:v>
                </c:pt>
                <c:pt idx="10">
                  <c:v>女性 50～59才</c:v>
                </c:pt>
                <c:pt idx="11">
                  <c:v>女性 60～69才</c:v>
                </c:pt>
              </c:strCache>
            </c:strRef>
          </c:cat>
          <c:val>
            <c:numRef>
              <c:f>Sheet1!$B$2:$M$2</c:f>
              <c:numCache>
                <c:formatCode>General</c:formatCode>
                <c:ptCount val="12"/>
                <c:pt idx="0">
                  <c:v>1.7</c:v>
                </c:pt>
                <c:pt idx="1">
                  <c:v>3.8</c:v>
                </c:pt>
                <c:pt idx="2">
                  <c:v>12.7</c:v>
                </c:pt>
                <c:pt idx="3">
                  <c:v>21.3</c:v>
                </c:pt>
                <c:pt idx="4">
                  <c:v>18.8</c:v>
                </c:pt>
                <c:pt idx="5">
                  <c:v>5.8</c:v>
                </c:pt>
                <c:pt idx="6">
                  <c:v>0.9</c:v>
                </c:pt>
                <c:pt idx="7">
                  <c:v>0.8</c:v>
                </c:pt>
                <c:pt idx="8">
                  <c:v>6.7</c:v>
                </c:pt>
                <c:pt idx="9">
                  <c:v>7.8</c:v>
                </c:pt>
                <c:pt idx="10">
                  <c:v>14.4</c:v>
                </c:pt>
                <c:pt idx="11">
                  <c:v>5.0999999999999996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4F38-4F47-81C3-7B6F00E39E63}"/>
            </c:ext>
          </c:extLst>
        </c:ser>
        <c:dLbls>
          <c:dLblPos val="bestFit"/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0070C0"/>
              </a:solidFill>
              <a:ln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0FF-43CB-9BF7-FB4F0DAE5D57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60FF-43CB-9BF7-FB4F0DAE5D57}"/>
              </c:ext>
            </c:extLst>
          </c:dPt>
          <c:dLbls>
            <c:dLbl>
              <c:idx val="0"/>
              <c:layout>
                <c:manualLayout>
                  <c:x val="-0.17284042970459704"/>
                  <c:y val="-0.13466702775589359"/>
                </c:manualLayout>
              </c:layout>
              <c:tx>
                <c:rich>
                  <a:bodyPr/>
                  <a:lstStyle/>
                  <a:p>
                    <a:fld id="{9F2ACE19-9FF1-49BA-AEA5-7F2F8811C815}" type="CATEGORYNAME">
                      <a:rPr lang="ja-JP" altLang="en-US" smtClean="0"/>
                      <a:pPr/>
                      <a:t>[分類名]</a:t>
                    </a:fld>
                    <a:endParaRPr lang="ja-JP" altLang="en-US" baseline="0" dirty="0"/>
                  </a:p>
                  <a:p>
                    <a:fld id="{27145AC9-6BA2-43CA-9D6C-7673C644D682}" type="PERCENTAGE">
                      <a:rPr lang="en-US" altLang="ja-JP" baseline="0" smtClean="0"/>
                      <a:pPr/>
                      <a:t>[パーセンテージ]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0FF-43CB-9BF7-FB4F0DAE5D57}"/>
                </c:ext>
              </c:extLst>
            </c:dLbl>
            <c:dLbl>
              <c:idx val="1"/>
              <c:layout>
                <c:manualLayout>
                  <c:x val="0.16563400618817714"/>
                  <c:y val="0.11036010443811489"/>
                </c:manualLayout>
              </c:layout>
              <c:tx>
                <c:rich>
                  <a:bodyPr/>
                  <a:lstStyle/>
                  <a:p>
                    <a:fld id="{13D84A3A-AC0B-44E8-A116-8610E81FCAFD}" type="CATEGORYNAME">
                      <a:rPr lang="ja-JP" altLang="en-US" smtClean="0"/>
                      <a:pPr/>
                      <a:t>[分類名]</a:t>
                    </a:fld>
                    <a:endParaRPr lang="ja-JP" altLang="en-US" baseline="0" dirty="0"/>
                  </a:p>
                  <a:p>
                    <a:fld id="{7FFA66DA-ED62-4698-BF59-65D3DBD13523}" type="PERCENTAGE">
                      <a:rPr lang="en-US" altLang="ja-JP" baseline="0" smtClean="0"/>
                      <a:pPr/>
                      <a:t>[パーセンテージ]</a:t>
                    </a:fld>
                    <a:endParaRPr lang="ja-JP" alt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0FF-43CB-9BF7-FB4F0DAE5D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FFFF"/>
                    </a:solidFill>
                    <a:latin typeface="HGPｺﾞｼｯｸE"/>
                  </a:defRPr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'特性×時間区分 '!$O$21:$P$21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'特性×時間区分 '!$O$22:$P$22</c:f>
              <c:numCache>
                <c:formatCode>General</c:formatCode>
                <c:ptCount val="2"/>
                <c:pt idx="0">
                  <c:v>64.099999999999994</c:v>
                </c:pt>
                <c:pt idx="1">
                  <c:v>35.700000000000003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0FF-43CB-9BF7-FB4F0DAE5D57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0.52861</cdr:x>
      <cdr:y>0.36634</cdr:y>
    </cdr:from>
    <cdr:to>
      <cdr:x>0.76811</cdr:x>
      <cdr:y>0.62311</cdr:y>
    </cdr:to>
    <cdr:sp macro="" textlink="">
      <cdr:nvSpPr>
        <cdr:cNvPr id="2" name="Oval 13"/>
        <cdr:cNvSpPr>
          <a:spLocks xmlns:a="http://schemas.openxmlformats.org/drawingml/2006/main" noChangeAspect="1" noChangeArrowheads="1"/>
        </cdr:cNvSpPr>
      </cdr:nvSpPr>
      <cdr:spPr bwMode="auto">
        <a:xfrm xmlns:a="http://schemas.openxmlformats.org/drawingml/2006/main">
          <a:off x="991007" y="640602"/>
          <a:ext cx="449003" cy="449003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25400" algn="ctr">
          <a:solidFill>
            <a:schemeClr val="tx1"/>
          </a:solidFill>
          <a:round/>
          <a:headEnd/>
          <a:tailEnd/>
        </a:ln>
        <a:effectLst xmlns:a="http://schemas.openxmlformats.org/drawingml/2006/main"/>
      </cdr:spPr>
      <cdr:txBody>
        <a:bodyPr xmlns:a="http://schemas.openxmlformats.org/drawingml/2006/main" lIns="0" tIns="0" rIns="0" bIns="0" anchor="ctr" anchorCtr="1"/>
        <a:lstStyle xmlns:a="http://schemas.openxmlformats.org/drawingml/2006/main">
          <a:defPPr>
            <a:defRPr lang="ja-JP"/>
          </a:defPPr>
          <a:lvl1pPr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5pPr>
          <a:lvl6pPr marL="22860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6pPr>
          <a:lvl7pPr marL="27432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7pPr>
          <a:lvl8pPr marL="32004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8pPr>
          <a:lvl9pPr marL="36576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9pPr>
        </a:lstStyle>
        <a:p xmlns:a="http://schemas.openxmlformats.org/drawingml/2006/main">
          <a:pPr>
            <a:lnSpc>
              <a:spcPct val="80000"/>
            </a:lnSpc>
          </a:pPr>
          <a:r>
            <a:rPr lang="ja-JP" altLang="en-US" sz="8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rPr>
            <a:t>ラジオ全局シェア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227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236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66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5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873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6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159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7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221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635799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 userDrawn="1"/>
        </p:nvSpPr>
        <p:spPr bwMode="auto">
          <a:xfrm>
            <a:off x="9292121" y="6418263"/>
            <a:ext cx="613879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fld id="{9AA62517-8880-42A2-9A11-C0CBEF8DCAD5}" type="slidenum">
              <a:rPr lang="en-US" altLang="ja-JP" sz="1000" smtClean="0">
                <a:effectLst/>
                <a:latin typeface="+mn-lt"/>
                <a:ea typeface="HGP創英角ｺﾞｼｯｸUB" panose="020B0900000000000000" pitchFamily="50" charset="-128"/>
              </a:rPr>
              <a:pPr algn="ctr" eaLnBrk="1" hangingPunct="1">
                <a:defRPr/>
              </a:pPr>
              <a:t>‹#›</a:t>
            </a:fld>
            <a:endParaRPr lang="en-US" altLang="ja-JP" sz="1000" dirty="0">
              <a:effectLst/>
              <a:latin typeface="+mn-lt"/>
              <a:ea typeface="HGP創英角ｺﾞｼｯｸUB" panose="020B0900000000000000" pitchFamily="50" charset="-128"/>
            </a:endParaRPr>
          </a:p>
        </p:txBody>
      </p:sp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-7119" y="2612821"/>
            <a:ext cx="9906000" cy="1282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5" tIns="31107" rIns="62215" bIns="31107" anchor="ctr"/>
          <a:lstStyle/>
          <a:p>
            <a:pPr algn="ctr">
              <a:defRPr/>
            </a:pPr>
            <a:endParaRPr lang="ja-JP" altLang="en-US" sz="1225" dirty="0">
              <a:cs typeface="Arial" panose="020B0604020202020204" pitchFamily="34" charset="0"/>
            </a:endParaRPr>
          </a:p>
        </p:txBody>
      </p:sp>
      <p:sp>
        <p:nvSpPr>
          <p:cNvPr id="4" name="Text Box 1804">
            <a:extLst>
              <a:ext uri="{FF2B5EF4-FFF2-40B4-BE49-F238E27FC236}">
                <a16:creationId xmlns:a16="http://schemas.microsoft.com/office/drawing/2014/main" id="{84BDA507-F692-4381-BDB4-D18A4AFFC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" y="4148275"/>
            <a:ext cx="99049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400" dirty="0">
                <a:latin typeface="+mj-ea"/>
                <a:ea typeface="+mj-ea"/>
              </a:rPr>
              <a:t>＜番組プロフィール </a:t>
            </a:r>
            <a:r>
              <a:rPr lang="en-US" altLang="ja-JP" sz="2400" dirty="0">
                <a:latin typeface="+mj-ea"/>
                <a:ea typeface="+mj-ea"/>
              </a:rPr>
              <a:t>&amp; </a:t>
            </a:r>
            <a:r>
              <a:rPr lang="ja-JP" altLang="en-US" sz="2400" dirty="0">
                <a:latin typeface="+mj-ea"/>
                <a:ea typeface="+mj-ea"/>
              </a:rPr>
              <a:t>ご提供企画＞</a:t>
            </a:r>
            <a:endParaRPr lang="en-US" altLang="ja-JP" sz="1400" dirty="0"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21" y="2865935"/>
            <a:ext cx="9904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ＭＯＲＮＩＮＧ</a:t>
            </a:r>
            <a:r>
              <a:rPr lang="en-US" altLang="ja-JP" sz="4000" b="1" dirty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ＢＯＯＯＯＯＯＳＴ</a:t>
            </a:r>
            <a:endParaRPr lang="en-US" altLang="ja-JP" sz="4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510" y="254223"/>
            <a:ext cx="3420000" cy="213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47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96" y="2722545"/>
            <a:ext cx="2512882" cy="1570551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ＭＯＲＮＩＮＧ</a:t>
            </a:r>
            <a:r>
              <a:rPr lang="en-US" altLang="ja-JP" sz="2000" b="1" dirty="0">
                <a:latin typeface="+mj-ea"/>
                <a:ea typeface="+mj-ea"/>
              </a:rPr>
              <a:t> </a:t>
            </a:r>
            <a:r>
              <a:rPr lang="ja-JP" altLang="en-US" sz="2000" b="1" dirty="0">
                <a:latin typeface="+mj-ea"/>
                <a:ea typeface="+mj-ea"/>
              </a:rPr>
              <a:t>ＢＯＯＯＯＯＯＳＴ</a:t>
            </a:r>
            <a:r>
              <a:rPr lang="ja-JP" altLang="en-US" sz="2000" b="1" dirty="0">
                <a:latin typeface="+mn-lt"/>
                <a:ea typeface="+mj-ea"/>
              </a:rPr>
              <a:t>　＜番組概要＞</a:t>
            </a:r>
          </a:p>
        </p:txBody>
      </p:sp>
      <p:sp>
        <p:nvSpPr>
          <p:cNvPr id="9" name="Text Box 66"/>
          <p:cNvSpPr txBox="1">
            <a:spLocks noChangeArrowheads="1"/>
          </p:cNvSpPr>
          <p:nvPr/>
        </p:nvSpPr>
        <p:spPr bwMode="auto">
          <a:xfrm>
            <a:off x="388416" y="1098331"/>
            <a:ext cx="9361040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lvl="0" eaLnBrk="1" hangingPunct="1"/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名古屋＆東海エリアに元気とエネルギーを届けるモーニング・ラジオショー</a:t>
            </a:r>
            <a:endParaRPr lang="en-US" altLang="ja-JP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l"/>
            <a:endParaRPr kumimoji="1" lang="en-US" altLang="ja-JP" sz="14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400" dirty="0">
                <a:latin typeface="+mn-ea"/>
                <a:ea typeface="+mn-ea"/>
              </a:rPr>
              <a:t>ZIP-FM</a:t>
            </a:r>
            <a:r>
              <a:rPr lang="ja-JP" altLang="en-US" sz="1400" dirty="0">
                <a:latin typeface="+mn-ea"/>
                <a:ea typeface="+mn-ea"/>
              </a:rPr>
              <a:t>のモーニング・マン荒戸完が、朝</a:t>
            </a:r>
            <a:r>
              <a:rPr lang="en-US" altLang="ja-JP" sz="1400" dirty="0">
                <a:latin typeface="+mn-ea"/>
                <a:ea typeface="+mn-ea"/>
              </a:rPr>
              <a:t>6</a:t>
            </a:r>
            <a:r>
              <a:rPr lang="ja-JP" altLang="en-US" sz="1400" dirty="0">
                <a:latin typeface="+mn-ea"/>
                <a:ea typeface="+mn-ea"/>
              </a:rPr>
              <a:t>時から名古屋＆東海エリアに元気とエネルギーを届けるモーニング・ラジオショー。</a:t>
            </a:r>
          </a:p>
          <a:p>
            <a:r>
              <a:rPr lang="ja-JP" altLang="en-US" sz="1400" dirty="0">
                <a:latin typeface="+mn-ea"/>
                <a:ea typeface="+mn-ea"/>
              </a:rPr>
              <a:t>１日の始まりに知っておきたい、日本と世界のニュース＆トピックスを、ご機嫌なミュージックとともにオンエア。</a:t>
            </a:r>
          </a:p>
          <a:p>
            <a:r>
              <a:rPr lang="ja-JP" altLang="en-US" sz="1400" dirty="0">
                <a:latin typeface="+mn-ea"/>
                <a:ea typeface="+mn-ea"/>
              </a:rPr>
              <a:t>番組</a:t>
            </a:r>
            <a:r>
              <a:rPr lang="en-US" altLang="ja-JP" sz="1400" dirty="0">
                <a:latin typeface="+mn-ea"/>
                <a:ea typeface="+mn-ea"/>
              </a:rPr>
              <a:t>SNS</a:t>
            </a:r>
            <a:r>
              <a:rPr lang="ja-JP" altLang="en-US" sz="1400" dirty="0">
                <a:latin typeface="+mn-ea"/>
                <a:ea typeface="+mn-ea"/>
              </a:rPr>
              <a:t>でみんなと繋がりながら、みんなの朝をブーストします。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444400" y="4450737"/>
            <a:ext cx="908040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●番組タイトル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ＭＯＲＮＩＮＧ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 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ＢＯＯＯＯＯＯＳＴ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●放送時間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毎週月曜日～金曜日　６：００～９：００ ＜３時間プログラム＞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NAVIGATOR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荒戸完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TARGET		16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歳～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49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歳　男・女　会社員・学生の通勤・通学者、また商工自営業、ドライバー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SNS		X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@</a:t>
            </a:r>
            <a:r>
              <a:rPr lang="en-US" altLang="ja-JP" sz="1400" dirty="0" err="1">
                <a:latin typeface="+mj-ea"/>
                <a:ea typeface="+mj-ea"/>
                <a:cs typeface="Meiryo UI" panose="020B0604030504040204" pitchFamily="50" charset="-128"/>
              </a:rPr>
              <a:t>boooooost_zip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34,000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endParaRPr lang="ja-JP" altLang="en-US" sz="16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178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QR コード&#10;&#10;自動的に生成された説明">
            <a:extLst>
              <a:ext uri="{FF2B5EF4-FFF2-40B4-BE49-F238E27FC236}">
                <a16:creationId xmlns:a16="http://schemas.microsoft.com/office/drawing/2014/main" id="{61003E6B-DD06-2AB8-D112-FB08F0B423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712" y="5157192"/>
            <a:ext cx="1080000" cy="1080000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488" y="1038073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荒戸完　＜</a:t>
            </a:r>
            <a:r>
              <a:rPr lang="en-US" altLang="ja-JP" sz="2000" u="sng" dirty="0">
                <a:solidFill>
                  <a:srgbClr val="FF0000"/>
                </a:solidFill>
                <a:latin typeface="+mn-ea"/>
                <a:ea typeface="+mn-ea"/>
              </a:rPr>
              <a:t>KAN ARATO</a:t>
            </a:r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938338"/>
              </p:ext>
            </p:extLst>
          </p:nvPr>
        </p:nvGraphicFramePr>
        <p:xfrm>
          <a:off x="375728" y="1640309"/>
          <a:ext cx="6126469" cy="47811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57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86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20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537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j-ea"/>
                          <a:ea typeface="+mj-ea"/>
                        </a:rPr>
                        <a:t>1990</a:t>
                      </a:r>
                      <a:r>
                        <a:rPr kumimoji="1" lang="ja-JP" altLang="en-US" sz="1100" b="0" dirty="0">
                          <a:latin typeface="+mj-ea"/>
                          <a:ea typeface="+mj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j-ea"/>
                          <a:ea typeface="+mj-ea"/>
                        </a:rPr>
                        <a:t>4</a:t>
                      </a:r>
                      <a:r>
                        <a:rPr kumimoji="1" lang="ja-JP" altLang="en-US" sz="1100" b="0" dirty="0">
                          <a:latin typeface="+mj-ea"/>
                          <a:ea typeface="+mj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j-ea"/>
                          <a:ea typeface="+mj-ea"/>
                        </a:rPr>
                        <a:t>27</a:t>
                      </a:r>
                      <a:r>
                        <a:rPr kumimoji="1" lang="ja-JP" altLang="en-US" sz="1100" b="0" dirty="0">
                          <a:latin typeface="+mj-ea"/>
                          <a:ea typeface="+mj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福岡県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アクション映画鑑賞・バイク・家庭菜園・古着カスタム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料理・ハナモゲラ語・身内のモノマネ・歌・ダンス・護身術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日本大学芸術学部・演劇学科演技コースを卒業。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演劇を学んだことから、発声や演技力、豊かな表現力を持つ。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趣味から生まれるエピソードが魅力。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2015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 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ミュージック・ナビゲーターとなる。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中日新聞のリレーコラム「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EYES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」を担当中。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今興味があることは、狩猟免許と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lang="ja-JP" altLang="en-US" sz="1100" dirty="0">
                          <a:latin typeface="+mn-ea"/>
                          <a:ea typeface="+mn-ea"/>
                        </a:rPr>
                        <a:t>ファイナンシャルプランナー資格取得に向けての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お金の勉強。</a:t>
                      </a:r>
                    </a:p>
                    <a:p>
                      <a:pPr algn="l"/>
                      <a:endParaRPr kumimoji="1" lang="ja-JP" altLang="en-US" sz="11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2015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2016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2017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1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Groover’s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Dive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Z-POP STREET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FUNNY BUDDY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Z-BIZ.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MORNING BOOOOOOST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@Kan_Arato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1.3</a:t>
                      </a:r>
                      <a:r>
                        <a:rPr kumimoji="1" lang="ja-JP" altLang="en-US" sz="1100" b="0">
                          <a:latin typeface="+mn-ea"/>
                          <a:ea typeface="+mn-ea"/>
                        </a:rPr>
                        <a:t>万人</a:t>
                      </a:r>
                      <a:endParaRPr kumimoji="1" lang="ja-JP" altLang="en-US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 err="1">
                          <a:latin typeface="+mn-ea"/>
                          <a:ea typeface="+mn-ea"/>
                        </a:rPr>
                        <a:t>kan_arato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1.3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万人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9" name="表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779643"/>
              </p:ext>
            </p:extLst>
          </p:nvPr>
        </p:nvGraphicFramePr>
        <p:xfrm>
          <a:off x="7307115" y="4364234"/>
          <a:ext cx="1260000" cy="3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ボイスサンプル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2" name="グループ化 11"/>
          <p:cNvGrpSpPr/>
          <p:nvPr/>
        </p:nvGrpSpPr>
        <p:grpSpPr>
          <a:xfrm>
            <a:off x="6606735" y="4926360"/>
            <a:ext cx="2613355" cy="1263510"/>
            <a:chOff x="6414547" y="5443084"/>
            <a:chExt cx="2613355" cy="1263510"/>
          </a:xfrm>
        </p:grpSpPr>
        <p:sp>
          <p:nvSpPr>
            <p:cNvPr id="4" name="テキスト ボックス 3"/>
            <p:cNvSpPr txBox="1"/>
            <p:nvPr/>
          </p:nvSpPr>
          <p:spPr>
            <a:xfrm>
              <a:off x="6414547" y="5460569"/>
              <a:ext cx="116891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900" dirty="0">
                  <a:latin typeface="+mn-ea"/>
                  <a:ea typeface="+mn-ea"/>
                </a:rPr>
                <a:t>●</a:t>
              </a:r>
              <a:r>
                <a:rPr lang="en-US" altLang="ja-JP" sz="900" dirty="0">
                  <a:latin typeface="+mn-ea"/>
                  <a:ea typeface="+mn-ea"/>
                </a:rPr>
                <a:t>WORLD POP EYE</a:t>
              </a:r>
              <a:endParaRPr kumimoji="1" lang="ja-JP" altLang="en-US" sz="900" dirty="0">
                <a:latin typeface="+mn-ea"/>
                <a:ea typeface="+mn-ea"/>
              </a:endParaRPr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7965632" y="5443084"/>
              <a:ext cx="88357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900" dirty="0">
                  <a:latin typeface="+mn-ea"/>
                  <a:ea typeface="+mn-ea"/>
                </a:rPr>
                <a:t>●フリートーク</a:t>
              </a:r>
            </a:p>
          </p:txBody>
        </p:sp>
        <p:pic>
          <p:nvPicPr>
            <p:cNvPr id="11" name="図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7902" y="5626594"/>
              <a:ext cx="1080000" cy="1080000"/>
            </a:xfrm>
            <a:prstGeom prst="rect">
              <a:avLst/>
            </a:prstGeom>
          </p:spPr>
        </p:pic>
      </p:grpSp>
      <p:pic>
        <p:nvPicPr>
          <p:cNvPr id="2" name="図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3712" y="1644708"/>
            <a:ext cx="2948710" cy="2211533"/>
          </a:xfrm>
          <a:prstGeom prst="rect">
            <a:avLst/>
          </a:prstGeom>
        </p:spPr>
      </p:pic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ＭＯＲＮＩＮＧ</a:t>
            </a:r>
            <a:r>
              <a:rPr lang="en-US" altLang="ja-JP" sz="2000" b="1" dirty="0">
                <a:latin typeface="+mj-ea"/>
                <a:ea typeface="+mj-ea"/>
              </a:rPr>
              <a:t> </a:t>
            </a:r>
            <a:r>
              <a:rPr lang="ja-JP" altLang="en-US" sz="2000" b="1" dirty="0">
                <a:latin typeface="+mj-ea"/>
                <a:ea typeface="+mj-ea"/>
              </a:rPr>
              <a:t>ＢＯＯＯＯＯＯＳＴ</a:t>
            </a:r>
            <a:r>
              <a:rPr lang="ja-JP" altLang="en-US" sz="2000" b="1" dirty="0">
                <a:latin typeface="+mn-lt"/>
                <a:ea typeface="+mj-ea"/>
              </a:rPr>
              <a:t>　＜ナビゲーター・プロフィール＞</a:t>
            </a:r>
          </a:p>
        </p:txBody>
      </p:sp>
    </p:spTree>
    <p:extLst>
      <p:ext uri="{BB962C8B-B14F-4D97-AF65-F5344CB8AC3E}">
        <p14:creationId xmlns:p14="http://schemas.microsoft.com/office/powerpoint/2010/main" val="1991218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ＭＯＲＮＩＮＧ</a:t>
            </a:r>
            <a:r>
              <a:rPr lang="en-US" altLang="ja-JP" sz="2000" b="1" dirty="0">
                <a:latin typeface="+mj-ea"/>
                <a:ea typeface="+mj-ea"/>
              </a:rPr>
              <a:t> </a:t>
            </a:r>
            <a:r>
              <a:rPr lang="ja-JP" altLang="en-US" sz="2000" b="1" dirty="0">
                <a:latin typeface="+mj-ea"/>
                <a:ea typeface="+mj-ea"/>
              </a:rPr>
              <a:t>ＢＯＯＯＯＯＯＳＴ</a:t>
            </a:r>
            <a:r>
              <a:rPr lang="ja-JP" altLang="en-US" sz="2000" b="1" dirty="0">
                <a:latin typeface="+mn-lt"/>
                <a:ea typeface="+mj-ea"/>
              </a:rPr>
              <a:t>　＜聴取率データ＞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9E388C63-4378-4E41-AF6C-B9849C0C3A05}"/>
              </a:ext>
            </a:extLst>
          </p:cNvPr>
          <p:cNvSpPr/>
          <p:nvPr/>
        </p:nvSpPr>
        <p:spPr>
          <a:xfrm>
            <a:off x="664734" y="1324691"/>
            <a:ext cx="8723118" cy="2546359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47" name="FMGＺ右">
            <a:extLst>
              <a:ext uri="{FF2B5EF4-FFF2-40B4-BE49-F238E27FC236}">
                <a16:creationId xmlns:a16="http://schemas.microsoft.com/office/drawing/2014/main" id="{26BA8FD9-F48F-4835-8BBA-C50F8BD076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005213"/>
              </p:ext>
            </p:extLst>
          </p:nvPr>
        </p:nvGraphicFramePr>
        <p:xfrm>
          <a:off x="5494241" y="1647994"/>
          <a:ext cx="2339176" cy="1871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四角形: 角を丸くする 50">
            <a:extLst>
              <a:ext uri="{FF2B5EF4-FFF2-40B4-BE49-F238E27FC236}">
                <a16:creationId xmlns:a16="http://schemas.microsoft.com/office/drawing/2014/main" id="{9E91FE78-C287-41BF-8096-8F604C7B1697}"/>
              </a:ext>
            </a:extLst>
          </p:cNvPr>
          <p:cNvSpPr/>
          <p:nvPr/>
        </p:nvSpPr>
        <p:spPr>
          <a:xfrm>
            <a:off x="1785933" y="1071370"/>
            <a:ext cx="6480720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1" name="折れ線Ｇ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5591648"/>
              </p:ext>
            </p:extLst>
          </p:nvPr>
        </p:nvGraphicFramePr>
        <p:xfrm>
          <a:off x="5235503" y="1914534"/>
          <a:ext cx="3782159" cy="178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F54C4F7-F523-4453-820C-5CB300F1005A}"/>
              </a:ext>
            </a:extLst>
          </p:cNvPr>
          <p:cNvSpPr txBox="1"/>
          <p:nvPr/>
        </p:nvSpPr>
        <p:spPr>
          <a:xfrm>
            <a:off x="1376679" y="1109676"/>
            <a:ext cx="7324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MORNING BOOOOOOST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」は、＜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16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歳～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49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</a:t>
            </a:r>
            <a:r>
              <a:rPr lang="ja-JP" altLang="en-US" sz="160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＞ターゲット聴取シェア</a:t>
            </a:r>
            <a:r>
              <a:rPr lang="en-US" altLang="ja-JP" sz="160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No.1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！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050AB78-A415-4AAC-A48E-E1CEBBF08282}"/>
              </a:ext>
            </a:extLst>
          </p:cNvPr>
          <p:cNvSpPr txBox="1"/>
          <p:nvPr/>
        </p:nvSpPr>
        <p:spPr>
          <a:xfrm>
            <a:off x="7644984" y="2050239"/>
            <a:ext cx="11077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>
                <a:solidFill>
                  <a:schemeClr val="bg2">
                    <a:lumMod val="50000"/>
                  </a:schemeClr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＜時間帯別聴取率＞</a:t>
            </a:r>
            <a:endParaRPr kumimoji="1" lang="ja-JP" altLang="en-US" sz="800" dirty="0">
              <a:solidFill>
                <a:schemeClr val="bg2">
                  <a:lumMod val="50000"/>
                </a:schemeClr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6ED86225-032B-4C1C-ACF8-E33994A001D8}"/>
              </a:ext>
            </a:extLst>
          </p:cNvPr>
          <p:cNvGrpSpPr/>
          <p:nvPr/>
        </p:nvGrpSpPr>
        <p:grpSpPr>
          <a:xfrm>
            <a:off x="5468321" y="1564175"/>
            <a:ext cx="3515910" cy="300389"/>
            <a:chOff x="6174242" y="2091338"/>
            <a:chExt cx="3058156" cy="30038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A51902D-47B3-4CAE-BDD8-1197F1E57BBC}"/>
                </a:ext>
              </a:extLst>
            </p:cNvPr>
            <p:cNvSpPr txBox="1"/>
            <p:nvPr/>
          </p:nvSpPr>
          <p:spPr>
            <a:xfrm>
              <a:off x="6174242" y="2096440"/>
              <a:ext cx="729003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ＺＩＰ</a:t>
              </a:r>
              <a:r>
                <a:rPr kumimoji="1" lang="en-US" altLang="ja-JP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-</a:t>
              </a:r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</a:t>
              </a:r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B4B59604-ABF2-4F3A-B55A-1460FD1D5ADB}"/>
                </a:ext>
              </a:extLst>
            </p:cNvPr>
            <p:cNvCxnSpPr>
              <a:cxnSpLocks/>
            </p:cNvCxnSpPr>
            <p:nvPr/>
          </p:nvCxnSpPr>
          <p:spPr>
            <a:xfrm>
              <a:off x="6925762" y="2335462"/>
              <a:ext cx="611457" cy="1107"/>
            </a:xfrm>
            <a:prstGeom prst="line">
              <a:avLst/>
            </a:prstGeom>
            <a:ln w="28575" cap="rnd">
              <a:solidFill>
                <a:srgbClr val="FF99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87C0C8F4-4A1C-439D-AF91-989257879DE5}"/>
                </a:ext>
              </a:extLst>
            </p:cNvPr>
            <p:cNvCxnSpPr>
              <a:cxnSpLocks/>
            </p:cNvCxnSpPr>
            <p:nvPr/>
          </p:nvCxnSpPr>
          <p:spPr>
            <a:xfrm>
              <a:off x="6195403" y="2328142"/>
              <a:ext cx="611457" cy="1107"/>
            </a:xfrm>
            <a:prstGeom prst="line">
              <a:avLst/>
            </a:prstGeom>
            <a:ln w="38100" cap="rnd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7199FE59-BE82-4ADC-9BDD-9C79B6B61B05}"/>
                </a:ext>
              </a:extLst>
            </p:cNvPr>
            <p:cNvCxnSpPr>
              <a:cxnSpLocks/>
            </p:cNvCxnSpPr>
            <p:nvPr/>
          </p:nvCxnSpPr>
          <p:spPr>
            <a:xfrm>
              <a:off x="7667573" y="2338223"/>
              <a:ext cx="611457" cy="1107"/>
            </a:xfrm>
            <a:prstGeom prst="line">
              <a:avLst/>
            </a:prstGeom>
            <a:ln w="28575" cap="rnd">
              <a:solidFill>
                <a:srgbClr val="0099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AAA1F4D4-E43E-4B5F-8AEC-68F619E4FE21}"/>
                </a:ext>
              </a:extLst>
            </p:cNvPr>
            <p:cNvCxnSpPr>
              <a:cxnSpLocks/>
            </p:cNvCxnSpPr>
            <p:nvPr/>
          </p:nvCxnSpPr>
          <p:spPr>
            <a:xfrm>
              <a:off x="8496643" y="2338577"/>
              <a:ext cx="611457" cy="1107"/>
            </a:xfrm>
            <a:prstGeom prst="line">
              <a:avLst/>
            </a:prstGeom>
            <a:ln w="38100" cap="rnd">
              <a:solidFill>
                <a:srgbClr val="3333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AF20A621-78B1-48AB-9C04-7C3CB3CB4197}"/>
                </a:ext>
              </a:extLst>
            </p:cNvPr>
            <p:cNvSpPr txBox="1"/>
            <p:nvPr/>
          </p:nvSpPr>
          <p:spPr>
            <a:xfrm>
              <a:off x="6806860" y="2100760"/>
              <a:ext cx="866291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ＣＢＣラジオ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7A5AEA37-1578-4C84-A52D-F501B36DE859}"/>
                </a:ext>
              </a:extLst>
            </p:cNvPr>
            <p:cNvSpPr txBox="1"/>
            <p:nvPr/>
          </p:nvSpPr>
          <p:spPr>
            <a:xfrm>
              <a:off x="7630352" y="2091338"/>
              <a:ext cx="866292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東海ラジオ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178D3A9D-2397-4F56-879C-4F30EE1B6184}"/>
                </a:ext>
              </a:extLst>
            </p:cNvPr>
            <p:cNvSpPr txBox="1"/>
            <p:nvPr/>
          </p:nvSpPr>
          <p:spPr>
            <a:xfrm>
              <a:off x="8361144" y="2096204"/>
              <a:ext cx="871254" cy="295523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 ＡＩＣＨＩ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</p:grpSp>
      <p:grpSp>
        <p:nvGrpSpPr>
          <p:cNvPr id="2" name="グループ化 1"/>
          <p:cNvGrpSpPr/>
          <p:nvPr/>
        </p:nvGrpSpPr>
        <p:grpSpPr>
          <a:xfrm>
            <a:off x="1527909" y="1569041"/>
            <a:ext cx="2690906" cy="2413032"/>
            <a:chOff x="1726148" y="1804081"/>
            <a:chExt cx="2343959" cy="2029362"/>
          </a:xfrm>
        </p:grpSpPr>
        <p:graphicFrame>
          <p:nvGraphicFramePr>
            <p:cNvPr id="75" name="全GＺ右">
              <a:extLst>
                <a:ext uri="{FF2B5EF4-FFF2-40B4-BE49-F238E27FC236}">
                  <a16:creationId xmlns:a16="http://schemas.microsoft.com/office/drawing/2014/main" id="{F72B9D9E-41FE-4C14-B874-0C2B920B038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58758753"/>
                </p:ext>
              </p:extLst>
            </p:nvPr>
          </p:nvGraphicFramePr>
          <p:xfrm>
            <a:off x="1756112" y="1961489"/>
            <a:ext cx="2224477" cy="18719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76" name="全G他右">
              <a:extLst>
                <a:ext uri="{FF2B5EF4-FFF2-40B4-BE49-F238E27FC236}">
                  <a16:creationId xmlns:a16="http://schemas.microsoft.com/office/drawing/2014/main" id="{867B003C-7BDF-49BB-9EF7-5AB592B1E91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42374752"/>
                </p:ext>
              </p:extLst>
            </p:nvPr>
          </p:nvGraphicFramePr>
          <p:xfrm>
            <a:off x="1726148" y="1804081"/>
            <a:ext cx="2084589" cy="19282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77" name="WordArt 6">
              <a:extLst>
                <a:ext uri="{FF2B5EF4-FFF2-40B4-BE49-F238E27FC236}">
                  <a16:creationId xmlns:a16="http://schemas.microsoft.com/office/drawing/2014/main" id="{8FADFFB1-813D-481D-9ABF-21332EFAE2F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249815" y="2185688"/>
              <a:ext cx="642872" cy="22868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ZIP-FM</a:t>
              </a:r>
              <a:endParaRPr lang="ja-JP" altLang="en-US" sz="2100" b="1" kern="10" spc="-105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8" name="WordArt 6">
              <a:extLst>
                <a:ext uri="{FF2B5EF4-FFF2-40B4-BE49-F238E27FC236}">
                  <a16:creationId xmlns:a16="http://schemas.microsoft.com/office/drawing/2014/main" id="{58F27D26-7B4E-4D67-861D-6E2E10E31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6778" y="2554174"/>
              <a:ext cx="573329" cy="27520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37.0</a:t>
              </a:r>
              <a:r>
                <a:rPr lang="ja-JP" altLang="en-US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％</a:t>
              </a:r>
            </a:p>
          </p:txBody>
        </p:sp>
      </p:grp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FF62DEAC-889E-4260-BA33-8CBE52E4BD8B}"/>
              </a:ext>
            </a:extLst>
          </p:cNvPr>
          <p:cNvSpPr/>
          <p:nvPr/>
        </p:nvSpPr>
        <p:spPr>
          <a:xfrm>
            <a:off x="663450" y="4307347"/>
            <a:ext cx="8723118" cy="2219490"/>
          </a:xfrm>
          <a:prstGeom prst="rect">
            <a:avLst/>
          </a:prstGeom>
          <a:solidFill>
            <a:srgbClr val="FFFF99"/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B6D0B568-F110-4B5C-A747-A707A9A0FA1E}"/>
              </a:ext>
            </a:extLst>
          </p:cNvPr>
          <p:cNvGrpSpPr/>
          <p:nvPr/>
        </p:nvGrpSpPr>
        <p:grpSpPr>
          <a:xfrm>
            <a:off x="1784648" y="4062328"/>
            <a:ext cx="6436043" cy="473889"/>
            <a:chOff x="1189685" y="4176045"/>
            <a:chExt cx="4269152" cy="473889"/>
          </a:xfrm>
        </p:grpSpPr>
        <p:sp>
          <p:nvSpPr>
            <p:cNvPr id="84" name="四角形: 角を丸くする 37">
              <a:extLst>
                <a:ext uri="{FF2B5EF4-FFF2-40B4-BE49-F238E27FC236}">
                  <a16:creationId xmlns:a16="http://schemas.microsoft.com/office/drawing/2014/main" id="{55CD28FF-9895-4222-94FC-685C914E11F9}"/>
                </a:ext>
              </a:extLst>
            </p:cNvPr>
            <p:cNvSpPr/>
            <p:nvPr/>
          </p:nvSpPr>
          <p:spPr>
            <a:xfrm>
              <a:off x="1197615" y="4176045"/>
              <a:ext cx="4261222" cy="473889"/>
            </a:xfrm>
            <a:prstGeom prst="roundRect">
              <a:avLst/>
            </a:prstGeom>
            <a:solidFill>
              <a:srgbClr val="FF990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26FC4DD6-4406-4FD3-9C3E-B39B80762B3F}"/>
                </a:ext>
              </a:extLst>
            </p:cNvPr>
            <p:cNvSpPr txBox="1"/>
            <p:nvPr/>
          </p:nvSpPr>
          <p:spPr>
            <a:xfrm>
              <a:off x="1189685" y="4244231"/>
              <a:ext cx="42667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「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MORNING BOOOOOOST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」は、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週間で</a:t>
              </a:r>
              <a:r>
                <a:rPr lang="en-US" altLang="ja-JP" sz="160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111</a:t>
              </a:r>
              <a:r>
                <a:rPr lang="ja-JP" altLang="en-US" sz="160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万人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に聴かれています！</a:t>
              </a:r>
            </a:p>
          </p:txBody>
        </p:sp>
      </p:grpSp>
      <p:sp>
        <p:nvSpPr>
          <p:cNvPr id="92" name="テキスト ボックス 17"/>
          <p:cNvSpPr txBox="1">
            <a:spLocks noChangeArrowheads="1"/>
          </p:cNvSpPr>
          <p:nvPr/>
        </p:nvSpPr>
        <p:spPr bwMode="auto">
          <a:xfrm>
            <a:off x="1665384" y="4739075"/>
            <a:ext cx="642355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600" u="sng" dirty="0">
                <a:latin typeface="+mn-ea"/>
                <a:ea typeface="+mn-ea"/>
              </a:rPr>
              <a:t>●「</a:t>
            </a:r>
            <a:r>
              <a:rPr lang="en-US" altLang="ja-JP" sz="1600" u="sng" dirty="0">
                <a:latin typeface="+mn-ea"/>
                <a:ea typeface="+mn-ea"/>
              </a:rPr>
              <a:t>MORNING BOOOOOOST</a:t>
            </a:r>
            <a:r>
              <a:rPr lang="ja-JP" altLang="en-US" sz="1600" u="sng" dirty="0">
                <a:latin typeface="+mn-ea"/>
                <a:ea typeface="+mn-ea"/>
              </a:rPr>
              <a:t>」の</a:t>
            </a:r>
            <a:r>
              <a:rPr lang="en-US" altLang="ja-JP" sz="1600" u="sng" dirty="0">
                <a:latin typeface="+mn-ea"/>
                <a:ea typeface="+mn-ea"/>
              </a:rPr>
              <a:t>1</a:t>
            </a:r>
            <a:r>
              <a:rPr lang="ja-JP" altLang="en-US" sz="1600" u="sng" dirty="0">
                <a:latin typeface="+mn-ea"/>
                <a:ea typeface="+mn-ea"/>
              </a:rPr>
              <a:t>週間のユニークリーチ</a:t>
            </a:r>
            <a:r>
              <a:rPr lang="en-US" altLang="ja-JP" sz="1600" u="sng" dirty="0">
                <a:latin typeface="+mn-ea"/>
                <a:ea typeface="+mn-ea"/>
              </a:rPr>
              <a:t>(</a:t>
            </a:r>
            <a:r>
              <a:rPr lang="ja-JP" altLang="en-US" sz="1600" u="sng" dirty="0">
                <a:latin typeface="+mn-ea"/>
                <a:ea typeface="+mn-ea"/>
              </a:rPr>
              <a:t>到達率</a:t>
            </a:r>
            <a:r>
              <a:rPr lang="en-US" altLang="ja-JP" sz="1600" u="sng" dirty="0">
                <a:latin typeface="+mn-ea"/>
                <a:ea typeface="+mn-ea"/>
              </a:rPr>
              <a:t>)</a:t>
            </a:r>
            <a:r>
              <a:rPr lang="ja-JP" altLang="en-US" sz="1600" u="sng" dirty="0">
                <a:latin typeface="+mn-ea"/>
                <a:ea typeface="+mn-ea"/>
              </a:rPr>
              <a:t>・・・</a:t>
            </a:r>
            <a:r>
              <a:rPr lang="en-US" altLang="ja-JP" sz="1600" b="1" u="sng" dirty="0">
                <a:latin typeface="+mn-ea"/>
                <a:ea typeface="+mn-ea"/>
              </a:rPr>
              <a:t>11.1%</a:t>
            </a:r>
          </a:p>
        </p:txBody>
      </p:sp>
      <p:sp>
        <p:nvSpPr>
          <p:cNvPr id="93" name="テキスト ボックス 19"/>
          <p:cNvSpPr txBox="1">
            <a:spLocks noChangeArrowheads="1"/>
          </p:cNvSpPr>
          <p:nvPr/>
        </p:nvSpPr>
        <p:spPr bwMode="auto">
          <a:xfrm>
            <a:off x="3751675" y="6007583"/>
            <a:ext cx="35044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200" dirty="0">
                <a:latin typeface="+mn-ea"/>
                <a:ea typeface="+mn-ea"/>
              </a:rPr>
              <a:t>重複を除く正味到達人数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中京圏の</a:t>
            </a:r>
            <a:r>
              <a:rPr lang="en-US" altLang="ja-JP" sz="1200" dirty="0">
                <a:latin typeface="+mn-ea"/>
                <a:ea typeface="+mn-ea"/>
              </a:rPr>
              <a:t>ZIP-FM</a:t>
            </a:r>
            <a:r>
              <a:rPr lang="ja-JP" altLang="en-US" sz="1200" dirty="0">
                <a:latin typeface="+mn-ea"/>
                <a:ea typeface="+mn-ea"/>
              </a:rPr>
              <a:t>良好聴取エリア内の男女</a:t>
            </a:r>
            <a:r>
              <a:rPr lang="en-US" altLang="ja-JP" sz="1200" dirty="0">
                <a:latin typeface="+mn-ea"/>
                <a:ea typeface="+mn-ea"/>
              </a:rPr>
              <a:t>12</a:t>
            </a:r>
            <a:r>
              <a:rPr lang="ja-JP" altLang="en-US" sz="1200" dirty="0">
                <a:latin typeface="+mn-ea"/>
                <a:ea typeface="+mn-ea"/>
              </a:rPr>
              <a:t>～</a:t>
            </a:r>
            <a:r>
              <a:rPr lang="en-US" altLang="ja-JP" sz="1200" dirty="0">
                <a:latin typeface="+mn-ea"/>
                <a:ea typeface="+mn-ea"/>
              </a:rPr>
              <a:t>69</a:t>
            </a:r>
            <a:r>
              <a:rPr lang="ja-JP" altLang="en-US" sz="1200" dirty="0">
                <a:latin typeface="+mn-ea"/>
                <a:ea typeface="+mn-ea"/>
              </a:rPr>
              <a:t>才</a:t>
            </a:r>
            <a:endParaRPr lang="en-US" altLang="ja-JP" sz="1200" dirty="0">
              <a:latin typeface="+mn-ea"/>
              <a:ea typeface="+mn-ea"/>
            </a:endParaRPr>
          </a:p>
        </p:txBody>
      </p:sp>
      <p:sp>
        <p:nvSpPr>
          <p:cNvPr id="94" name="テキスト ボックス 18"/>
          <p:cNvSpPr txBox="1">
            <a:spLocks noChangeArrowheads="1"/>
          </p:cNvSpPr>
          <p:nvPr/>
        </p:nvSpPr>
        <p:spPr bwMode="auto">
          <a:xfrm>
            <a:off x="3567204" y="5238142"/>
            <a:ext cx="46778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4400" b="1" dirty="0">
                <a:solidFill>
                  <a:srgbClr val="EA6431"/>
                </a:solidFill>
                <a:latin typeface="+mn-ea"/>
                <a:ea typeface="+mn-ea"/>
              </a:rPr>
              <a:t>111</a:t>
            </a:r>
            <a:r>
              <a:rPr lang="ja-JP" altLang="en-US" sz="4400" b="1" dirty="0">
                <a:solidFill>
                  <a:srgbClr val="EA6431"/>
                </a:solidFill>
                <a:latin typeface="+mn-ea"/>
                <a:ea typeface="+mn-ea"/>
              </a:rPr>
              <a:t>万人／</a:t>
            </a:r>
            <a:r>
              <a:rPr lang="en-US" altLang="ja-JP" sz="3200" b="1" dirty="0">
                <a:solidFill>
                  <a:srgbClr val="EA6431"/>
                </a:solidFill>
                <a:latin typeface="+mn-ea"/>
                <a:ea typeface="+mn-ea"/>
              </a:rPr>
              <a:t>1,000</a:t>
            </a:r>
            <a:r>
              <a:rPr lang="ja-JP" altLang="en-US" sz="3200" b="1" dirty="0">
                <a:solidFill>
                  <a:srgbClr val="EA6431"/>
                </a:solidFill>
                <a:latin typeface="+mn-ea"/>
                <a:ea typeface="+mn-ea"/>
              </a:rPr>
              <a:t>万人</a:t>
            </a:r>
            <a:endParaRPr lang="en-US" altLang="ja-JP" sz="3200" b="1" dirty="0">
              <a:solidFill>
                <a:srgbClr val="EA6431"/>
              </a:solidFill>
              <a:latin typeface="+mn-ea"/>
              <a:ea typeface="+mn-ea"/>
            </a:endParaRPr>
          </a:p>
        </p:txBody>
      </p:sp>
      <p:sp>
        <p:nvSpPr>
          <p:cNvPr id="95" name="テキスト ボックス 17"/>
          <p:cNvSpPr txBox="1">
            <a:spLocks noChangeArrowheads="1"/>
          </p:cNvSpPr>
          <p:nvPr/>
        </p:nvSpPr>
        <p:spPr bwMode="auto">
          <a:xfrm>
            <a:off x="1638444" y="5307503"/>
            <a:ext cx="19415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dirty="0">
                <a:latin typeface="+mn-ea"/>
                <a:ea typeface="+mn-ea"/>
              </a:rPr>
              <a:t>人口換算すると</a:t>
            </a:r>
            <a:r>
              <a:rPr lang="en-US" altLang="ja-JP" dirty="0">
                <a:latin typeface="+mn-ea"/>
                <a:ea typeface="+mn-ea"/>
              </a:rPr>
              <a:t>…</a:t>
            </a: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C220D258-9AFE-78D4-4296-9628C160E883}"/>
              </a:ext>
            </a:extLst>
          </p:cNvPr>
          <p:cNvSpPr txBox="1"/>
          <p:nvPr/>
        </p:nvSpPr>
        <p:spPr>
          <a:xfrm>
            <a:off x="726306" y="6596789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401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B3209-E3BF-F721-FB6C-173B92001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2">
            <a:extLst>
              <a:ext uri="{FF2B5EF4-FFF2-40B4-BE49-F238E27FC236}">
                <a16:creationId xmlns:a16="http://schemas.microsoft.com/office/drawing/2014/main" id="{BDB2BB2C-89DE-B736-26B3-7BACE0BC6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n-ea"/>
                <a:ea typeface="+mn-ea"/>
              </a:rPr>
              <a:t>ＭＯＲＮＩＮＧ</a:t>
            </a:r>
            <a:r>
              <a:rPr lang="en-US" altLang="ja-JP" sz="2000" b="1" dirty="0">
                <a:latin typeface="+mn-ea"/>
                <a:ea typeface="+mn-ea"/>
              </a:rPr>
              <a:t> </a:t>
            </a:r>
            <a:r>
              <a:rPr lang="ja-JP" altLang="en-US" sz="2000" b="1" dirty="0">
                <a:latin typeface="+mn-ea"/>
                <a:ea typeface="+mn-ea"/>
              </a:rPr>
              <a:t>ＢＯＯＯＯＯＯＳＴ</a:t>
            </a:r>
            <a:r>
              <a:rPr lang="ja-JP" altLang="en-US" sz="2000" b="1" dirty="0">
                <a:latin typeface="+mn-lt"/>
                <a:ea typeface="+mj-ea"/>
              </a:rPr>
              <a:t>　＜聴取者構成＞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F067A62-A5B5-64C9-E78D-14BD1A52F7D7}"/>
              </a:ext>
            </a:extLst>
          </p:cNvPr>
          <p:cNvSpPr/>
          <p:nvPr/>
        </p:nvSpPr>
        <p:spPr>
          <a:xfrm>
            <a:off x="5025008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四角形: 角を丸くする 50">
            <a:extLst>
              <a:ext uri="{FF2B5EF4-FFF2-40B4-BE49-F238E27FC236}">
                <a16:creationId xmlns:a16="http://schemas.microsoft.com/office/drawing/2014/main" id="{057CA13F-902C-5B45-1D54-3A98176E6267}"/>
              </a:ext>
            </a:extLst>
          </p:cNvPr>
          <p:cNvSpPr/>
          <p:nvPr/>
        </p:nvSpPr>
        <p:spPr>
          <a:xfrm>
            <a:off x="5853742" y="1518193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男女年代別構成</a:t>
            </a:r>
          </a:p>
        </p:txBody>
      </p:sp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A9B40275-E912-0998-2106-7E9B97239588}"/>
              </a:ext>
            </a:extLst>
          </p:cNvPr>
          <p:cNvGraphicFramePr>
            <a:graphicFrameLocks noGrp="1"/>
          </p:cNvGraphicFramePr>
          <p:nvPr/>
        </p:nvGraphicFramePr>
        <p:xfrm>
          <a:off x="5156482" y="5164413"/>
          <a:ext cx="4267200" cy="90678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71226511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8295788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893147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162444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4845223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2884389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30191637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35526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06:00-9:00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1.7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3.8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12.7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21.3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18.8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5.8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73918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801994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06:00-9:00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0.9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0.8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6.7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7.8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14.4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851049"/>
                  </a:ext>
                </a:extLst>
              </a:tr>
            </a:tbl>
          </a:graphicData>
        </a:graphic>
      </p:graphicFrame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12A4A6F-67D6-16CC-E94C-337E9107F378}"/>
              </a:ext>
            </a:extLst>
          </p:cNvPr>
          <p:cNvSpPr/>
          <p:nvPr/>
        </p:nvSpPr>
        <p:spPr>
          <a:xfrm>
            <a:off x="344488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四角形: 角を丸くする 50">
            <a:extLst>
              <a:ext uri="{FF2B5EF4-FFF2-40B4-BE49-F238E27FC236}">
                <a16:creationId xmlns:a16="http://schemas.microsoft.com/office/drawing/2014/main" id="{893C2775-9A32-DFE1-4685-D07EF85935EE}"/>
              </a:ext>
            </a:extLst>
          </p:cNvPr>
          <p:cNvSpPr/>
          <p:nvPr/>
        </p:nvSpPr>
        <p:spPr>
          <a:xfrm>
            <a:off x="1162978" y="1536651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男女比</a:t>
            </a: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8EA14D40-520B-CD6B-56E6-BBCA45047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318" y="5263860"/>
            <a:ext cx="42672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000" dirty="0">
                <a:latin typeface="+mn-lt"/>
                <a:ea typeface="+mj-ea"/>
              </a:rPr>
              <a:t>「</a:t>
            </a:r>
            <a:r>
              <a:rPr lang="en-US" altLang="ja-JP" sz="2000" dirty="0">
                <a:latin typeface="+mn-lt"/>
                <a:ea typeface="+mj-ea"/>
              </a:rPr>
              <a:t>MORNING BOOOOOOST</a:t>
            </a:r>
            <a:r>
              <a:rPr lang="ja-JP" altLang="en-US" sz="2000" dirty="0">
                <a:latin typeface="+mn-lt"/>
                <a:ea typeface="+mj-ea"/>
              </a:rPr>
              <a:t>」リスナーの</a:t>
            </a:r>
            <a:endParaRPr lang="en-US" altLang="ja-JP" sz="2000" dirty="0">
              <a:latin typeface="+mn-lt"/>
              <a:ea typeface="+mj-ea"/>
            </a:endParaRPr>
          </a:p>
          <a:p>
            <a:pPr algn="ctr" eaLnBrk="1" hangingPunct="1"/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6.4</a:t>
            </a:r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割が男性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 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FF0000"/>
                </a:solidFill>
                <a:latin typeface="+mn-lt"/>
                <a:ea typeface="+mj-ea"/>
              </a:rPr>
              <a:t>3.6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割が女性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BBEA6EC-A328-7A9D-C673-C6F07EB071D7}"/>
              </a:ext>
            </a:extLst>
          </p:cNvPr>
          <p:cNvSpPr txBox="1"/>
          <p:nvPr/>
        </p:nvSpPr>
        <p:spPr>
          <a:xfrm>
            <a:off x="726306" y="6497324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C147054E-9187-B291-0850-8FC9F9D90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961941"/>
            <a:ext cx="75613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●（月～金）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6:00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～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9:00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における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12-69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歳男女のリスナー層</a:t>
            </a:r>
          </a:p>
        </p:txBody>
      </p:sp>
      <p:graphicFrame>
        <p:nvGraphicFramePr>
          <p:cNvPr id="20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/>
        </p:nvGraphicFramePr>
        <p:xfrm>
          <a:off x="5169504" y="2061168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/>
        </p:nvGraphicFramePr>
        <p:xfrm>
          <a:off x="200472" y="1989000"/>
          <a:ext cx="4752288" cy="316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4244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ＭＯＲＮＩＮＧ</a:t>
            </a:r>
            <a:r>
              <a:rPr lang="en-US" altLang="ja-JP" sz="2000" b="1" dirty="0">
                <a:latin typeface="+mj-ea"/>
                <a:ea typeface="+mj-ea"/>
              </a:rPr>
              <a:t> </a:t>
            </a:r>
            <a:r>
              <a:rPr lang="ja-JP" altLang="en-US" sz="2000" b="1" dirty="0">
                <a:latin typeface="+mj-ea"/>
                <a:ea typeface="+mj-ea"/>
              </a:rPr>
              <a:t>ＢＯＯＯＯＯＯＳＴ</a:t>
            </a:r>
            <a:r>
              <a:rPr lang="ja-JP" altLang="en-US" sz="2000" b="1" dirty="0">
                <a:latin typeface="+mn-lt"/>
                <a:ea typeface="+mj-ea"/>
              </a:rPr>
              <a:t>　＜番組ＳＮＳ＞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200472" y="993512"/>
            <a:ext cx="90804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X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@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boooooost_zip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34,000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80" y="1484784"/>
            <a:ext cx="2523430" cy="1944216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7202" y="1484784"/>
            <a:ext cx="2221580" cy="252028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5"/>
          <a:srcRect b="5167"/>
          <a:stretch/>
        </p:blipFill>
        <p:spPr>
          <a:xfrm>
            <a:off x="5169024" y="1487887"/>
            <a:ext cx="2049066" cy="257065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6"/>
          <a:srcRect b="5676"/>
          <a:stretch/>
        </p:blipFill>
        <p:spPr>
          <a:xfrm>
            <a:off x="7329264" y="1468155"/>
            <a:ext cx="2373114" cy="2392893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7"/>
          <a:srcRect r="16868" b="6473"/>
          <a:stretch/>
        </p:blipFill>
        <p:spPr>
          <a:xfrm>
            <a:off x="344488" y="3789040"/>
            <a:ext cx="2088232" cy="2694493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07627" y="4293096"/>
            <a:ext cx="2289389" cy="2251797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1032" y="4293096"/>
            <a:ext cx="2088232" cy="1633012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52939" y="3933056"/>
            <a:ext cx="1925763" cy="276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6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828" y="5828162"/>
            <a:ext cx="8553911" cy="707835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471" y="4096266"/>
            <a:ext cx="8570268" cy="709188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828" y="3212359"/>
            <a:ext cx="8553911" cy="730544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286" y="2337956"/>
            <a:ext cx="8562453" cy="713992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190" y="1438481"/>
            <a:ext cx="8624496" cy="723734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/>
        </p:nvSpPr>
        <p:spPr>
          <a:xfrm>
            <a:off x="352279" y="935432"/>
            <a:ext cx="9586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</a:rPr>
              <a:t>radiko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全体のリスナーと比較して、「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MORNING BOOOOOOST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」のリスナーのポイントが高いプロフィール</a:t>
            </a:r>
            <a:endParaRPr lang="en-US" altLang="ja-JP" sz="1600" u="sng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828" y="4934501"/>
            <a:ext cx="8553911" cy="734592"/>
          </a:xfrm>
          <a:prstGeom prst="rect">
            <a:avLst/>
          </a:prstGeom>
        </p:spPr>
      </p:pic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ＭＯＲＮＩＮＧ</a:t>
            </a:r>
            <a:r>
              <a:rPr lang="en-US" altLang="ja-JP" sz="2000" b="1" dirty="0">
                <a:latin typeface="+mj-ea"/>
                <a:ea typeface="+mj-ea"/>
              </a:rPr>
              <a:t> </a:t>
            </a:r>
            <a:r>
              <a:rPr lang="ja-JP" altLang="en-US" sz="2000" b="1" dirty="0">
                <a:latin typeface="+mj-ea"/>
                <a:ea typeface="+mj-ea"/>
              </a:rPr>
              <a:t>ＢＯＯＯＯＯＯＳＴ</a:t>
            </a:r>
            <a:r>
              <a:rPr lang="ja-JP" altLang="en-US" sz="2000" b="1" dirty="0">
                <a:latin typeface="+mn-lt"/>
                <a:ea typeface="+mj-ea"/>
              </a:rPr>
              <a:t>　＜リスナー・プロフィール＞</a:t>
            </a:r>
          </a:p>
        </p:txBody>
      </p:sp>
    </p:spTree>
    <p:extLst>
      <p:ext uri="{BB962C8B-B14F-4D97-AF65-F5344CB8AC3E}">
        <p14:creationId xmlns:p14="http://schemas.microsoft.com/office/powerpoint/2010/main" val="3328898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9" y="260648"/>
            <a:ext cx="604867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ＭＯＲＮＩＮＧ</a:t>
            </a:r>
            <a:r>
              <a:rPr lang="en-US" altLang="ja-JP" sz="2000" b="1" dirty="0">
                <a:latin typeface="+mj-ea"/>
                <a:ea typeface="+mj-ea"/>
              </a:rPr>
              <a:t> </a:t>
            </a:r>
            <a:r>
              <a:rPr lang="ja-JP" altLang="en-US" sz="2000" b="1" dirty="0">
                <a:latin typeface="+mj-ea"/>
                <a:ea typeface="+mj-ea"/>
              </a:rPr>
              <a:t>ＢＯＯＯＯＯＯＳＴ</a:t>
            </a:r>
            <a:r>
              <a:rPr lang="ja-JP" altLang="en-US" sz="2000" b="1" dirty="0">
                <a:latin typeface="+mn-lt"/>
                <a:ea typeface="+mj-ea"/>
              </a:rPr>
              <a:t>　＜タイムテーブル</a:t>
            </a:r>
            <a:r>
              <a:rPr lang="ja-JP" altLang="en-US" sz="2000" b="1">
                <a:latin typeface="+mn-lt"/>
                <a:ea typeface="+mj-ea"/>
              </a:rPr>
              <a:t>＞　</a:t>
            </a:r>
            <a:endParaRPr lang="ja-JP" altLang="en-US" sz="2000" b="1" dirty="0">
              <a:latin typeface="+mn-lt"/>
              <a:ea typeface="+mj-ea"/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387393"/>
              </p:ext>
            </p:extLst>
          </p:nvPr>
        </p:nvGraphicFramePr>
        <p:xfrm>
          <a:off x="992560" y="979129"/>
          <a:ext cx="7776864" cy="5538384"/>
        </p:xfrm>
        <a:graphic>
          <a:graphicData uri="http://schemas.openxmlformats.org/drawingml/2006/table">
            <a:tbl>
              <a:tblPr bandRow="1">
                <a:tableStyleId>{5DA37D80-6434-44D0-A028-1B22A696006F}</a:tableStyleId>
              </a:tblPr>
              <a:tblGrid>
                <a:gridCol w="1226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974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233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START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END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コーナー・タイトル</a:t>
                      </a:r>
                      <a:endParaRPr lang="ja-JP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381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5:58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6:00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TIME SIGNAL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5879279"/>
                  </a:ext>
                </a:extLst>
              </a:tr>
              <a:tr h="19296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6:00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OPENER〜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1060703"/>
                  </a:ext>
                </a:extLst>
              </a:tr>
              <a:tr h="226381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6:47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6:49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sz="1100" u="none" strike="noStrike" dirty="0">
                          <a:effectLst/>
                        </a:rPr>
                        <a:t>GOOD DRIVING CAMPAIGN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66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7:01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7:03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sz="1100" u="none" strike="noStrike" dirty="0">
                          <a:effectLst/>
                        </a:rPr>
                        <a:t>ALL OK  FORTUNE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7:17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7:19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TRAFFIC</a:t>
                      </a:r>
                      <a:r>
                        <a:rPr lang="en-US" altLang="ja-JP" sz="1100" u="none" strike="noStrike" baseline="0" dirty="0">
                          <a:effectLst/>
                        </a:rPr>
                        <a:t> INFORMATION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6381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7:19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7:21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HEADLINE NEWS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6381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7:21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7:23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WEATHER INFORMATION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6381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7:27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7:32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sz="1100" u="none" strike="noStrike" dirty="0">
                          <a:effectLst/>
                        </a:rPr>
                        <a:t>WORLD POP EYE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6381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7:32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7:37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sz="1100" u="none" strike="noStrike" dirty="0">
                          <a:effectLst/>
                        </a:rPr>
                        <a:t>SPORTS TIPS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5360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7:37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7:42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1" lang="ja-JP" altLang="en-US" sz="1100" u="none" strike="noStrike" kern="1200" dirty="0">
                          <a:effectLst/>
                        </a:rPr>
                        <a:t>　（月） </a:t>
                      </a:r>
                      <a:r>
                        <a:rPr kumimoji="1" lang="en-US" altLang="ja-JP" sz="1100" u="none" strike="noStrike" kern="1200" dirty="0">
                          <a:effectLst/>
                        </a:rPr>
                        <a:t>MORNING</a:t>
                      </a:r>
                      <a:r>
                        <a:rPr kumimoji="1" lang="ja-JP" altLang="en-US" sz="1100" u="none" strike="noStrike" kern="1200" dirty="0">
                          <a:effectLst/>
                        </a:rPr>
                        <a:t> </a:t>
                      </a:r>
                      <a:r>
                        <a:rPr kumimoji="1" lang="en-US" altLang="ja-JP" sz="1100" u="none" strike="noStrike" kern="1200" dirty="0">
                          <a:effectLst/>
                        </a:rPr>
                        <a:t>IQ</a:t>
                      </a:r>
                    </a:p>
                    <a:p>
                      <a:pPr algn="l" fontAlgn="b"/>
                      <a:r>
                        <a:rPr kumimoji="1" lang="ja-JP" altLang="en-US" sz="1100" u="none" strike="noStrike" kern="1200" dirty="0">
                          <a:effectLst/>
                        </a:rPr>
                        <a:t>　（火） </a:t>
                      </a:r>
                      <a:r>
                        <a:rPr kumimoji="1" lang="en-US" altLang="ja-JP" sz="1100" u="none" strike="noStrike" kern="1200" dirty="0">
                          <a:effectLst/>
                        </a:rPr>
                        <a:t>Grow Up!</a:t>
                      </a:r>
                    </a:p>
                    <a:p>
                      <a:pPr algn="l" fontAlgn="b"/>
                      <a:r>
                        <a:rPr kumimoji="1" lang="ja-JP" altLang="en-US" sz="1100" u="none" strike="noStrike" kern="1200" baseline="0" dirty="0">
                          <a:effectLst/>
                        </a:rPr>
                        <a:t>　（水）</a:t>
                      </a:r>
                      <a:r>
                        <a:rPr kumimoji="1" lang="en-US" altLang="ja-JP" sz="1100" u="none" strike="noStrike" kern="1200" baseline="0" dirty="0">
                          <a:effectLst/>
                        </a:rPr>
                        <a:t> CIRCLE </a:t>
                      </a:r>
                      <a:r>
                        <a:rPr kumimoji="1" lang="en-US" altLang="ja-JP" sz="1100" u="none" strike="noStrike" kern="1200" baseline="0" dirty="0" err="1">
                          <a:effectLst/>
                        </a:rPr>
                        <a:t>CIRCLE</a:t>
                      </a:r>
                      <a:endParaRPr kumimoji="1" lang="en-US" altLang="ja-JP" sz="1100" u="none" strike="noStrike" kern="1200" baseline="0" dirty="0">
                        <a:effectLst/>
                      </a:endParaRPr>
                    </a:p>
                    <a:p>
                      <a:pPr algn="l" fontAlgn="b"/>
                      <a:r>
                        <a:rPr kumimoji="1" lang="ja-JP" altLang="en-US" sz="1100" u="none" strike="noStrike" kern="1200" baseline="0" dirty="0">
                          <a:effectLst/>
                        </a:rPr>
                        <a:t>　（金） </a:t>
                      </a:r>
                      <a:r>
                        <a:rPr kumimoji="1" lang="en-US" altLang="ja-JP" sz="1100" u="none" strike="noStrike" kern="1200" baseline="0" dirty="0">
                          <a:effectLst/>
                        </a:rPr>
                        <a:t>Life Goes On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6381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7:45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7:50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sz="1100" u="none" strike="noStrike" dirty="0">
                          <a:effectLst/>
                        </a:rPr>
                        <a:t>CONNECT LINE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271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8:00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8:01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TIME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SIGNAL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84607179"/>
                  </a:ext>
                </a:extLst>
              </a:tr>
              <a:tr h="36569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8:05</a:t>
                      </a:r>
                      <a:endParaRPr lang="en-US" altLang="ja-JP" sz="1100" b="1" i="0" u="none" strike="noStrike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8:15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（月～木）　</a:t>
                      </a:r>
                      <a:r>
                        <a:rPr lang="en-US" sz="1100" u="none" strike="noStrike" dirty="0">
                          <a:effectLst/>
                        </a:rPr>
                        <a:t>THE FOCUS</a:t>
                      </a:r>
                    </a:p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　  （金）    </a:t>
                      </a:r>
                      <a:r>
                        <a:rPr lang="en-US" altLang="ja-JP" sz="1100" u="none" strike="noStrike" dirty="0">
                          <a:effectLst/>
                        </a:rPr>
                        <a:t>THE</a:t>
                      </a:r>
                      <a:r>
                        <a:rPr lang="en-US" altLang="ja-JP" sz="1100" u="none" strike="noStrike" baseline="0" dirty="0">
                          <a:effectLst/>
                        </a:rPr>
                        <a:t> FOCUS -THINK</a:t>
                      </a:r>
                      <a:r>
                        <a:rPr lang="ja-JP" altLang="en-US" sz="1100" u="none" strike="noStrike" baseline="0" dirty="0">
                          <a:effectLst/>
                        </a:rPr>
                        <a:t> </a:t>
                      </a:r>
                      <a:r>
                        <a:rPr lang="en-US" altLang="ja-JP" sz="1100" u="none" strike="noStrike" baseline="0" dirty="0">
                          <a:effectLst/>
                        </a:rPr>
                        <a:t>ABOUT</a:t>
                      </a:r>
                      <a:r>
                        <a:rPr lang="ja-JP" altLang="en-US" sz="1100" u="none" strike="noStrike" baseline="0" dirty="0">
                          <a:effectLst/>
                        </a:rPr>
                        <a:t> </a:t>
                      </a:r>
                      <a:r>
                        <a:rPr lang="en-US" altLang="ja-JP" sz="1100" u="none" strike="noStrike" baseline="0" dirty="0">
                          <a:effectLst/>
                        </a:rPr>
                        <a:t>SDGs-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6381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8:17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8:19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WEATHER INFORMATION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6381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8:19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8:21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TRAFFIC INFORMATION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640155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8:31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8:36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kumimoji="1" lang="ja-JP" altLang="en-US" sz="1100" u="none" strike="noStrike" kern="1200" dirty="0">
                          <a:effectLst/>
                        </a:rPr>
                        <a:t>（月） </a:t>
                      </a:r>
                      <a:r>
                        <a:rPr kumimoji="1" lang="en-US" altLang="ja-JP" sz="1100" u="none" strike="noStrike" kern="1200" dirty="0">
                          <a:effectLst/>
                        </a:rPr>
                        <a:t>SHINY SMILE CLUB</a:t>
                      </a:r>
                    </a:p>
                    <a:p>
                      <a:pPr algn="l" fontAlgn="b"/>
                      <a:r>
                        <a:rPr kumimoji="1" lang="ja-JP" altLang="en-US" sz="1100" u="none" strike="noStrike" kern="1200" dirty="0">
                          <a:effectLst/>
                        </a:rPr>
                        <a:t>　（火） </a:t>
                      </a:r>
                      <a:r>
                        <a:rPr kumimoji="1" lang="en-US" altLang="ja-JP" sz="1100" u="none" strike="noStrike" kern="1200" dirty="0">
                          <a:effectLst/>
                        </a:rPr>
                        <a:t>MY</a:t>
                      </a:r>
                      <a:r>
                        <a:rPr kumimoji="1" lang="en-US" altLang="ja-JP" sz="1100" u="none" strike="noStrike" kern="1200" baseline="0" dirty="0">
                          <a:effectLst/>
                        </a:rPr>
                        <a:t> SWEET BABY</a:t>
                      </a:r>
                    </a:p>
                    <a:p>
                      <a:pPr algn="l" fontAlgn="b"/>
                      <a:r>
                        <a:rPr kumimoji="1" lang="ja-JP" altLang="en-US" sz="1100" u="none" strike="noStrike" kern="1200" baseline="0" dirty="0">
                          <a:effectLst/>
                        </a:rPr>
                        <a:t>　（金） </a:t>
                      </a:r>
                      <a:r>
                        <a:rPr kumimoji="1" lang="en-US" altLang="ja-JP" sz="1100" u="none" strike="noStrike" kern="1200" baseline="0" dirty="0">
                          <a:effectLst/>
                        </a:rPr>
                        <a:t>Heat Wave Master</a:t>
                      </a:r>
                      <a:r>
                        <a:rPr kumimoji="1" lang="ja-JP" altLang="en-US" sz="1100" u="none" strike="noStrike" kern="1200" baseline="0" dirty="0">
                          <a:effectLst/>
                        </a:rPr>
                        <a:t>　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726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8:36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8:38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HEADLINE NEWS</a:t>
                      </a:r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726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8:57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CLOSER〜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5600239"/>
                  </a:ext>
                </a:extLst>
              </a:tr>
              <a:tr h="20726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8:58  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9:00</a:t>
                      </a:r>
                      <a: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TIME SIGNAL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41136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9755167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47748</TotalTime>
  <Words>878</Words>
  <Application>Microsoft Office PowerPoint</Application>
  <PresentationFormat>A4 210 x 297 mm</PresentationFormat>
  <Paragraphs>204</Paragraphs>
  <Slides>8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5" baseType="lpstr">
      <vt:lpstr>HGPｺﾞｼｯｸE</vt:lpstr>
      <vt:lpstr>HGP創英角ｺﾞｼｯｸUB</vt:lpstr>
      <vt:lpstr>HGｺﾞｼｯｸM</vt:lpstr>
      <vt:lpstr>Meiryo UI</vt:lpstr>
      <vt:lpstr>ＭＳ Ｐゴシック</vt:lpstr>
      <vt:lpstr>Arial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DAY</dc:title>
  <dc:subject>hiroyuki</dc:subject>
  <dc:creator>hiroyuki</dc:creator>
  <cp:lastModifiedBy>ZIP-FM</cp:lastModifiedBy>
  <cp:revision>2547</cp:revision>
  <cp:lastPrinted>2022-02-09T08:53:13Z</cp:lastPrinted>
  <dcterms:created xsi:type="dcterms:W3CDTF">2002-09-26T02:44:22Z</dcterms:created>
  <dcterms:modified xsi:type="dcterms:W3CDTF">2026-03-19T04:08:43Z</dcterms:modified>
  <cp:contentStatus/>
</cp:coreProperties>
</file>