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445" r:id="rId2"/>
  </p:sldIdLst>
  <p:sldSz cx="9906000" cy="6858000" type="A4"/>
  <p:notesSz cx="9866313" cy="67357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AEBAB5F9-3ECE-49B3-BB35-F73CC38A1EAB}">
          <p14:sldIdLst>
            <p14:sldId id="4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319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1" userDrawn="1">
          <p15:clr>
            <a:srgbClr val="A4A3A4"/>
          </p15:clr>
        </p15:guide>
        <p15:guide id="2" pos="310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99FF99"/>
    <a:srgbClr val="009900"/>
    <a:srgbClr val="CCFFFF"/>
    <a:srgbClr val="3333FF"/>
    <a:srgbClr val="FF5050"/>
    <a:srgbClr val="33CC33"/>
    <a:srgbClr val="FF9900"/>
    <a:srgbClr val="66CC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91" autoAdjust="0"/>
    <p:restoredTop sz="95267" autoAdjust="0"/>
  </p:normalViewPr>
  <p:slideViewPr>
    <p:cSldViewPr>
      <p:cViewPr varScale="1">
        <p:scale>
          <a:sx n="95" d="100"/>
          <a:sy n="95" d="100"/>
        </p:scale>
        <p:origin x="684" y="78"/>
      </p:cViewPr>
      <p:guideLst>
        <p:guide orient="horz" pos="2160"/>
        <p:guide orient="horz" pos="4319"/>
        <p:guide pos="312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1738" y="62"/>
      </p:cViewPr>
      <p:guideLst>
        <p:guide orient="horz" pos="2121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algn="r"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algn="r" defTabSz="903964" eaLnBrk="1" hangingPunct="1">
              <a:defRPr sz="1200"/>
            </a:lvl1pPr>
          </a:lstStyle>
          <a:p>
            <a:pPr>
              <a:defRPr/>
            </a:pPr>
            <a:fld id="{779D47F1-08B5-45BA-BD50-DA0DE3406A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14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algn="r"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08325" y="504825"/>
            <a:ext cx="3648075" cy="2525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9020" y="3198813"/>
            <a:ext cx="7888287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algn="r" defTabSz="905481" eaLnBrk="1" hangingPunct="1">
              <a:defRPr sz="1200"/>
            </a:lvl1pPr>
          </a:lstStyle>
          <a:p>
            <a:pPr>
              <a:defRPr/>
            </a:pPr>
            <a:fld id="{087A2C61-9F62-4143-968E-E7C7F7FF1C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9142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0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879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6" y="6709029"/>
            <a:ext cx="9921552" cy="12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グラフィックス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042" y="5724076"/>
            <a:ext cx="2133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 userDrawn="1"/>
        </p:nvSpPr>
        <p:spPr>
          <a:xfrm>
            <a:off x="7041232" y="6669940"/>
            <a:ext cx="208422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Copyright  ZIP-FM </a:t>
            </a:r>
            <a:r>
              <a:rPr lang="en-US" altLang="ja-JP" sz="750" dirty="0" err="1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inc</a:t>
            </a: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 All Rights Reserved</a:t>
            </a:r>
            <a:endParaRPr lang="ja-JP" altLang="en-US" sz="750" dirty="0">
              <a:solidFill>
                <a:schemeClr val="bg1"/>
              </a:solidFill>
              <a:latin typeface="+mn-lt"/>
              <a:ea typeface="HGP創英角ｺﾞｼｯｸUB" panose="020B0900000000000000" pitchFamily="50" charset="-128"/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269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8402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205794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68655" y="2556512"/>
            <a:ext cx="7578090" cy="176403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37310" y="4663440"/>
            <a:ext cx="6240780" cy="2103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1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22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33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4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55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6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88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460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3580F-DBF0-42FB-A548-F3D5BBF22973}" type="datetime1">
              <a:rPr lang="zh-CN" altLang="en-US"/>
              <a:pPr>
                <a:defRPr/>
              </a:pPr>
              <a:t>2026/3/18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46413" y="7627938"/>
            <a:ext cx="282257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3896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AE678-B0B0-4A08-898C-631A70CFDF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61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934264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295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693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32680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88156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2197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1069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54052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7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5" y="166688"/>
            <a:ext cx="157321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図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822657"/>
            <a:ext cx="9906000" cy="6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正方形/長方形 2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35" r:id="rId1"/>
    <p:sldLayoutId id="2147486625" r:id="rId2"/>
    <p:sldLayoutId id="2147486626" r:id="rId3"/>
    <p:sldLayoutId id="2147486627" r:id="rId4"/>
    <p:sldLayoutId id="2147486628" r:id="rId5"/>
    <p:sldLayoutId id="2147486629" r:id="rId6"/>
    <p:sldLayoutId id="2147486630" r:id="rId7"/>
    <p:sldLayoutId id="2147486631" r:id="rId8"/>
    <p:sldLayoutId id="2147486632" r:id="rId9"/>
    <p:sldLayoutId id="2147486633" r:id="rId10"/>
    <p:sldLayoutId id="2147486634" r:id="rId11"/>
    <p:sldLayoutId id="214748663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1196404"/>
              </p:ext>
            </p:extLst>
          </p:nvPr>
        </p:nvGraphicFramePr>
        <p:xfrm>
          <a:off x="416496" y="1161217"/>
          <a:ext cx="5688632" cy="499116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221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664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PROGRAM</a:t>
                      </a:r>
                    </a:p>
                    <a:p>
                      <a:pPr algn="ctr"/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CONCEPT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は、国際社会の共通目標として掲げられた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SDGs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に賛同し、メディアとして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SDGs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の普及に貢献していきます。</a:t>
                      </a:r>
                    </a:p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“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THINK ABOUT THE FUTURE”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を合言葉に、番組などの放送事業を通じて持続可能な社会を目指していきます。</a:t>
                      </a:r>
                    </a:p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この番組「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THINK ABOUT THE FUTURE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」では、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SDGs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をテーマに毎月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1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回づつの週替わりの企画で、リスナーのみなさんと一緒に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SDGs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について考えていきます。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NAVIGATOR</a:t>
                      </a:r>
                    </a:p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&amp; CONTENTS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u="sng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＜第</a:t>
                      </a:r>
                      <a:r>
                        <a:rPr lang="en-US" altLang="ja-JP" sz="1100" b="0" u="sng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r>
                        <a:rPr lang="ja-JP" altLang="en-US" sz="1100" b="0" u="sng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週＞　</a:t>
                      </a:r>
                      <a:r>
                        <a:rPr lang="en-US" altLang="ja-JP" sz="1100" b="0" u="sng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feat.</a:t>
                      </a:r>
                      <a:r>
                        <a:rPr lang="en-US" altLang="ja-JP" sz="1100" b="0" u="sng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Start Up [N] / </a:t>
                      </a:r>
                      <a:r>
                        <a:rPr lang="ja-JP" altLang="en-US" sz="1100" b="0" u="sng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粟生万琴</a:t>
                      </a:r>
                      <a:endParaRPr lang="ja-JP" altLang="en-US" sz="1100" b="0" u="sng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様々なイノベーションが生活にリンクする現在、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SDGs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に取り組むスタートアップ企業を中心に紹介します。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u="sng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＜第</a:t>
                      </a:r>
                      <a:r>
                        <a:rPr lang="en-US" altLang="ja-JP" sz="1100" b="0" u="sng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</a:t>
                      </a:r>
                      <a:r>
                        <a:rPr lang="ja-JP" altLang="en-US" sz="1100" b="0" u="sng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週＞　</a:t>
                      </a:r>
                      <a:r>
                        <a:rPr lang="en-US" altLang="ja-JP" sz="1100" b="0" u="sng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SOUND MIND</a:t>
                      </a:r>
                      <a:r>
                        <a:rPr lang="ja-JP" altLang="en-US" sz="1100" b="0" u="sng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u="sng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 </a:t>
                      </a:r>
                      <a:r>
                        <a:rPr lang="ja-JP" altLang="en-US" sz="1100" b="0" u="sng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上野正明</a:t>
                      </a:r>
                      <a:endParaRPr lang="en-US" altLang="ja-JP" sz="1100" b="0" u="sng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u="none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アーティストである上野正明が、自身の心の病の経験も踏まえて、リスナーと一緒に”心”と向き合い、メンタルヘルスケアの充実を提案するプログラム。</a:t>
                      </a:r>
                      <a:endParaRPr lang="en-US" altLang="ja-JP" sz="1100" b="0" u="sng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u="sng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＜第</a:t>
                      </a:r>
                      <a:r>
                        <a:rPr lang="en-US" altLang="ja-JP" sz="1100" b="0" u="sng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lang="ja-JP" altLang="en-US" sz="1100" b="0" u="sng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週＞　</a:t>
                      </a:r>
                      <a:r>
                        <a:rPr lang="en-US" altLang="ja-JP" sz="1100" b="0" u="sng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feat. WORLDs SDGs / MEGURU </a:t>
                      </a: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世界の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SDGs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について、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MEGURU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が実際に取材した模様を中心に、ポッドキャストとして連動してオンエア。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u="sng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＜第</a:t>
                      </a:r>
                      <a:r>
                        <a:rPr lang="en-US" altLang="ja-JP" sz="1100" b="0" u="sng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lang="ja-JP" altLang="en-US" sz="1100" b="0" u="sng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週＞　</a:t>
                      </a:r>
                      <a:r>
                        <a:rPr lang="en-US" altLang="ja-JP" sz="1100" b="0" u="sng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feat. DRAMA QUEEN / </a:t>
                      </a:r>
                      <a:r>
                        <a:rPr lang="ja-JP" altLang="en-US" sz="1100" b="0" u="sng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アンジェリカ＆レディーナナ</a:t>
                      </a:r>
                      <a:endParaRPr lang="en-US" altLang="ja-JP" sz="1100" b="0" u="sng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日常をドラマチックに生きるひとたちの悩みを、「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LGBTQ+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」に関する話題を中心にオンエアします。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※5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週目がある月は、毎回スペシャル企画をオンエア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TARGET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1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20</a:t>
                      </a:r>
                      <a:r>
                        <a:rPr kumimoji="1" lang="ja-JP" altLang="en-US" sz="11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歳～</a:t>
                      </a:r>
                      <a:r>
                        <a:rPr kumimoji="1" lang="en-US" altLang="ja-JP" sz="11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49</a:t>
                      </a:r>
                      <a:r>
                        <a:rPr kumimoji="1" lang="ja-JP" altLang="en-US" sz="11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歳　男・女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テキスト ボックス 4"/>
          <p:cNvSpPr txBox="1"/>
          <p:nvPr/>
        </p:nvSpPr>
        <p:spPr>
          <a:xfrm>
            <a:off x="416496" y="127460"/>
            <a:ext cx="51395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3200" b="1" dirty="0">
                <a:latin typeface="+mj-ea"/>
                <a:ea typeface="+mj-ea"/>
              </a:rPr>
              <a:t>THINK ABOUT THE FUTURE</a:t>
            </a:r>
            <a:endParaRPr kumimoji="1" lang="ja-JP" altLang="en-US" sz="3200" b="1" dirty="0">
              <a:latin typeface="+mj-ea"/>
              <a:ea typeface="+mj-ea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5817096" y="250570"/>
            <a:ext cx="2291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2400" dirty="0">
                <a:latin typeface="+mj-ea"/>
                <a:ea typeface="+mj-ea"/>
              </a:rPr>
              <a:t>Sat</a:t>
            </a:r>
            <a:r>
              <a:rPr kumimoji="1" lang="en-US" altLang="ja-JP" sz="2400" dirty="0">
                <a:latin typeface="+mj-ea"/>
                <a:ea typeface="+mj-ea"/>
              </a:rPr>
              <a:t> </a:t>
            </a:r>
            <a:r>
              <a:rPr lang="en-US" altLang="ja-JP" sz="2400" dirty="0">
                <a:latin typeface="+mj-ea"/>
                <a:ea typeface="+mj-ea"/>
              </a:rPr>
              <a:t>21:00-22:00</a:t>
            </a:r>
            <a:endParaRPr kumimoji="1" lang="ja-JP" altLang="en-US" sz="2400" dirty="0">
              <a:latin typeface="+mj-ea"/>
              <a:ea typeface="+mj-ea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 rotWithShape="1">
          <a:blip r:embed="rId3"/>
          <a:srcRect l="15005" t="311" r="9967" b="-311"/>
          <a:stretch/>
        </p:blipFill>
        <p:spPr>
          <a:xfrm>
            <a:off x="7345686" y="977343"/>
            <a:ext cx="1225310" cy="1224136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 rotWithShape="1">
          <a:blip r:embed="rId4"/>
          <a:srcRect l="17303" t="4131" r="20123" b="54087"/>
          <a:stretch/>
        </p:blipFill>
        <p:spPr>
          <a:xfrm>
            <a:off x="7345686" y="3904318"/>
            <a:ext cx="1238082" cy="1237909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 rotWithShape="1">
          <a:blip r:embed="rId5"/>
          <a:srcRect l="20780" r="23275" b="24939"/>
          <a:stretch/>
        </p:blipFill>
        <p:spPr>
          <a:xfrm>
            <a:off x="6598766" y="5353063"/>
            <a:ext cx="1235729" cy="1242722"/>
          </a:xfrm>
          <a:prstGeom prst="rect">
            <a:avLst/>
          </a:prstGeom>
        </p:spPr>
      </p:pic>
      <p:sp>
        <p:nvSpPr>
          <p:cNvPr id="10" name="テキスト ボックス 9"/>
          <p:cNvSpPr txBox="1"/>
          <p:nvPr/>
        </p:nvSpPr>
        <p:spPr>
          <a:xfrm>
            <a:off x="7609527" y="2208003"/>
            <a:ext cx="6976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000" dirty="0">
                <a:latin typeface="+mj-ea"/>
                <a:ea typeface="+mj-ea"/>
              </a:rPr>
              <a:t>粟生万琴</a:t>
            </a: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7657757" y="5126941"/>
            <a:ext cx="67037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latin typeface="+mn-lt"/>
              </a:rPr>
              <a:t>MEGURU</a:t>
            </a:r>
            <a:endParaRPr kumimoji="1" lang="ja-JP" altLang="en-US" sz="1000" dirty="0">
              <a:latin typeface="+mn-lt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6845981" y="6583827"/>
            <a:ext cx="83388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000" dirty="0">
                <a:latin typeface="+mj-ea"/>
                <a:ea typeface="+mj-ea"/>
              </a:rPr>
              <a:t>アンジェリカ</a:t>
            </a: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8335969" y="6587692"/>
            <a:ext cx="8707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000" dirty="0">
                <a:latin typeface="+mn-ea"/>
                <a:ea typeface="+mn-ea"/>
              </a:rPr>
              <a:t>レディーナナ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AC3822B-573D-315F-9B2E-2020978BC6B3}"/>
              </a:ext>
            </a:extLst>
          </p:cNvPr>
          <p:cNvSpPr txBox="1"/>
          <p:nvPr/>
        </p:nvSpPr>
        <p:spPr>
          <a:xfrm>
            <a:off x="7576370" y="3676847"/>
            <a:ext cx="6976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000" dirty="0">
                <a:latin typeface="+mj-ea"/>
                <a:ea typeface="+mj-ea"/>
              </a:rPr>
              <a:t>上野正明</a:t>
            </a:r>
            <a:endParaRPr kumimoji="1" lang="ja-JP" altLang="en-US" sz="1000" dirty="0">
              <a:latin typeface="+mj-ea"/>
              <a:ea typeface="+mj-ea"/>
            </a:endParaRPr>
          </a:p>
        </p:txBody>
      </p:sp>
      <p:pic>
        <p:nvPicPr>
          <p:cNvPr id="6" name="図 5" descr="ドレスを着た女性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8D25AB87-CDB5-EB2A-1CA0-55355D94590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1539" y="5360057"/>
            <a:ext cx="1235728" cy="1235728"/>
          </a:xfrm>
          <a:prstGeom prst="rect">
            <a:avLst/>
          </a:prstGeom>
        </p:spPr>
      </p:pic>
      <p:pic>
        <p:nvPicPr>
          <p:cNvPr id="17" name="図 16" descr="黒いシャツを着ている男性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CB3C983B-2429-4A67-1B19-A8C471C212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478" y="2460748"/>
            <a:ext cx="1235729" cy="1235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7482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ZIP COLOR1">
      <a:dk1>
        <a:sysClr val="windowText" lastClr="000000"/>
      </a:dk1>
      <a:lt1>
        <a:sysClr val="window" lastClr="FFFFFF"/>
      </a:lt1>
      <a:dk2>
        <a:srgbClr val="797B84"/>
      </a:dk2>
      <a:lt2>
        <a:srgbClr val="D8D8D8"/>
      </a:lt2>
      <a:accent1>
        <a:srgbClr val="EB6432"/>
      </a:accent1>
      <a:accent2>
        <a:srgbClr val="797B84"/>
      </a:accent2>
      <a:accent3>
        <a:srgbClr val="43AC77"/>
      </a:accent3>
      <a:accent4>
        <a:srgbClr val="B13483"/>
      </a:accent4>
      <a:accent5>
        <a:srgbClr val="79C6E7"/>
      </a:accent5>
      <a:accent6>
        <a:srgbClr val="F28B84"/>
      </a:accent6>
      <a:hlink>
        <a:srgbClr val="0070C0"/>
      </a:hlink>
      <a:folHlink>
        <a:srgbClr val="954F72"/>
      </a:folHlink>
    </a:clrScheme>
    <a:fontScheme name="固定フォント">
      <a:majorFont>
        <a:latin typeface="HGPｺﾞｼｯｸE"/>
        <a:ea typeface="HGPｺﾞｼｯｸE"/>
        <a:cs typeface=""/>
      </a:majorFont>
      <a:minorFont>
        <a:latin typeface="HGPｺﾞｼｯｸE"/>
        <a:ea typeface="HGPｺﾞｼｯｸ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43562</TotalTime>
  <Words>280</Words>
  <Application>Microsoft Office PowerPoint</Application>
  <PresentationFormat>A4 210 x 297 mm</PresentationFormat>
  <Paragraphs>26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HGPｺﾞｼｯｸE</vt:lpstr>
      <vt:lpstr>ＭＳ Ｐゴシック</vt:lpstr>
      <vt:lpstr>Arial</vt:lpstr>
      <vt:lpstr>標準デザイン</vt:lpstr>
      <vt:lpstr>PowerPoint プレゼンテーション</vt:lpstr>
    </vt:vector>
  </TitlesOfParts>
  <Company>ZIP-FM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pcfln168</dc:creator>
  <cp:lastModifiedBy>康司 久保田</cp:lastModifiedBy>
  <cp:revision>2318</cp:revision>
  <cp:lastPrinted>2022-01-27T06:52:39Z</cp:lastPrinted>
  <dcterms:created xsi:type="dcterms:W3CDTF">2002-09-26T02:44:22Z</dcterms:created>
  <dcterms:modified xsi:type="dcterms:W3CDTF">2026-03-18T02:48:18Z</dcterms:modified>
  <cp:contentStatus/>
</cp:coreProperties>
</file>