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1" r:id="rId2"/>
    <p:sldId id="484" r:id="rId3"/>
    <p:sldId id="482" r:id="rId4"/>
    <p:sldId id="498" r:id="rId5"/>
    <p:sldId id="503" r:id="rId6"/>
    <p:sldId id="483" r:id="rId7"/>
    <p:sldId id="499" r:id="rId8"/>
    <p:sldId id="485" r:id="rId9"/>
    <p:sldId id="491" r:id="rId10"/>
    <p:sldId id="495" r:id="rId11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499"/>
            <p14:sldId id="485"/>
            <p14:sldId id="491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FF"/>
    <a:srgbClr val="FF66FF"/>
    <a:srgbClr val="FF99FF"/>
    <a:srgbClr val="FFCCFF"/>
    <a:srgbClr val="333399"/>
    <a:srgbClr val="0033CC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59" d="100"/>
          <a:sy n="59" d="100"/>
        </p:scale>
        <p:origin x="72" y="571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esktop\&#26178;&#38291;&#21306;&#20998;&#38598;&#35336;&#65308;&#29305;&#24615;&#215;&#26178;&#38291;&#21306;&#20998;&#65310;_20251112_1057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esktop\&#26178;&#38291;&#21306;&#20998;&#38598;&#35336;&#65308;&#29305;&#24615;&#215;&#26178;&#38291;&#21306;&#20998;&#65310;_20251112_1057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20:00</c:v>
                </c:pt>
                <c:pt idx="1">
                  <c:v>20:15</c:v>
                </c:pt>
                <c:pt idx="2">
                  <c:v>20:30</c:v>
                </c:pt>
                <c:pt idx="3">
                  <c:v>20:45</c:v>
                </c:pt>
                <c:pt idx="4">
                  <c:v>21:00</c:v>
                </c:pt>
                <c:pt idx="5">
                  <c:v>21:15</c:v>
                </c:pt>
                <c:pt idx="6">
                  <c:v>21:30</c:v>
                </c:pt>
                <c:pt idx="7">
                  <c:v>21:45</c:v>
                </c:pt>
              </c:strCache>
            </c:strRef>
          </c:cat>
          <c:val>
            <c:numRef>
              <c:f>Sheet1!$B$2:$B$9</c:f>
              <c:numCache>
                <c:formatCode>0.0;\-0.0;"*"</c:formatCode>
                <c:ptCount val="8"/>
                <c:pt idx="0">
                  <c:v>0.5</c:v>
                </c:pt>
                <c:pt idx="1">
                  <c:v>0.4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20:00</c:v>
                </c:pt>
                <c:pt idx="1">
                  <c:v>20:15</c:v>
                </c:pt>
                <c:pt idx="2">
                  <c:v>20:30</c:v>
                </c:pt>
                <c:pt idx="3">
                  <c:v>20:45</c:v>
                </c:pt>
                <c:pt idx="4">
                  <c:v>21:00</c:v>
                </c:pt>
                <c:pt idx="5">
                  <c:v>21:15</c:v>
                </c:pt>
                <c:pt idx="6">
                  <c:v>21:30</c:v>
                </c:pt>
                <c:pt idx="7">
                  <c:v>21:45</c:v>
                </c:pt>
              </c:strCache>
            </c:strRef>
          </c:cat>
          <c:val>
            <c:numRef>
              <c:f>Sheet1!$C$2:$C$9</c:f>
              <c:numCache>
                <c:formatCode>0.0;\-0.0;"*"</c:formatCode>
                <c:ptCount val="8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20:00</c:v>
                </c:pt>
                <c:pt idx="1">
                  <c:v>20:15</c:v>
                </c:pt>
                <c:pt idx="2">
                  <c:v>20:30</c:v>
                </c:pt>
                <c:pt idx="3">
                  <c:v>20:45</c:v>
                </c:pt>
                <c:pt idx="4">
                  <c:v>21:00</c:v>
                </c:pt>
                <c:pt idx="5">
                  <c:v>21:15</c:v>
                </c:pt>
                <c:pt idx="6">
                  <c:v>21:30</c:v>
                </c:pt>
                <c:pt idx="7">
                  <c:v>21:45</c:v>
                </c:pt>
              </c:strCache>
            </c:strRef>
          </c:cat>
          <c:val>
            <c:numRef>
              <c:f>Sheet1!$D$2:$D$9</c:f>
              <c:numCache>
                <c:formatCode>0.0;\-0.0;"*"</c:formatCode>
                <c:ptCount val="8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0.3</c:v>
                </c:pt>
                <c:pt idx="6">
                  <c:v>0.2</c:v>
                </c:pt>
                <c:pt idx="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20:00</c:v>
                </c:pt>
                <c:pt idx="1">
                  <c:v>20:15</c:v>
                </c:pt>
                <c:pt idx="2">
                  <c:v>20:30</c:v>
                </c:pt>
                <c:pt idx="3">
                  <c:v>20:45</c:v>
                </c:pt>
                <c:pt idx="4">
                  <c:v>21:00</c:v>
                </c:pt>
                <c:pt idx="5">
                  <c:v>21:15</c:v>
                </c:pt>
                <c:pt idx="6">
                  <c:v>21:30</c:v>
                </c:pt>
                <c:pt idx="7">
                  <c:v>21:45</c:v>
                </c:pt>
              </c:strCache>
            </c:strRef>
          </c:cat>
          <c:val>
            <c:numRef>
              <c:f>Sheet1!$E$2:$E$9</c:f>
              <c:numCache>
                <c:formatCode>0.0;\-0.0;"*"</c:formatCode>
                <c:ptCount val="8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03583120"/>
        <c:axId val="-1803578768"/>
      </c:lineChart>
      <c:catAx>
        <c:axId val="-1803583120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180357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03578768"/>
        <c:scaling>
          <c:orientation val="minMax"/>
          <c:max val="1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1803583120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20.7</c:v>
                </c:pt>
                <c:pt idx="1">
                  <c:v>27.5</c:v>
                </c:pt>
                <c:pt idx="2">
                  <c:v>20.7</c:v>
                </c:pt>
                <c:pt idx="3">
                  <c:v>11.6</c:v>
                </c:pt>
                <c:pt idx="4">
                  <c:v>4.8</c:v>
                </c:pt>
                <c:pt idx="5">
                  <c:v>0.5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-2.0893008999990835E-7"/>
                  <c:y val="9.528128415574627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7.1013875047270428E-2"/>
                  <c:y val="5.539282433838711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20.7</c:v>
                </c:pt>
                <c:pt idx="1">
                  <c:v>27.5</c:v>
                </c:pt>
                <c:pt idx="2">
                  <c:v>20.7</c:v>
                </c:pt>
                <c:pt idx="3">
                  <c:v>11.6</c:v>
                </c:pt>
                <c:pt idx="4">
                  <c:v>4.8</c:v>
                </c:pt>
                <c:pt idx="5">
                  <c:v>0.5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8-43F0-907F-FA2A5B227699}"/>
              </c:ext>
            </c:extLst>
          </c:dPt>
          <c:dPt>
            <c:idx val="1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8-43F0-907F-FA2A5B227699}"/>
              </c:ext>
            </c:extLst>
          </c:dPt>
          <c:dPt>
            <c:idx val="2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88-43F0-907F-FA2A5B227699}"/>
              </c:ext>
            </c:extLst>
          </c:dPt>
          <c:dPt>
            <c:idx val="3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88-43F0-907F-FA2A5B227699}"/>
              </c:ext>
            </c:extLst>
          </c:dPt>
          <c:dPt>
            <c:idx val="4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88-43F0-907F-FA2A5B227699}"/>
              </c:ext>
            </c:extLst>
          </c:dPt>
          <c:dPt>
            <c:idx val="5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88-43F0-907F-FA2A5B227699}"/>
              </c:ext>
            </c:extLst>
          </c:dPt>
          <c:dPt>
            <c:idx val="6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C88-43F0-907F-FA2A5B227699}"/>
              </c:ext>
            </c:extLst>
          </c:dPt>
          <c:dPt>
            <c:idx val="7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C88-43F0-907F-FA2A5B227699}"/>
              </c:ext>
            </c:extLst>
          </c:dPt>
          <c:dPt>
            <c:idx val="8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C88-43F0-907F-FA2A5B227699}"/>
              </c:ext>
            </c:extLst>
          </c:dPt>
          <c:dPt>
            <c:idx val="9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C88-43F0-907F-FA2A5B227699}"/>
              </c:ext>
            </c:extLst>
          </c:dPt>
          <c:dPt>
            <c:idx val="10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C88-43F0-907F-FA2A5B227699}"/>
              </c:ext>
            </c:extLst>
          </c:dPt>
          <c:dPt>
            <c:idx val="11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C88-43F0-907F-FA2A5B227699}"/>
              </c:ext>
            </c:extLst>
          </c:dPt>
          <c:dPt>
            <c:idx val="12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C88-43F0-907F-FA2A5B227699}"/>
              </c:ext>
            </c:extLst>
          </c:dPt>
          <c:cat>
            <c:strRef>
              <c:f>Sheet1!$A$3:$M$3</c:f>
              <c:strCache>
                <c:ptCount val="13"/>
                <c:pt idx="1">
                  <c:v>男性 12～19才</c:v>
                </c:pt>
                <c:pt idx="2">
                  <c:v>男性 20～29才</c:v>
                </c:pt>
                <c:pt idx="3">
                  <c:v>男性 30～39才</c:v>
                </c:pt>
                <c:pt idx="4">
                  <c:v>男性 40～49才</c:v>
                </c:pt>
                <c:pt idx="5">
                  <c:v>男性 50～59才</c:v>
                </c:pt>
                <c:pt idx="6">
                  <c:v>男性 60～69才</c:v>
                </c:pt>
                <c:pt idx="7">
                  <c:v>女性 12～19才</c:v>
                </c:pt>
                <c:pt idx="8">
                  <c:v>女性 20～29才</c:v>
                </c:pt>
                <c:pt idx="9">
                  <c:v>女性 30～39才</c:v>
                </c:pt>
                <c:pt idx="10">
                  <c:v>女性 40～49才</c:v>
                </c:pt>
                <c:pt idx="11">
                  <c:v>女性 50～59才</c:v>
                </c:pt>
                <c:pt idx="12">
                  <c:v>女性 60～69才</c:v>
                </c:pt>
              </c:strCache>
            </c:strRef>
          </c:cat>
          <c:val>
            <c:numRef>
              <c:f>Sheet1!$A$4:$M$4</c:f>
              <c:numCache>
                <c:formatCode>0.0;\-0.0;"*"</c:formatCode>
                <c:ptCount val="13"/>
                <c:pt idx="1">
                  <c:v>4.5</c:v>
                </c:pt>
                <c:pt idx="2">
                  <c:v>7</c:v>
                </c:pt>
                <c:pt idx="3">
                  <c:v>11.8</c:v>
                </c:pt>
                <c:pt idx="4">
                  <c:v>17.600000000000001</c:v>
                </c:pt>
                <c:pt idx="5">
                  <c:v>29.5</c:v>
                </c:pt>
                <c:pt idx="6">
                  <c:v>1.9</c:v>
                </c:pt>
                <c:pt idx="7">
                  <c:v>2.7</c:v>
                </c:pt>
                <c:pt idx="8">
                  <c:v>1.4</c:v>
                </c:pt>
                <c:pt idx="9">
                  <c:v>6.3</c:v>
                </c:pt>
                <c:pt idx="10">
                  <c:v>6.5</c:v>
                </c:pt>
                <c:pt idx="11">
                  <c:v>5.7</c:v>
                </c:pt>
                <c:pt idx="1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C88-43F0-907F-FA2A5B22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2-4656-82EA-893316C91F7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2-4656-82EA-893316C91F76}"/>
              </c:ext>
            </c:extLst>
          </c:dPt>
          <c:cat>
            <c:strRef>
              <c:f>Sheet1!$G$15:$H$15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Sheet1!$G$16:$H$16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2-4656-82EA-893316C91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93" y="349912"/>
            <a:ext cx="3451449" cy="194156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Ｎｅｕｅ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Ｍｕｓｉｃ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/>
                <a:ea typeface="HGPｺﾞｼｯｸE"/>
                <a:cs typeface="+mn-cs"/>
              </a:rPr>
              <a:t>Ｎｅｕｅ Ｍｕｓｉｃ　</a:t>
            </a:r>
            <a:r>
              <a:rPr lang="ja-JP" altLang="en-US" sz="2000" b="1" dirty="0">
                <a:latin typeface="+mn-lt"/>
                <a:ea typeface="+mj-ea"/>
              </a:rPr>
              <a:t>＜オリジナル番組ご提供企画＞</a:t>
            </a:r>
          </a:p>
        </p:txBody>
      </p:sp>
      <p:sp>
        <p:nvSpPr>
          <p:cNvPr id="9" name="Text Box 1797">
            <a:extLst>
              <a:ext uri="{FF2B5EF4-FFF2-40B4-BE49-F238E27FC236}">
                <a16:creationId xmlns:a16="http://schemas.microsoft.com/office/drawing/2014/main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6" y="5805263"/>
            <a:ext cx="94330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063"/>
              </p:ext>
            </p:extLst>
          </p:nvPr>
        </p:nvGraphicFramePr>
        <p:xfrm>
          <a:off x="344488" y="1052737"/>
          <a:ext cx="9109014" cy="4281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4152128472"/>
                    </a:ext>
                  </a:extLst>
                </a:gridCol>
              </a:tblGrid>
              <a:tr h="292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—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20:20〜20:25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5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10769"/>
                  </a:ext>
                </a:extLst>
              </a:tr>
              <a:tr h="1313925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7907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861EFB-2B0E-E1D4-B0E5-34FC8CC7279E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8954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7" y="2678385"/>
            <a:ext cx="2566997" cy="144403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「新しい音楽＝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Neue </a:t>
            </a:r>
            <a:r>
              <a:rPr lang="en-US" altLang="ja-JP" b="1" u="sng" dirty="0" err="1">
                <a:solidFill>
                  <a:srgbClr val="FF0000"/>
                </a:solidFill>
                <a:latin typeface="+mn-ea"/>
                <a:ea typeface="+mn-ea"/>
              </a:rPr>
              <a:t>Musik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（ノイエ ムジーク）」をお届けする音楽番組！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「新しい音楽＝</a:t>
            </a:r>
            <a:r>
              <a:rPr lang="en-US" altLang="ja-JP" sz="1400" dirty="0">
                <a:latin typeface="+mn-ea"/>
                <a:ea typeface="+mn-ea"/>
              </a:rPr>
              <a:t>Neue </a:t>
            </a:r>
            <a:r>
              <a:rPr lang="en-US" altLang="ja-JP" sz="1400" dirty="0" err="1">
                <a:latin typeface="+mn-ea"/>
                <a:ea typeface="+mn-ea"/>
              </a:rPr>
              <a:t>Musik</a:t>
            </a:r>
            <a:r>
              <a:rPr lang="ja-JP" altLang="en-US" sz="1400" dirty="0">
                <a:latin typeface="+mn-ea"/>
                <a:ea typeface="+mn-ea"/>
              </a:rPr>
              <a:t>（ノイエ ムジーク）」をお届けする音楽番組。 </a:t>
            </a:r>
          </a:p>
          <a:p>
            <a:r>
              <a:rPr lang="ja-JP" altLang="en-US" sz="1400" dirty="0">
                <a:latin typeface="+mn-ea"/>
                <a:ea typeface="+mn-ea"/>
              </a:rPr>
              <a:t>音楽ニュースやゲストとのトークを交えながら、邦楽を中心にジャンルレスな音楽をお届けします。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Ｎｅｕｅ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Ｍｕｓｉｃ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月曜日～木曜日　２０：００～２２：００ ＜２時間プログラム＞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神原真理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34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@Neue_Musik_778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15,000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ベンチに座っている男性&#10;&#10;中程度の精度で自動的に生成された説明">
            <a:extLst>
              <a:ext uri="{FF2B5EF4-FFF2-40B4-BE49-F238E27FC236}">
                <a16:creationId xmlns:a16="http://schemas.microsoft.com/office/drawing/2014/main" id="{C0694BB7-0603-0379-A4AC-38D6E7573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125" r="908" b="44517"/>
          <a:stretch/>
        </p:blipFill>
        <p:spPr>
          <a:xfrm>
            <a:off x="6615772" y="1662934"/>
            <a:ext cx="3019776" cy="226483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0545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神原真理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MARI KANBARA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70530"/>
              </p:ext>
            </p:extLst>
          </p:nvPr>
        </p:nvGraphicFramePr>
        <p:xfrm>
          <a:off x="488504" y="1662934"/>
          <a:ext cx="5354221" cy="4425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大阪府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4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カメラ・ゲームラジオ・ボルダリング・キックボクシング・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料理・美味しいビールを飲むこと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ピアノ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大阪芸術大学短期大学部　演劇コース、卒業。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ユニバーサル・スタジオ・ジャパン　ショー出演・大阪寝屋川ミュージカル出演、ゲームアプリ「ファントム オブ キル」ベガルタ役　声優担当など、役者活動と並行して、ラジオ・パーソナリティを目指す。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ミュージック・ナビゲーター・コンテスト　優秀賞受賞。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年度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ミュージック・ナビゲーター・オーディション通過。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bestie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Z-BIZ.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SUNDAY AWESOME WAVE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 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music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NIGHT GLOW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Neue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Music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61093"/>
              </p:ext>
            </p:extLst>
          </p:nvPr>
        </p:nvGraphicFramePr>
        <p:xfrm>
          <a:off x="488504" y="6093296"/>
          <a:ext cx="5001504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@knbr__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6,577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kambara_no_insta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3,722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3450" y="1314517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98042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Neue Music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34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＞ターゲット聴取シェア</a:t>
            </a:r>
            <a:endParaRPr lang="ja-JP" altLang="en-US" sz="16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94241" y="1590405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553739" cy="2397416"/>
            <a:chOff x="1756112" y="1817214"/>
            <a:chExt cx="2224477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781460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8191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19413" y="206854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86" y="2361389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20</a:t>
              </a:r>
              <a:r>
                <a:rPr lang="ja-JP" altLang="en-US" sz="2100" b="1" kern="10" spc="-105" dirty="0" err="1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7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Neue Music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27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238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 err="1">
                <a:latin typeface="+mn-ea"/>
                <a:ea typeface="+mn-ea"/>
              </a:rPr>
              <a:t>Neue</a:t>
            </a:r>
            <a:r>
              <a:rPr lang="en-US" altLang="ja-JP" sz="1600" u="sng" dirty="0">
                <a:latin typeface="+mn-ea"/>
                <a:ea typeface="+mn-ea"/>
              </a:rPr>
              <a:t> Music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3.0%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30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0DF89112-70D0-F75C-A497-3FFEB9210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643432"/>
              </p:ext>
            </p:extLst>
          </p:nvPr>
        </p:nvGraphicFramePr>
        <p:xfrm>
          <a:off x="5066013" y="2200356"/>
          <a:ext cx="4448137" cy="284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E4C1E8AC-B32B-A95B-F475-25409DD2D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688706"/>
              </p:ext>
            </p:extLst>
          </p:nvPr>
        </p:nvGraphicFramePr>
        <p:xfrm>
          <a:off x="350896" y="22899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922571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68052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20:00-22:00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20:00-22:00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07" y="5263860"/>
            <a:ext cx="4674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 err="1">
                <a:latin typeface="+mn-lt"/>
                <a:ea typeface="+mj-ea"/>
              </a:rPr>
              <a:t>Neue</a:t>
            </a:r>
            <a:r>
              <a:rPr lang="en-US" altLang="ja-JP" sz="2000" dirty="0">
                <a:latin typeface="+mn-lt"/>
                <a:ea typeface="+mj-ea"/>
              </a:rPr>
              <a:t> Music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7.2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2.8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●（月～木）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20:00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22:00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9" y="1467176"/>
            <a:ext cx="2471131" cy="232848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@Neue_Musik_778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15,000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76" y="3930771"/>
            <a:ext cx="2189601" cy="25225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777" y="1467176"/>
            <a:ext cx="2094558" cy="25676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784" y="4420937"/>
            <a:ext cx="2022550" cy="22826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352" y="1467176"/>
            <a:ext cx="2246628" cy="18293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797" y="3573016"/>
            <a:ext cx="2142183" cy="24415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5997" y="1467176"/>
            <a:ext cx="2096044" cy="24553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0442" y="4037816"/>
            <a:ext cx="1909985" cy="24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70" y="2359312"/>
            <a:ext cx="8576165" cy="73370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Neue Music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70" y="1543198"/>
            <a:ext cx="8593725" cy="71069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11" y="3198431"/>
            <a:ext cx="8555082" cy="74003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20" y="4043879"/>
            <a:ext cx="8549915" cy="73285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15" y="4863565"/>
            <a:ext cx="8566280" cy="74170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20" y="5705008"/>
            <a:ext cx="8567475" cy="7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648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BA5D70-57FE-CE77-5F44-BF38D3BC2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25657"/>
              </p:ext>
            </p:extLst>
          </p:nvPr>
        </p:nvGraphicFramePr>
        <p:xfrm>
          <a:off x="749023" y="1268760"/>
          <a:ext cx="8424937" cy="192233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2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93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700441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20:0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97769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8775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7819370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8B9CC9-193F-11B8-A800-963344AED080}"/>
              </a:ext>
            </a:extLst>
          </p:cNvPr>
          <p:cNvSpPr txBox="1"/>
          <p:nvPr/>
        </p:nvSpPr>
        <p:spPr>
          <a:xfrm>
            <a:off x="5817096" y="322204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2025</a:t>
            </a:r>
            <a:r>
              <a:rPr lang="ja-JP" altLang="en-US" sz="1600" dirty="0"/>
              <a:t>年</a:t>
            </a:r>
            <a:r>
              <a:rPr lang="en-US" altLang="ja-JP" sz="1600" dirty="0"/>
              <a:t>11</a:t>
            </a:r>
            <a:r>
              <a:rPr lang="ja-JP" altLang="en-US" sz="1600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848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Ｎｅｕｅ Ｍｕｓｉｃ</a:t>
            </a:r>
            <a:r>
              <a:rPr lang="ja-JP" altLang="en-US" sz="2000" b="1" dirty="0">
                <a:latin typeface="+mn-lt"/>
                <a:ea typeface="+mj-ea"/>
              </a:rPr>
              <a:t>　＜レギュラー番組ご提供企画＞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070BC16-E8E7-404E-8B1D-07FF0E3F1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24464"/>
              </p:ext>
            </p:extLst>
          </p:nvPr>
        </p:nvGraphicFramePr>
        <p:xfrm>
          <a:off x="311277" y="1052736"/>
          <a:ext cx="9369676" cy="1608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89395">
                  <a:extLst>
                    <a:ext uri="{9D8B030D-6E8A-4147-A177-3AD203B41FA5}">
                      <a16:colId xmlns:a16="http://schemas.microsoft.com/office/drawing/2014/main" val="132408332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5882301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6222607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82562115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63100710"/>
                    </a:ext>
                  </a:extLst>
                </a:gridCol>
                <a:gridCol w="1919641">
                  <a:extLst>
                    <a:ext uri="{9D8B030D-6E8A-4147-A177-3AD203B41FA5}">
                      <a16:colId xmlns:a16="http://schemas.microsoft.com/office/drawing/2014/main" val="3077981478"/>
                    </a:ext>
                  </a:extLst>
                </a:gridCol>
              </a:tblGrid>
              <a:tr h="421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番組タイトル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放送時間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尺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番組内容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ＣＭ総量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月額料金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2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Cinema</a:t>
                      </a:r>
                      <a:r>
                        <a:rPr kumimoji="1" lang="ja-JP" altLang="en-US" sz="1100" dirty="0"/>
                        <a:t> </a:t>
                      </a:r>
                      <a:r>
                        <a:rPr kumimoji="1" lang="en-US" altLang="ja-JP" sz="1100" dirty="0"/>
                        <a:t>Musik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＜水曜日＞</a:t>
                      </a:r>
                    </a:p>
                    <a:p>
                      <a:pPr algn="ctr"/>
                      <a:r>
                        <a:rPr kumimoji="1" lang="en-US" altLang="ja-JP" sz="1000" dirty="0"/>
                        <a:t>20:25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20:35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10</a:t>
                      </a:r>
                      <a:r>
                        <a:rPr kumimoji="1" lang="ja-JP" altLang="en-US" sz="1200" dirty="0"/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前半：神原真理が気になる映画紹介</a:t>
                      </a:r>
                      <a:endParaRPr kumimoji="1" lang="en-US" altLang="ja-JP" sz="1000" dirty="0"/>
                    </a:p>
                    <a:p>
                      <a:pPr algn="ctr"/>
                      <a:r>
                        <a:rPr kumimoji="1" lang="en-US" altLang="ja-JP" sz="1000" dirty="0"/>
                        <a:t>〜</a:t>
                      </a:r>
                      <a:r>
                        <a:rPr kumimoji="1" lang="ja-JP" altLang="en-US" sz="1000" dirty="0"/>
                        <a:t>主題歌や劇中歌をオンエア</a:t>
                      </a:r>
                      <a:endParaRPr kumimoji="1" lang="en-US" altLang="ja-JP" sz="1000" dirty="0"/>
                    </a:p>
                    <a:p>
                      <a:pPr algn="ctr"/>
                      <a:r>
                        <a:rPr kumimoji="1" lang="ja-JP" altLang="en-US" sz="1000" dirty="0"/>
                        <a:t>後半：今週公開の新作映画をフラッシュ形式で紹介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40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100" u="sng" dirty="0"/>
                    </a:p>
                    <a:p>
                      <a:pPr algn="ctr"/>
                      <a:endParaRPr kumimoji="1" lang="en-US" altLang="ja-JP" sz="1100" u="sng" dirty="0"/>
                    </a:p>
                    <a:p>
                      <a:pPr algn="ctr"/>
                      <a:r>
                        <a:rPr kumimoji="1" lang="en-US" altLang="ja-JP" sz="1400" u="sng" dirty="0"/>
                        <a:t>\850,000</a:t>
                      </a:r>
                    </a:p>
                    <a:p>
                      <a:r>
                        <a:rPr kumimoji="1" lang="ja-JP" altLang="en-US" sz="1000" dirty="0"/>
                        <a:t>　（</a:t>
                      </a:r>
                      <a:r>
                        <a:rPr kumimoji="1" lang="en-US" altLang="ja-JP" sz="1000" dirty="0"/>
                        <a:t>W:\550,000/P</a:t>
                      </a:r>
                      <a:r>
                        <a:rPr kumimoji="1" lang="ja-JP" altLang="en-US" sz="1000" dirty="0"/>
                        <a:t>：</a:t>
                      </a:r>
                      <a:r>
                        <a:rPr kumimoji="1" lang="en-US" altLang="ja-JP" sz="1000" dirty="0"/>
                        <a:t>\300,000</a:t>
                      </a:r>
                      <a:r>
                        <a:rPr kumimoji="1" lang="ja-JP" altLang="en-US" sz="1000" dirty="0"/>
                        <a:t>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844622"/>
                  </a:ext>
                </a:extLst>
              </a:tr>
            </a:tbl>
          </a:graphicData>
        </a:graphic>
      </p:graphicFrame>
      <p:sp>
        <p:nvSpPr>
          <p:cNvPr id="12" name="Text Box 1805"/>
          <p:cNvSpPr txBox="1">
            <a:spLocks noChangeArrowheads="1"/>
          </p:cNvSpPr>
          <p:nvPr/>
        </p:nvSpPr>
        <p:spPr bwMode="auto">
          <a:xfrm>
            <a:off x="311276" y="4372592"/>
            <a:ext cx="8851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特別番組などのため、放送時刻変更または放送休止になる場合があります。　</a:t>
            </a:r>
          </a:p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セールスの際は、必ず事前に営業部員までご確認をお願いいたします。</a:t>
            </a:r>
          </a:p>
        </p:txBody>
      </p:sp>
      <p:sp>
        <p:nvSpPr>
          <p:cNvPr id="2" name="Text Box 1805">
            <a:extLst>
              <a:ext uri="{FF2B5EF4-FFF2-40B4-BE49-F238E27FC236}">
                <a16:creationId xmlns:a16="http://schemas.microsoft.com/office/drawing/2014/main" id="{5F69917F-7D22-0DB0-58B8-D4195C1D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76" y="3973261"/>
            <a:ext cx="88511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　＜水曜日＞</a:t>
            </a:r>
            <a:r>
              <a:rPr lang="en-US" altLang="ja-JP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20:25〜20:35</a:t>
            </a:r>
            <a:r>
              <a:rPr lang="ja-JP" altLang="en-US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 枠は、生</a:t>
            </a:r>
            <a:r>
              <a:rPr lang="en-US" altLang="ja-JP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CM</a:t>
            </a:r>
            <a:r>
              <a:rPr lang="ja-JP" altLang="en-US" sz="1100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枠と兼用になります。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11E921-62C3-B86C-0B7F-7A023C671C2F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18754898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48004</TotalTime>
  <Words>1145</Words>
  <Application>Microsoft Office PowerPoint</Application>
  <PresentationFormat>A4 210 x 297 mm</PresentationFormat>
  <Paragraphs>251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菅原 雅斗</cp:lastModifiedBy>
  <cp:revision>2556</cp:revision>
  <cp:lastPrinted>2022-02-09T08:53:13Z</cp:lastPrinted>
  <dcterms:created xsi:type="dcterms:W3CDTF">2002-09-26T02:44:22Z</dcterms:created>
  <dcterms:modified xsi:type="dcterms:W3CDTF">2025-11-12T13:46:57Z</dcterms:modified>
  <cp:contentStatus/>
</cp:coreProperties>
</file>