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61" r:id="rId2"/>
    <p:sldId id="484" r:id="rId3"/>
    <p:sldId id="482" r:id="rId4"/>
    <p:sldId id="498" r:id="rId5"/>
    <p:sldId id="503" r:id="rId6"/>
    <p:sldId id="483" r:id="rId7"/>
    <p:sldId id="505" r:id="rId8"/>
    <p:sldId id="485" r:id="rId9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482"/>
            <p14:sldId id="498"/>
            <p14:sldId id="503"/>
            <p14:sldId id="483"/>
            <p14:sldId id="505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660066"/>
    <a:srgbClr val="CC00CC"/>
    <a:srgbClr val="FF00FF"/>
    <a:srgbClr val="FF66FF"/>
    <a:srgbClr val="0099FF"/>
    <a:srgbClr val="FF99FF"/>
    <a:srgbClr val="FFCCFF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80" autoAdjust="0"/>
  </p:normalViewPr>
  <p:slideViewPr>
    <p:cSldViewPr>
      <p:cViewPr varScale="1">
        <p:scale>
          <a:sx n="89" d="100"/>
          <a:sy n="89" d="100"/>
        </p:scale>
        <p:origin x="78" y="282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.suenaga\Downloads\&#24180;&#40802;&#24615;&#21029;&#32884;&#21462;&#29575;&#26089;&#35211;&#34920;_&#12464;&#12521;&#12501;&#20184;&#12365;&#23436;&#25104;&#29256;%20(3)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.suenaga\Downloads\&#32884;&#21462;&#26178;&#38291;&#38598;&#35336;_&#12501;&#12457;&#12531;&#12488;&#20462;&#27491;&#29256;%20(1)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.ota\Downloads\&#20870;&#12464;&#12521;&#12501;_&#12464;&#12521;&#12501;&#12288;&#12494;&#12452;&#12456;&#12512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.ota\Downloads\&#20870;&#12464;&#12521;&#12501;_&#12464;&#12521;&#12501;&#12288;&#12494;&#12452;&#12456;&#1251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numRef>
              <c:f>Sheet1!$A$2:$A$9</c:f>
              <c:numCache>
                <c:formatCode>[hh]:mm</c:formatCode>
                <c:ptCount val="8"/>
                <c:pt idx="0">
                  <c:v>0.83333333333333337</c:v>
                </c:pt>
                <c:pt idx="1">
                  <c:v>0.84375</c:v>
                </c:pt>
                <c:pt idx="2">
                  <c:v>0.85416666666666663</c:v>
                </c:pt>
                <c:pt idx="3">
                  <c:v>0.86458333333333337</c:v>
                </c:pt>
                <c:pt idx="4">
                  <c:v>0.875</c:v>
                </c:pt>
                <c:pt idx="5">
                  <c:v>0.88541666666666663</c:v>
                </c:pt>
                <c:pt idx="6">
                  <c:v>0.89583333333333337</c:v>
                </c:pt>
                <c:pt idx="7">
                  <c:v>0.90625</c:v>
                </c:pt>
              </c:numCache>
            </c:numRef>
          </c:cat>
          <c:val>
            <c:numRef>
              <c:f>Sheet1!$B$2:$B$9</c:f>
              <c:numCache>
                <c:formatCode>0.0;\-0.0;"*"</c:formatCode>
                <c:ptCount val="8"/>
                <c:pt idx="0">
                  <c:v>0.5</c:v>
                </c:pt>
                <c:pt idx="1">
                  <c:v>0.5</c:v>
                </c:pt>
                <c:pt idx="2">
                  <c:v>0.3</c:v>
                </c:pt>
                <c:pt idx="3">
                  <c:v>0.4</c:v>
                </c:pt>
                <c:pt idx="4">
                  <c:v>0.3</c:v>
                </c:pt>
                <c:pt idx="5">
                  <c:v>0.2</c:v>
                </c:pt>
                <c:pt idx="6">
                  <c:v>0.2</c:v>
                </c:pt>
                <c:pt idx="7">
                  <c:v>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1-4FB7-8F66-33C1D4F32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numRef>
              <c:f>Sheet1!$A$2:$A$9</c:f>
              <c:numCache>
                <c:formatCode>[hh]:mm</c:formatCode>
                <c:ptCount val="8"/>
                <c:pt idx="0">
                  <c:v>0.83333333333333337</c:v>
                </c:pt>
                <c:pt idx="1">
                  <c:v>0.84375</c:v>
                </c:pt>
                <c:pt idx="2">
                  <c:v>0.85416666666666663</c:v>
                </c:pt>
                <c:pt idx="3">
                  <c:v>0.86458333333333337</c:v>
                </c:pt>
                <c:pt idx="4">
                  <c:v>0.875</c:v>
                </c:pt>
                <c:pt idx="5">
                  <c:v>0.88541666666666663</c:v>
                </c:pt>
                <c:pt idx="6">
                  <c:v>0.89583333333333337</c:v>
                </c:pt>
                <c:pt idx="7">
                  <c:v>0.90625</c:v>
                </c:pt>
              </c:numCache>
            </c:numRef>
          </c:cat>
          <c:val>
            <c:numRef>
              <c:f>Sheet1!$C$2:$C$9</c:f>
              <c:numCache>
                <c:formatCode>0.0;\-0.0;"*"</c:formatCode>
                <c:ptCount val="8"/>
                <c:pt idx="0">
                  <c:v>0.3</c:v>
                </c:pt>
                <c:pt idx="1">
                  <c:v>0.3</c:v>
                </c:pt>
                <c:pt idx="2">
                  <c:v>0.2</c:v>
                </c:pt>
                <c:pt idx="3">
                  <c:v>0.2</c:v>
                </c:pt>
                <c:pt idx="4">
                  <c:v>0.2</c:v>
                </c:pt>
                <c:pt idx="5">
                  <c:v>0.2</c:v>
                </c:pt>
                <c:pt idx="6">
                  <c:v>0.2</c:v>
                </c:pt>
                <c:pt idx="7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1-4FB7-8F66-33C1D4F32126}"/>
            </c:ext>
          </c:extLst>
        </c:ser>
        <c:ser>
          <c:idx val="3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D1-4FB7-8F66-33C1D4F32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[hh]:mm</c:formatCode>
                <c:ptCount val="8"/>
                <c:pt idx="0">
                  <c:v>0.83333333333333337</c:v>
                </c:pt>
                <c:pt idx="1">
                  <c:v>0.84375</c:v>
                </c:pt>
                <c:pt idx="2">
                  <c:v>0.85416666666666663</c:v>
                </c:pt>
                <c:pt idx="3">
                  <c:v>0.86458333333333337</c:v>
                </c:pt>
                <c:pt idx="4">
                  <c:v>0.875</c:v>
                </c:pt>
                <c:pt idx="5">
                  <c:v>0.88541666666666663</c:v>
                </c:pt>
                <c:pt idx="6">
                  <c:v>0.89583333333333337</c:v>
                </c:pt>
                <c:pt idx="7">
                  <c:v>0.90625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D1-4FB7-8F66-33C1D4F32126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numRef>
              <c:f>Sheet1!$A$2:$A$9</c:f>
              <c:numCache>
                <c:formatCode>[hh]:mm</c:formatCode>
                <c:ptCount val="8"/>
                <c:pt idx="0">
                  <c:v>0.83333333333333337</c:v>
                </c:pt>
                <c:pt idx="1">
                  <c:v>0.84375</c:v>
                </c:pt>
                <c:pt idx="2">
                  <c:v>0.85416666666666663</c:v>
                </c:pt>
                <c:pt idx="3">
                  <c:v>0.86458333333333337</c:v>
                </c:pt>
                <c:pt idx="4">
                  <c:v>0.875</c:v>
                </c:pt>
                <c:pt idx="5">
                  <c:v>0.88541666666666663</c:v>
                </c:pt>
                <c:pt idx="6">
                  <c:v>0.89583333333333337</c:v>
                </c:pt>
                <c:pt idx="7">
                  <c:v>0.90625</c:v>
                </c:pt>
              </c:numCache>
            </c:numRef>
          </c:cat>
          <c:val>
            <c:numRef>
              <c:f>Sheet1!$D$2:$D$9</c:f>
              <c:numCache>
                <c:formatCode>0.0;\-0.0;"*"</c:formatCode>
                <c:ptCount val="8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0.1</c:v>
                </c:pt>
                <c:pt idx="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D1-4FB7-8F66-33C1D4F32126}"/>
            </c:ext>
          </c:extLst>
        </c:ser>
        <c:ser>
          <c:idx val="2"/>
          <c:order val="4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numRef>
              <c:f>Sheet1!$A$2:$A$9</c:f>
              <c:numCache>
                <c:formatCode>[hh]:mm</c:formatCode>
                <c:ptCount val="8"/>
                <c:pt idx="0">
                  <c:v>0.83333333333333337</c:v>
                </c:pt>
                <c:pt idx="1">
                  <c:v>0.84375</c:v>
                </c:pt>
                <c:pt idx="2">
                  <c:v>0.85416666666666663</c:v>
                </c:pt>
                <c:pt idx="3">
                  <c:v>0.86458333333333337</c:v>
                </c:pt>
                <c:pt idx="4">
                  <c:v>0.875</c:v>
                </c:pt>
                <c:pt idx="5">
                  <c:v>0.88541666666666663</c:v>
                </c:pt>
                <c:pt idx="6">
                  <c:v>0.89583333333333337</c:v>
                </c:pt>
                <c:pt idx="7">
                  <c:v>0.90625</c:v>
                </c:pt>
              </c:numCache>
            </c:numRef>
          </c:cat>
          <c:val>
            <c:numRef>
              <c:f>Sheet1!$E$2:$E$9</c:f>
              <c:numCache>
                <c:formatCode>0.0;\-0.0;"*"</c:formatCode>
                <c:ptCount val="8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0.1</c:v>
                </c:pt>
                <c:pt idx="7">
                  <c:v>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1D1-4FB7-8F66-33C1D4F32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5943664"/>
        <c:axId val="2025940944"/>
      </c:lineChart>
      <c:catAx>
        <c:axId val="2025943664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[hh]:mm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409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25940944"/>
        <c:scaling>
          <c:orientation val="minMax"/>
          <c:max val="0.60000000000000009"/>
          <c:min val="0"/>
        </c:scaling>
        <c:delete val="0"/>
        <c:axPos val="l"/>
        <c:majorGridlines>
          <c:spPr>
            <a:ln w="12447">
              <a:noFill/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43664"/>
        <c:crosses val="autoZero"/>
        <c:crossBetween val="between"/>
        <c:maj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6:00-9:00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37</c:v>
                </c:pt>
                <c:pt idx="1">
                  <c:v>14.1</c:v>
                </c:pt>
                <c:pt idx="2">
                  <c:v>7.1</c:v>
                </c:pt>
                <c:pt idx="3">
                  <c:v>19.3</c:v>
                </c:pt>
                <c:pt idx="4">
                  <c:v>3</c:v>
                </c:pt>
                <c:pt idx="5">
                  <c:v>7.5</c:v>
                </c:pt>
                <c:pt idx="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20:00-22:00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0"/>
                  <c:y val="1.219535906698683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0.23455891724070213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1.4432034513346558E-2"/>
                  <c:y val="-2.659526711070260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1.3499378318103772E-2"/>
                  <c:y val="2.3630134440316197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6.7742257246688024E-3"/>
                  <c:y val="-6.070544423520450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-3.2816274738959247E-3"/>
                  <c:y val="-7.2627609700306704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34.700000000000003</c:v>
                </c:pt>
                <c:pt idx="1">
                  <c:v>9.5</c:v>
                </c:pt>
                <c:pt idx="2">
                  <c:v>7.4</c:v>
                </c:pt>
                <c:pt idx="3">
                  <c:v>22.8</c:v>
                </c:pt>
                <c:pt idx="4">
                  <c:v>6.3</c:v>
                </c:pt>
                <c:pt idx="5">
                  <c:v>0</c:v>
                </c:pt>
                <c:pt idx="6">
                  <c:v>19.3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0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1"/>
          <c:showSerName val="0"/>
          <c:showPercent val="1"/>
          <c:showBubbleSize val="1"/>
          <c:showLeaderLines val="0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81E0-4F48-BA34-BA6928E0D393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81E0-4F48-BA34-BA6928E0D39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  <a:ea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Sheet1!$N$1:$O$1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Sheet1!$N$2:$O$2</c:f>
              <c:numCache>
                <c:formatCode>General</c:formatCode>
                <c:ptCount val="2"/>
                <c:pt idx="0">
                  <c:v>70.900000000000006</c:v>
                </c:pt>
                <c:pt idx="1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1E0-4F48-BA34-BA6928E0D393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1BD5-45D8-8C3C-1EB1E4B32437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1BD5-45D8-8C3C-1EB1E4B32437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1BD5-45D8-8C3C-1EB1E4B32437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1BD5-45D8-8C3C-1EB1E4B32437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1BD5-45D8-8C3C-1EB1E4B32437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1BD5-45D8-8C3C-1EB1E4B32437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1BD5-45D8-8C3C-1EB1E4B32437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1BD5-45D8-8C3C-1EB1E4B32437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1BD5-45D8-8C3C-1EB1E4B32437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1BD5-45D8-8C3C-1EB1E4B32437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1BD5-45D8-8C3C-1EB1E4B32437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1BD5-45D8-8C3C-1EB1E4B3243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1.9</c:v>
                </c:pt>
                <c:pt idx="1">
                  <c:v>3.4</c:v>
                </c:pt>
                <c:pt idx="2">
                  <c:v>11.6</c:v>
                </c:pt>
                <c:pt idx="3">
                  <c:v>20.2</c:v>
                </c:pt>
                <c:pt idx="4">
                  <c:v>24.1</c:v>
                </c:pt>
                <c:pt idx="5">
                  <c:v>9.6999999999999993</c:v>
                </c:pt>
                <c:pt idx="6">
                  <c:v>1.7</c:v>
                </c:pt>
                <c:pt idx="7">
                  <c:v>0.5</c:v>
                </c:pt>
                <c:pt idx="8">
                  <c:v>6</c:v>
                </c:pt>
                <c:pt idx="9">
                  <c:v>7</c:v>
                </c:pt>
                <c:pt idx="10">
                  <c:v>10.8</c:v>
                </c:pt>
                <c:pt idx="1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1BD5-45D8-8C3C-1EB1E4B32437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236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159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Ｎｅｕｅ Ｍｕｓｉ</a:t>
            </a:r>
            <a:r>
              <a:rPr lang="en-US" altLang="ja-JP" sz="4000" b="1" dirty="0">
                <a:solidFill>
                  <a:schemeClr val="bg1"/>
                </a:solidFill>
                <a:latin typeface="+mj-ea"/>
                <a:ea typeface="+mj-ea"/>
              </a:rPr>
              <a:t>k</a:t>
            </a:r>
          </a:p>
        </p:txBody>
      </p:sp>
      <p:pic>
        <p:nvPicPr>
          <p:cNvPr id="3" name="Google Shape;62;p1">
            <a:extLst>
              <a:ext uri="{FF2B5EF4-FFF2-40B4-BE49-F238E27FC236}">
                <a16:creationId xmlns:a16="http://schemas.microsoft.com/office/drawing/2014/main" id="{757D98D2-824F-4181-BB6B-5D5B6D7501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39093" y="349912"/>
            <a:ext cx="3451449" cy="19415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◆Ｎｅｕｅ Ｍｕｓｉｋ</a:t>
            </a:r>
            <a:r>
              <a:rPr lang="ja-JP" altLang="en-US" sz="2000" b="1" dirty="0">
                <a:latin typeface="+mn-lt"/>
                <a:ea typeface="+mj-ea"/>
              </a:rPr>
              <a:t>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8416" y="1098331"/>
            <a:ext cx="936104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「新しい音楽＝</a:t>
            </a:r>
            <a:r>
              <a:rPr lang="en-US" altLang="ja-JP" b="1" u="sng" dirty="0">
                <a:solidFill>
                  <a:srgbClr val="FF0000"/>
                </a:solidFill>
                <a:latin typeface="+mn-ea"/>
                <a:ea typeface="+mn-ea"/>
              </a:rPr>
              <a:t>Neue Musik</a:t>
            </a:r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（ノイエ ムジーク）」をお届けする音楽番組！</a:t>
            </a:r>
            <a:endParaRPr lang="en-US" altLang="ja-JP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「新しい音楽＝</a:t>
            </a:r>
            <a:r>
              <a:rPr lang="en-US" altLang="ja-JP" sz="1400" dirty="0">
                <a:latin typeface="+mn-ea"/>
                <a:ea typeface="+mn-ea"/>
              </a:rPr>
              <a:t>Neue Musik</a:t>
            </a:r>
            <a:r>
              <a:rPr lang="ja-JP" altLang="en-US" sz="1400" dirty="0">
                <a:latin typeface="+mn-ea"/>
                <a:ea typeface="+mn-ea"/>
              </a:rPr>
              <a:t>（ノイエ ムジーク）」をお届けする音楽番組。 </a:t>
            </a:r>
          </a:p>
          <a:p>
            <a:r>
              <a:rPr lang="ja-JP" altLang="en-US" sz="1400" dirty="0">
                <a:latin typeface="+mn-ea"/>
                <a:ea typeface="+mn-ea"/>
              </a:rPr>
              <a:t>音楽ニュースやゲストとのトークを交えながら、邦楽を中心にジャンルレスな音楽をお届けします。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44400" y="4450737"/>
            <a:ext cx="90804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Ｎｅｕｅ Ｍｕｓｉ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k</a:t>
            </a:r>
            <a:endParaRPr lang="ja-JP" altLang="en-US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月曜日～木曜日　２０：００～２２：００ ＜２時間プログラム＞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神原真理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16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34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歳　男・女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@Neue_Musik_778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14,000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endParaRPr lang="ja-JP" altLang="en-US" sz="16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2" name="Google Shape;71;p2">
            <a:extLst>
              <a:ext uri="{FF2B5EF4-FFF2-40B4-BE49-F238E27FC236}">
                <a16:creationId xmlns:a16="http://schemas.microsoft.com/office/drawing/2014/main" id="{FF50B22A-A71A-3EE7-92D4-B7F0607D5D0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787" y="2678385"/>
            <a:ext cx="2566997" cy="14440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488" y="1038073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神原真理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MARI KANBARA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002253"/>
              </p:ext>
            </p:extLst>
          </p:nvPr>
        </p:nvGraphicFramePr>
        <p:xfrm>
          <a:off x="375728" y="1640309"/>
          <a:ext cx="6126469" cy="48550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5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8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2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537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1992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9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17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大阪府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カメラ・ゲームラジオ・ボルダリング・キックボクシング・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料理・美味しいビールを飲むこと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ピアノ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大阪芸術大学短期大学部　演劇コース、卒業。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ユニバーサル・スタジオ・ジャパン　ショー出演・大阪寝屋川ミュージカル出演、ゲームアプリ「ファントム オブ キル」ベガルタ役　声優担当など、役者活動と並行して、ラジオ・パーソナリティを目指す。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ミュージック・ナビゲーター・コンテスト　優秀賞受賞。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年度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ミュージック・ナビゲーター・オーディション通過。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 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bestie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Z-BIZ.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SUNDAY AWESOME WAVE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x music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NIGHT GLOW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Neue Musik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@knbr__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7,738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kambara_no_insta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5,763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◆Ｎｅｕｅ Ｍｕｓｉ</a:t>
            </a:r>
            <a:r>
              <a:rPr lang="en-US" altLang="ja-JP" sz="2000" dirty="0">
                <a:latin typeface="+mn-lt"/>
                <a:ea typeface="+mj-ea"/>
              </a:rPr>
              <a:t>k</a:t>
            </a:r>
            <a:r>
              <a:rPr lang="ja-JP" altLang="en-US" sz="2000" dirty="0">
                <a:latin typeface="+mn-lt"/>
                <a:ea typeface="+mj-ea"/>
              </a:rPr>
              <a:t>　</a:t>
            </a:r>
            <a:r>
              <a:rPr lang="ja-JP" altLang="en-US" sz="2000" b="1" dirty="0">
                <a:latin typeface="+mn-lt"/>
                <a:ea typeface="+mj-ea"/>
              </a:rPr>
              <a:t>＜ナビゲーター・プロフィール＞</a:t>
            </a:r>
          </a:p>
        </p:txBody>
      </p:sp>
      <p:pic>
        <p:nvPicPr>
          <p:cNvPr id="3" name="Google Shape;80;p3" descr="ベンチに座っている男性&#10;&#10;中程度の精度で自動的に生成された説明">
            <a:extLst>
              <a:ext uri="{FF2B5EF4-FFF2-40B4-BE49-F238E27FC236}">
                <a16:creationId xmlns:a16="http://schemas.microsoft.com/office/drawing/2014/main" id="{BE745A88-C8A7-7525-11F8-1472AD6B183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4488" t="13124" r="907" b="44517"/>
          <a:stretch/>
        </p:blipFill>
        <p:spPr>
          <a:xfrm>
            <a:off x="6615772" y="1662934"/>
            <a:ext cx="3019776" cy="22648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121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◆Ｎｅｕｅ Ｍｕｓｉ</a:t>
            </a:r>
            <a:r>
              <a:rPr lang="en-US" altLang="ja-JP" sz="2000" dirty="0">
                <a:latin typeface="+mn-lt"/>
                <a:ea typeface="+mj-ea"/>
              </a:rPr>
              <a:t>k</a:t>
            </a:r>
            <a:r>
              <a:rPr lang="ja-JP" altLang="en-US" sz="2000" dirty="0">
                <a:latin typeface="+mn-lt"/>
                <a:ea typeface="+mj-ea"/>
              </a:rPr>
              <a:t>　</a:t>
            </a:r>
            <a:r>
              <a:rPr lang="ja-JP" altLang="en-US" sz="2000" b="1" dirty="0">
                <a:latin typeface="+mn-lt"/>
                <a:ea typeface="+mj-ea"/>
              </a:rPr>
              <a:t>＜聴取率データ＞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515601" y="1359590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785933" y="1071370"/>
            <a:ext cx="6480720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1" name="折れ線Ｇ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9334513"/>
              </p:ext>
            </p:extLst>
          </p:nvPr>
        </p:nvGraphicFramePr>
        <p:xfrm>
          <a:off x="5235503" y="1914534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Neue Musik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16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34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歳＞ターゲット聴取シェア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468321" y="1564175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aphicFrame>
        <p:nvGraphicFramePr>
          <p:cNvPr id="75" name="全GＺ右">
            <a:extLst>
              <a:ext uri="{FF2B5EF4-FFF2-40B4-BE49-F238E27FC236}">
                <a16:creationId xmlns:a16="http://schemas.microsoft.com/office/drawing/2014/main" id="{F72B9D9E-41FE-4C14-B874-0C2B920B03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5833477"/>
              </p:ext>
            </p:extLst>
          </p:nvPr>
        </p:nvGraphicFramePr>
        <p:xfrm>
          <a:off x="1668728" y="1672795"/>
          <a:ext cx="2553739" cy="2225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6" name="全G他右">
            <a:extLst>
              <a:ext uri="{FF2B5EF4-FFF2-40B4-BE49-F238E27FC236}">
                <a16:creationId xmlns:a16="http://schemas.microsoft.com/office/drawing/2014/main" id="{867B003C-7BDF-49BB-9EF7-5AB592B1E9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8161948"/>
              </p:ext>
            </p:extLst>
          </p:nvPr>
        </p:nvGraphicFramePr>
        <p:xfrm>
          <a:off x="1617430" y="1588067"/>
          <a:ext cx="2393145" cy="2292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7" name="WordArt 6">
            <a:extLst>
              <a:ext uri="{FF2B5EF4-FFF2-40B4-BE49-F238E27FC236}">
                <a16:creationId xmlns:a16="http://schemas.microsoft.com/office/drawing/2014/main" id="{8FADFFB1-813D-481D-9ABF-21332EFAE2F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277103" y="2022796"/>
            <a:ext cx="738028" cy="271921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/>
            <a:r>
              <a:rPr lang="en-US" altLang="ja-JP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rPr>
              <a:t>ZIP-FM</a:t>
            </a:r>
            <a:endParaRPr lang="ja-JP" altLang="en-US" sz="2100" b="1" kern="10" spc="-105" dirty="0">
              <a:ln w="12700">
                <a:solidFill>
                  <a:schemeClr val="tx1"/>
                </a:solidFill>
                <a:round/>
                <a:headEnd/>
                <a:tailEnd/>
              </a:ln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78" name="WordArt 6">
            <a:extLst>
              <a:ext uri="{FF2B5EF4-FFF2-40B4-BE49-F238E27FC236}">
                <a16:creationId xmlns:a16="http://schemas.microsoft.com/office/drawing/2014/main" id="{58F27D26-7B4E-4D67-861D-6E2E10E310C9}"/>
              </a:ext>
            </a:extLst>
          </p:cNvPr>
          <p:cNvSpPr>
            <a:spLocks/>
          </p:cNvSpPr>
          <p:nvPr/>
        </p:nvSpPr>
        <p:spPr bwMode="auto">
          <a:xfrm>
            <a:off x="3560618" y="2460945"/>
            <a:ext cx="749374" cy="60284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/>
            <a:r>
              <a: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rPr>
              <a:t>３４．７％</a:t>
            </a:r>
          </a:p>
          <a:p>
            <a:pPr algn="dist"/>
            <a:endParaRPr lang="ja-JP" altLang="en-US" sz="2100" b="1" kern="10" spc="-105" dirty="0">
              <a:ln w="12700">
                <a:solidFill>
                  <a:schemeClr val="tx1"/>
                </a:solidFill>
                <a:round/>
                <a:headEnd/>
                <a:tailEnd/>
              </a:ln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Neue Musik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35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534152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>
                <a:latin typeface="+mn-ea"/>
                <a:ea typeface="+mn-ea"/>
              </a:rPr>
              <a:t>Neue Musik</a:t>
            </a:r>
            <a:r>
              <a:rPr lang="ja-JP" altLang="en-US" sz="1600" u="sng">
                <a:latin typeface="+mn-ea"/>
                <a:ea typeface="+mn-ea"/>
              </a:rPr>
              <a:t>」</a:t>
            </a:r>
            <a:r>
              <a:rPr lang="ja-JP" altLang="en-US" sz="1600" u="sng" dirty="0">
                <a:latin typeface="+mn-ea"/>
                <a:ea typeface="+mn-ea"/>
              </a:rPr>
              <a:t>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u="sng" dirty="0">
                <a:latin typeface="+mn-ea"/>
                <a:ea typeface="+mn-ea"/>
              </a:rPr>
              <a:t>3.5%</a:t>
            </a:r>
            <a:endParaRPr lang="en-US" altLang="ja-JP" sz="1600" b="1" u="sng" dirty="0">
              <a:latin typeface="+mn-ea"/>
              <a:ea typeface="+mn-ea"/>
            </a:endParaRP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749946" y="5238142"/>
            <a:ext cx="431239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 dirty="0">
                <a:solidFill>
                  <a:srgbClr val="EA6431"/>
                </a:solidFill>
                <a:latin typeface="+mn-ea"/>
                <a:ea typeface="+mn-ea"/>
              </a:rPr>
              <a:t>35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r>
              <a:rPr lang="ja-JP" altLang="en-US" sz="4400" dirty="0">
                <a:solidFill>
                  <a:srgbClr val="EA6431"/>
                </a:solidFill>
                <a:latin typeface="+mn-ea"/>
                <a:ea typeface="+mn-ea"/>
              </a:rPr>
              <a:t>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3209-E3BF-F721-FB6C-173B92001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>
            <a:extLst>
              <a:ext uri="{FF2B5EF4-FFF2-40B4-BE49-F238E27FC236}">
                <a16:creationId xmlns:a16="http://schemas.microsoft.com/office/drawing/2014/main" id="{BDB2BB2C-89DE-B736-26B3-7BACE0BC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◆Ｎｅｕｅ Ｍｕｓｉ</a:t>
            </a:r>
            <a:r>
              <a:rPr lang="en-US" altLang="ja-JP" sz="2000" dirty="0">
                <a:latin typeface="+mn-lt"/>
                <a:ea typeface="+mj-ea"/>
              </a:rPr>
              <a:t>k</a:t>
            </a:r>
            <a:r>
              <a:rPr lang="ja-JP" altLang="en-US" sz="2000" dirty="0">
                <a:latin typeface="+mn-lt"/>
                <a:ea typeface="+mj-ea"/>
              </a:rPr>
              <a:t>　</a:t>
            </a:r>
            <a:r>
              <a:rPr lang="ja-JP" altLang="en-US" sz="2000" b="1" dirty="0">
                <a:latin typeface="+mn-lt"/>
                <a:ea typeface="+mj-ea"/>
              </a:rPr>
              <a:t>＜聴取者構成＞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067A62-A5B5-64C9-E78D-14BD1A52F7D7}"/>
              </a:ext>
            </a:extLst>
          </p:cNvPr>
          <p:cNvSpPr/>
          <p:nvPr/>
        </p:nvSpPr>
        <p:spPr>
          <a:xfrm>
            <a:off x="502500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057CA13F-902C-5B45-1D54-3A98176E6267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A9B40275-E912-0998-2106-7E9B97239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930093"/>
              </p:ext>
            </p:extLst>
          </p:nvPr>
        </p:nvGraphicFramePr>
        <p:xfrm>
          <a:off x="5156482" y="5164413"/>
          <a:ext cx="4267200" cy="90679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</a:t>
                      </a:r>
                      <a:endParaRPr dirty="0"/>
                    </a:p>
                  </a:txBody>
                  <a:tcPr marL="7625" marR="7625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12～19才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20～29才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30～39才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40～49才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50～59才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60～69才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ja-JP" sz="8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20:00-22:00</a:t>
                      </a:r>
                      <a:endParaRPr/>
                    </a:p>
                  </a:txBody>
                  <a:tcPr marL="7625" marR="7625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11.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</a:t>
                      </a:r>
                      <a:endParaRPr dirty="0"/>
                    </a:p>
                  </a:txBody>
                  <a:tcPr marL="7625" marR="7625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女性 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12～19才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女性 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20～29才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女性 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30～39才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女性 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40～49才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女性 </a:t>
                      </a:r>
                      <a:endParaRPr sz="900" b="0" i="0" u="none" strike="noStrike" cap="none" dirty="0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50～59才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女性</a:t>
                      </a:r>
                      <a:endParaRPr sz="900" b="0" i="0" u="none" strike="noStrike" cap="none" dirty="0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60～69才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ja-JP" sz="8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20:00-22:00</a:t>
                      </a:r>
                      <a:endParaRPr/>
                    </a:p>
                  </a:txBody>
                  <a:tcPr marL="7625" marR="7625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.7</a:t>
                      </a:r>
                      <a:endParaRPr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6.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2A4A6F-67D6-16CC-E94C-337E9107F378}"/>
              </a:ext>
            </a:extLst>
          </p:cNvPr>
          <p:cNvSpPr/>
          <p:nvPr/>
        </p:nvSpPr>
        <p:spPr>
          <a:xfrm>
            <a:off x="34448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893C2775-9A32-DFE1-4685-D07EF85935EE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8EA14D40-520B-CD6B-56E6-BBCA4504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18" y="5263860"/>
            <a:ext cx="4267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Neue Musik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7.1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割が男性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2.9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割が女性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BBEA6EC-A328-7A9D-C673-C6F07EB071D7}"/>
              </a:ext>
            </a:extLst>
          </p:cNvPr>
          <p:cNvSpPr txBox="1"/>
          <p:nvPr/>
        </p:nvSpPr>
        <p:spPr>
          <a:xfrm>
            <a:off x="726306" y="6497324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147054E-9187-B291-0850-8FC9F9D90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●（月～木）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20:00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22:00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における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20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/>
        </p:nvGraphicFramePr>
        <p:xfrm>
          <a:off x="5169504" y="2061168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/>
        </p:nvGraphicFramePr>
        <p:xfrm>
          <a:off x="200472" y="1989000"/>
          <a:ext cx="4752288" cy="316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Chart 2">
            <a:extLst>
              <a:ext uri="{FF2B5EF4-FFF2-40B4-BE49-F238E27FC236}">
                <a16:creationId xmlns:a16="http://schemas.microsoft.com/office/drawing/2014/main" id="{DC34ECAB-C78E-82DC-D79F-EF44051042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323793"/>
              </p:ext>
            </p:extLst>
          </p:nvPr>
        </p:nvGraphicFramePr>
        <p:xfrm>
          <a:off x="455748" y="2221510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4FBA23B1-5E1F-E8B6-25CB-3040F09D71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7831226"/>
              </p:ext>
            </p:extLst>
          </p:nvPr>
        </p:nvGraphicFramePr>
        <p:xfrm>
          <a:off x="5194150" y="2221510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24244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◆Ｎｅｕｅ Ｍｕｓｉ</a:t>
            </a:r>
            <a:r>
              <a:rPr lang="en-US" altLang="ja-JP" sz="2000" dirty="0">
                <a:latin typeface="+mn-lt"/>
                <a:ea typeface="+mj-ea"/>
              </a:rPr>
              <a:t>k</a:t>
            </a:r>
            <a:r>
              <a:rPr lang="ja-JP" altLang="en-US" sz="2000" dirty="0">
                <a:latin typeface="+mn-lt"/>
                <a:ea typeface="+mj-ea"/>
              </a:rPr>
              <a:t>　</a:t>
            </a:r>
            <a:r>
              <a:rPr lang="ja-JP" altLang="en-US" sz="2000" b="1" dirty="0">
                <a:latin typeface="+mn-lt"/>
                <a:ea typeface="+mj-ea"/>
              </a:rPr>
              <a:t>　＜番組ＳＮＳ＞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@Neue_Musik_778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15,000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	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12" name="Google Shape;140;p6">
            <a:extLst>
              <a:ext uri="{FF2B5EF4-FFF2-40B4-BE49-F238E27FC236}">
                <a16:creationId xmlns:a16="http://schemas.microsoft.com/office/drawing/2014/main" id="{36318652-6554-E63F-0DD4-7134AA39F9D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1629" y="1467176"/>
            <a:ext cx="2471131" cy="2328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43;p6">
            <a:extLst>
              <a:ext uri="{FF2B5EF4-FFF2-40B4-BE49-F238E27FC236}">
                <a16:creationId xmlns:a16="http://schemas.microsoft.com/office/drawing/2014/main" id="{D8B8A25F-E999-4556-1644-B9D51169ECD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4076" y="3930771"/>
            <a:ext cx="2189601" cy="2522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4;p6">
            <a:extLst>
              <a:ext uri="{FF2B5EF4-FFF2-40B4-BE49-F238E27FC236}">
                <a16:creationId xmlns:a16="http://schemas.microsoft.com/office/drawing/2014/main" id="{181AA60C-764D-15EC-24E0-376CE682F7E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36777" y="1467176"/>
            <a:ext cx="2094558" cy="2567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45;p6">
            <a:extLst>
              <a:ext uri="{FF2B5EF4-FFF2-40B4-BE49-F238E27FC236}">
                <a16:creationId xmlns:a16="http://schemas.microsoft.com/office/drawing/2014/main" id="{71573557-B83B-105C-6CCA-88391C8EF60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08784" y="4420937"/>
            <a:ext cx="2022550" cy="2282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46;p6">
            <a:extLst>
              <a:ext uri="{FF2B5EF4-FFF2-40B4-BE49-F238E27FC236}">
                <a16:creationId xmlns:a16="http://schemas.microsoft.com/office/drawing/2014/main" id="{FE25A42C-8A64-2794-3285-226677F5846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75352" y="1467176"/>
            <a:ext cx="2246628" cy="1829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47;p6">
            <a:extLst>
              <a:ext uri="{FF2B5EF4-FFF2-40B4-BE49-F238E27FC236}">
                <a16:creationId xmlns:a16="http://schemas.microsoft.com/office/drawing/2014/main" id="{C10C5967-E951-90C2-24EE-2E794AD01A0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79797" y="3573016"/>
            <a:ext cx="2142183" cy="2441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48;p6">
            <a:extLst>
              <a:ext uri="{FF2B5EF4-FFF2-40B4-BE49-F238E27FC236}">
                <a16:creationId xmlns:a16="http://schemas.microsoft.com/office/drawing/2014/main" id="{ED30A487-F3B5-35F2-700F-984A6888D684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565997" y="1467176"/>
            <a:ext cx="2096044" cy="2455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49;p6">
            <a:extLst>
              <a:ext uri="{FF2B5EF4-FFF2-40B4-BE49-F238E27FC236}">
                <a16:creationId xmlns:a16="http://schemas.microsoft.com/office/drawing/2014/main" id="{D62F3970-0BF8-52CA-1395-ECDF3023D679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670442" y="4037816"/>
            <a:ext cx="1909985" cy="24043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Neue Musik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◆Ｎｅｕｅ Ｍｕｓｉ</a:t>
            </a:r>
            <a:r>
              <a:rPr lang="en-US" altLang="ja-JP" sz="2000" dirty="0">
                <a:latin typeface="+mn-lt"/>
                <a:ea typeface="+mj-ea"/>
              </a:rPr>
              <a:t>k</a:t>
            </a:r>
            <a:r>
              <a:rPr lang="ja-JP" altLang="en-US" sz="2000" dirty="0">
                <a:latin typeface="+mn-lt"/>
                <a:ea typeface="+mj-ea"/>
              </a:rPr>
              <a:t>　</a:t>
            </a:r>
            <a:r>
              <a:rPr lang="ja-JP" altLang="en-US" sz="2000" b="1" dirty="0">
                <a:latin typeface="+mn-lt"/>
                <a:ea typeface="+mj-ea"/>
              </a:rPr>
              <a:t>＜リスナー・プロフィール＞</a:t>
            </a:r>
          </a:p>
        </p:txBody>
      </p:sp>
      <p:pic>
        <p:nvPicPr>
          <p:cNvPr id="13" name="Google Shape;155;p7">
            <a:extLst>
              <a:ext uri="{FF2B5EF4-FFF2-40B4-BE49-F238E27FC236}">
                <a16:creationId xmlns:a16="http://schemas.microsoft.com/office/drawing/2014/main" id="{77DABD10-A77E-3028-D961-FA00AAE7FA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270" y="2359312"/>
            <a:ext cx="8576165" cy="733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8;p7">
            <a:extLst>
              <a:ext uri="{FF2B5EF4-FFF2-40B4-BE49-F238E27FC236}">
                <a16:creationId xmlns:a16="http://schemas.microsoft.com/office/drawing/2014/main" id="{7DFC5585-7864-0D99-0D2E-FE9D071FC7F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6270" y="1543198"/>
            <a:ext cx="8593725" cy="71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9;p7">
            <a:extLst>
              <a:ext uri="{FF2B5EF4-FFF2-40B4-BE49-F238E27FC236}">
                <a16:creationId xmlns:a16="http://schemas.microsoft.com/office/drawing/2014/main" id="{06B7480D-F7A6-7B84-6AF2-B496EA62651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6811" y="3198431"/>
            <a:ext cx="8555082" cy="740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0;p7">
            <a:extLst>
              <a:ext uri="{FF2B5EF4-FFF2-40B4-BE49-F238E27FC236}">
                <a16:creationId xmlns:a16="http://schemas.microsoft.com/office/drawing/2014/main" id="{A2EF58A4-6658-0336-251A-EA857F1BFD7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2520" y="4043879"/>
            <a:ext cx="8549915" cy="73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61;p7">
            <a:extLst>
              <a:ext uri="{FF2B5EF4-FFF2-40B4-BE49-F238E27FC236}">
                <a16:creationId xmlns:a16="http://schemas.microsoft.com/office/drawing/2014/main" id="{EBB9921B-9D41-35B7-39E0-25134592965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715" y="4863565"/>
            <a:ext cx="8566280" cy="741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62;p7">
            <a:extLst>
              <a:ext uri="{FF2B5EF4-FFF2-40B4-BE49-F238E27FC236}">
                <a16:creationId xmlns:a16="http://schemas.microsoft.com/office/drawing/2014/main" id="{A9F609C6-AD25-1E84-3709-FC344AB8085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2520" y="5705008"/>
            <a:ext cx="8567475" cy="7499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8898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9" y="260648"/>
            <a:ext cx="60486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◆Ｎｅｕｅ Ｍｕｓｉ</a:t>
            </a:r>
            <a:r>
              <a:rPr lang="en-US" altLang="ja-JP" sz="2000" dirty="0">
                <a:latin typeface="+mn-lt"/>
                <a:ea typeface="+mj-ea"/>
              </a:rPr>
              <a:t>k</a:t>
            </a:r>
            <a:r>
              <a:rPr lang="ja-JP" altLang="en-US" sz="2000" dirty="0">
                <a:latin typeface="+mn-lt"/>
                <a:ea typeface="+mj-ea"/>
              </a:rPr>
              <a:t>　</a:t>
            </a:r>
            <a:r>
              <a:rPr lang="ja-JP" altLang="en-US" sz="2000" b="1" dirty="0">
                <a:latin typeface="+mn-lt"/>
                <a:ea typeface="+mj-ea"/>
              </a:rPr>
              <a:t>＜タイムテーブル＞　</a:t>
            </a:r>
          </a:p>
        </p:txBody>
      </p:sp>
      <p:graphicFrame>
        <p:nvGraphicFramePr>
          <p:cNvPr id="3" name="Google Shape;169;p8">
            <a:extLst>
              <a:ext uri="{FF2B5EF4-FFF2-40B4-BE49-F238E27FC236}">
                <a16:creationId xmlns:a16="http://schemas.microsoft.com/office/drawing/2014/main" id="{335C99CC-9A1A-D87E-3BEB-AED9DAD575C6}"/>
              </a:ext>
            </a:extLst>
          </p:cNvPr>
          <p:cNvGraphicFramePr/>
          <p:nvPr/>
        </p:nvGraphicFramePr>
        <p:xfrm>
          <a:off x="749023" y="1268760"/>
          <a:ext cx="8424925" cy="1922350"/>
        </p:xfrm>
        <a:graphic>
          <a:graphicData uri="http://schemas.openxmlformats.org/drawingml/2006/table">
            <a:tbl>
              <a:tblPr bandRow="1">
                <a:noFill/>
              </a:tblPr>
              <a:tblGrid>
                <a:gridCol w="1328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1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94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5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4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START</a:t>
                      </a:r>
                      <a:endParaRPr/>
                    </a:p>
                  </a:txBody>
                  <a:tcPr marL="0" marR="0" marT="0" marB="0" anchor="ctr">
                    <a:solidFill>
                      <a:srgbClr val="2EA6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4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END</a:t>
                      </a:r>
                      <a:endParaRPr/>
                    </a:p>
                  </a:txBody>
                  <a:tcPr marL="0" marR="0" marT="0" marB="0" anchor="ctr">
                    <a:solidFill>
                      <a:srgbClr val="2EA6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400" u="none" strike="noStrike" cap="none">
                          <a:solidFill>
                            <a:schemeClr val="lt1"/>
                          </a:solidFill>
                        </a:rPr>
                        <a:t>コーナー・タイトル</a:t>
                      </a:r>
                      <a:endParaRPr sz="14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solidFill>
                      <a:srgbClr val="2EA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19:58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20:00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TIME SIGNAL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20:0１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OPENER〜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21:57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CLOSER～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21:58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22:00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TIME SIGNAL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9755167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47809</TotalTime>
  <Words>688</Words>
  <Application>Microsoft Office PowerPoint</Application>
  <PresentationFormat>A4 210 x 297 mm</PresentationFormat>
  <Paragraphs>144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4" baseType="lpstr">
      <vt:lpstr>HGPｺﾞｼｯｸE</vt:lpstr>
      <vt:lpstr>HGP創英角ｺﾞｼｯｸUB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ZIP-FM</cp:lastModifiedBy>
  <cp:revision>2563</cp:revision>
  <cp:lastPrinted>2022-02-09T08:53:13Z</cp:lastPrinted>
  <dcterms:created xsi:type="dcterms:W3CDTF">2002-09-26T02:44:22Z</dcterms:created>
  <dcterms:modified xsi:type="dcterms:W3CDTF">2026-03-19T07:03:37Z</dcterms:modified>
  <cp:contentStatus/>
</cp:coreProperties>
</file>