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461" r:id="rId2"/>
    <p:sldId id="484" r:id="rId3"/>
    <p:sldId id="505" r:id="rId4"/>
    <p:sldId id="503" r:id="rId5"/>
    <p:sldId id="483" r:id="rId6"/>
    <p:sldId id="499" r:id="rId7"/>
    <p:sldId id="485" r:id="rId8"/>
  </p:sldIdLst>
  <p:sldSz cx="9906000" cy="6858000" type="A4"/>
  <p:notesSz cx="9866313" cy="6735763"/>
  <p:defaultTextStyle>
    <a:defPPr>
      <a:defRPr lang="ja-JP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50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AEBAB5F9-3ECE-49B3-BB35-F73CC38A1EAB}">
          <p14:sldIdLst>
            <p14:sldId id="461"/>
            <p14:sldId id="484"/>
            <p14:sldId id="505"/>
            <p14:sldId id="503"/>
            <p14:sldId id="483"/>
            <p14:sldId id="499"/>
            <p14:sldId id="4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319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1" userDrawn="1">
          <p15:clr>
            <a:srgbClr val="A4A3A4"/>
          </p15:clr>
        </p15:guide>
        <p15:guide id="2" pos="31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70C0"/>
    <a:srgbClr val="660066"/>
    <a:srgbClr val="CC00CC"/>
    <a:srgbClr val="FF00FF"/>
    <a:srgbClr val="FF66FF"/>
    <a:srgbClr val="FF99FF"/>
    <a:srgbClr val="FFCCFF"/>
    <a:srgbClr val="333399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27" d="100"/>
          <a:sy n="127" d="100"/>
        </p:scale>
        <p:origin x="900" y="114"/>
      </p:cViewPr>
      <p:guideLst>
        <p:guide orient="horz" pos="2160"/>
        <p:guide orient="horz" pos="4319"/>
        <p:guide pos="312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1" d="100"/>
          <a:sy n="91" d="100"/>
        </p:scale>
        <p:origin x="1738" y="62"/>
      </p:cViewPr>
      <p:guideLst>
        <p:guide orient="horz" pos="2121"/>
        <p:guide pos="310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24180;&#40802;&#24615;&#21029;&#32884;&#21462;&#29575;&#26089;&#35211;&#34920;_&#12464;&#12521;&#12501;&#20184;&#12365;&#23436;&#25104;&#29256;%20(3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.suenaga\Downloads\&#32884;&#21462;&#26178;&#38291;&#38598;&#35336;_&#12501;&#12457;&#12531;&#12488;&#20462;&#27491;&#29256;%20(1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534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.nishiyama\Downloads\&#20870;&#12464;&#12521;&#12501;_&#26178;&#38291;&#21306;&#20998;&#38598;&#35336;&#65308;&#29305;&#24615;&#215;&#26178;&#38291;&#21306;&#20998;&#65310;_20260727_115349%20(1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1"/>
          <c:showLeaderLines val="0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0070C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E16-48F7-87D3-9107067D9164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E16-48F7-87D3-9107067D916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FFFF"/>
                    </a:solidFill>
                    <a:latin typeface="HGPｺﾞｼｯｸE"/>
                    <a:ea typeface="HGPｺﾞｼｯｸE"/>
                  </a:defRPr>
                </a:pPr>
                <a:endParaRPr lang="ja-JP"/>
              </a:p>
            </c:txPr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Sheet1!$N$1:$O$1</c:f>
              <c:strCache>
                <c:ptCount val="2"/>
                <c:pt idx="0">
                  <c:v>男性</c:v>
                </c:pt>
                <c:pt idx="1">
                  <c:v>女性</c:v>
                </c:pt>
              </c:strCache>
            </c:strRef>
          </c:cat>
          <c:val>
            <c:numRef>
              <c:f>Sheet1!$N$2:$O$2</c:f>
              <c:numCache>
                <c:formatCode>General</c:formatCode>
                <c:ptCount val="2"/>
                <c:pt idx="0">
                  <c:v>64.2</c:v>
                </c:pt>
                <c:pt idx="1">
                  <c:v>35.799999999999997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16-48F7-87D3-9107067D916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>
              <a:prstDash val="solid"/>
            </a:ln>
          </c:spPr>
          <c:dPt>
            <c:idx val="0"/>
            <c:bubble3D val="0"/>
            <c:spPr>
              <a:solidFill>
                <a:srgbClr val="99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700-4B61-91DD-89AA0ABC3007}"/>
              </c:ext>
            </c:extLst>
          </c:dPt>
          <c:dPt>
            <c:idx val="1"/>
            <c:bubble3D val="0"/>
            <c:spPr>
              <a:solidFill>
                <a:srgbClr val="33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700-4B61-91DD-89AA0ABC3007}"/>
              </c:ext>
            </c:extLst>
          </c:dPt>
          <c:dPt>
            <c:idx val="2"/>
            <c:bubble3D val="0"/>
            <c:spPr>
              <a:solidFill>
                <a:srgbClr val="00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5700-4B61-91DD-89AA0ABC3007}"/>
              </c:ext>
            </c:extLst>
          </c:dPt>
          <c:dPt>
            <c:idx val="3"/>
            <c:bubble3D val="0"/>
            <c:spPr>
              <a:solidFill>
                <a:srgbClr val="33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5700-4B61-91DD-89AA0ABC3007}"/>
              </c:ext>
            </c:extLst>
          </c:dPt>
          <c:dPt>
            <c:idx val="4"/>
            <c:bubble3D val="0"/>
            <c:spPr>
              <a:solidFill>
                <a:srgbClr val="0033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5700-4B61-91DD-89AA0ABC3007}"/>
              </c:ext>
            </c:extLst>
          </c:dPt>
          <c:dPt>
            <c:idx val="5"/>
            <c:bubble3D val="0"/>
            <c:spPr>
              <a:solidFill>
                <a:srgbClr val="333399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5700-4B61-91DD-89AA0ABC3007}"/>
              </c:ext>
            </c:extLst>
          </c:dPt>
          <c:dPt>
            <c:idx val="6"/>
            <c:bubble3D val="0"/>
            <c:spPr>
              <a:solidFill>
                <a:srgbClr val="FFCC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5700-4B61-91DD-89AA0ABC3007}"/>
              </c:ext>
            </c:extLst>
          </c:dPt>
          <c:dPt>
            <c:idx val="7"/>
            <c:bubble3D val="0"/>
            <c:spPr>
              <a:solidFill>
                <a:srgbClr val="FF99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5700-4B61-91DD-89AA0ABC3007}"/>
              </c:ext>
            </c:extLst>
          </c:dPt>
          <c:dPt>
            <c:idx val="8"/>
            <c:bubble3D val="0"/>
            <c:spPr>
              <a:solidFill>
                <a:srgbClr val="FF66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5700-4B61-91DD-89AA0ABC3007}"/>
              </c:ext>
            </c:extLst>
          </c:dPt>
          <c:dPt>
            <c:idx val="9"/>
            <c:bubble3D val="0"/>
            <c:spPr>
              <a:solidFill>
                <a:srgbClr val="FF00FF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5700-4B61-91DD-89AA0ABC3007}"/>
              </c:ext>
            </c:extLst>
          </c:dPt>
          <c:dPt>
            <c:idx val="10"/>
            <c:bubble3D val="0"/>
            <c:spPr>
              <a:solidFill>
                <a:srgbClr val="CC00CC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5700-4B61-91DD-89AA0ABC3007}"/>
              </c:ext>
            </c:extLst>
          </c:dPt>
          <c:dPt>
            <c:idx val="11"/>
            <c:bubble3D val="0"/>
            <c:spPr>
              <a:solidFill>
                <a:srgbClr val="660066"/>
              </a:solidFill>
              <a:ln w="19050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5700-4B61-91DD-89AA0ABC3007}"/>
              </c:ext>
            </c:extLst>
          </c:dPt>
          <c:dLbls>
            <c:dLbl>
              <c:idx val="0"/>
              <c:layout>
                <c:manualLayout>
                  <c:x val="5.5856481481481479E-2"/>
                  <c:y val="-9.610937499999999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017361111111109"/>
                      <c:h val="8.598958333333332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700-4B61-91DD-89AA0ABC3007}"/>
                </c:ext>
              </c:extLst>
            </c:dLbl>
            <c:dLbl>
              <c:idx val="1"/>
              <c:layout>
                <c:manualLayout>
                  <c:x val="6.173611111111111E-2"/>
                  <c:y val="1.5892013888888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017361111111109"/>
                      <c:h val="6.39409722222222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700-4B61-91DD-89AA0ABC300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5-5700-4B61-91DD-89AA0ABC300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7-5700-4B61-91DD-89AA0ABC300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09-5700-4B61-91DD-89AA0ABC3007}"/>
                </c:ext>
              </c:extLst>
            </c:dLbl>
            <c:dLbl>
              <c:idx val="5"/>
              <c:layout>
                <c:manualLayout>
                  <c:x val="-2.9398148148148148E-3"/>
                  <c:y val="8.989201388888888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899305555555558"/>
                      <c:h val="6.394097222222222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5700-4B61-91DD-89AA0ABC3007}"/>
                </c:ext>
              </c:extLst>
            </c:dLbl>
            <c:dLbl>
              <c:idx val="6"/>
              <c:layout>
                <c:manualLayout>
                  <c:x val="-7.0555555555555552E-2"/>
                  <c:y val="2.16748263888888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6605324074074072"/>
                      <c:h val="8.157986111111109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5700-4B61-91DD-89AA0ABC3007}"/>
                </c:ext>
              </c:extLst>
            </c:dLbl>
            <c:dLbl>
              <c:idx val="7"/>
              <c:layout>
                <c:manualLayout>
                  <c:x val="-3.0868055555555544E-2"/>
                  <c:y val="-2.619236111111111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4767939814814816"/>
                      <c:h val="0.106935763888888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5700-4B61-91DD-89AA0ABC3007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900">
                      <a:solidFill>
                        <a:schemeClr val="bg1"/>
                      </a:solidFill>
                      <a:latin typeface="HGPｺﾞｼｯｸE 本文"/>
                      <a:ea typeface="HGPｺﾞｼｯｸE 本文"/>
                    </a:defRPr>
                  </a:pPr>
                  <a:endParaRPr lang="ja-JP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6="http://schemas.microsoft.com/office/drawing/2014/chart" uri="{C3380CC4-5D6E-409C-BE32-E72D297353CC}">
                  <c16:uniqueId val="{00000011-5700-4B61-91DD-89AA0ABC3007}"/>
                </c:ext>
              </c:extLst>
            </c:dLbl>
            <c:dLbl>
              <c:idx val="9"/>
              <c:layout>
                <c:manualLayout>
                  <c:x val="-6.173611111111111E-2"/>
                  <c:y val="8.90878472222222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518518518518519"/>
                      <c:h val="7.60677083333333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5700-4B61-91DD-89AA0ABC3007}"/>
                </c:ext>
              </c:extLst>
            </c:dLbl>
            <c:dLbl>
              <c:idx val="10"/>
              <c:layout>
                <c:manualLayout>
                  <c:x val="-0.11448680555555556"/>
                  <c:y val="1.735607638888888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3083425925925927"/>
                      <c:h val="6.475694444444442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5700-4B61-91DD-89AA0ABC3007}"/>
                </c:ext>
              </c:extLst>
            </c:dLbl>
            <c:dLbl>
              <c:idx val="11"/>
              <c:layout>
                <c:manualLayout>
                  <c:x val="-0.14993032407407408"/>
                  <c:y val="-2.00538194444444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>
                  <c15:layout>
                    <c:manualLayout>
                      <c:w val="0.27707754629629627"/>
                      <c:h val="5.84288194444444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7-5700-4B61-91DD-89AA0ABC30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>
                    <a:latin typeface="HGPｺﾞｼｯｸE 本文"/>
                    <a:ea typeface="HGPｺﾞｼｯｸE 本文"/>
                  </a:defRPr>
                </a:pPr>
                <a:endParaRPr lang="ja-JP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Sheet1!$B$1:$M$1</c:f>
              <c:strCache>
                <c:ptCount val="12"/>
                <c:pt idx="0">
                  <c:v>男性 12～19才</c:v>
                </c:pt>
                <c:pt idx="1">
                  <c:v>男性 20～29才</c:v>
                </c:pt>
                <c:pt idx="2">
                  <c:v>男性 30～39才</c:v>
                </c:pt>
                <c:pt idx="3">
                  <c:v>男性 40～49才</c:v>
                </c:pt>
                <c:pt idx="4">
                  <c:v>男性 50～59才</c:v>
                </c:pt>
                <c:pt idx="5">
                  <c:v>男性 60～69才</c:v>
                </c:pt>
                <c:pt idx="6">
                  <c:v>女性 12～19才</c:v>
                </c:pt>
                <c:pt idx="7">
                  <c:v>女性 20～29才</c:v>
                </c:pt>
                <c:pt idx="8">
                  <c:v>女性 30～39才</c:v>
                </c:pt>
                <c:pt idx="9">
                  <c:v>女性 40～49才</c:v>
                </c:pt>
                <c:pt idx="10">
                  <c:v>女性 50～59才</c:v>
                </c:pt>
                <c:pt idx="11">
                  <c:v>女性 60～69才</c:v>
                </c:pt>
              </c:strCache>
            </c:strRef>
          </c:cat>
          <c:val>
            <c:numRef>
              <c:f>Sheet1!$B$2:$M$2</c:f>
              <c:numCache>
                <c:formatCode>General</c:formatCode>
                <c:ptCount val="12"/>
                <c:pt idx="0">
                  <c:v>7.5</c:v>
                </c:pt>
                <c:pt idx="1">
                  <c:v>6</c:v>
                </c:pt>
                <c:pt idx="2">
                  <c:v>11.5</c:v>
                </c:pt>
                <c:pt idx="3">
                  <c:v>20.3</c:v>
                </c:pt>
                <c:pt idx="4">
                  <c:v>15.2</c:v>
                </c:pt>
                <c:pt idx="5">
                  <c:v>3.7</c:v>
                </c:pt>
                <c:pt idx="6">
                  <c:v>1.4</c:v>
                </c:pt>
                <c:pt idx="7">
                  <c:v>5.3</c:v>
                </c:pt>
                <c:pt idx="8">
                  <c:v>12</c:v>
                </c:pt>
                <c:pt idx="9">
                  <c:v>6.8</c:v>
                </c:pt>
                <c:pt idx="10">
                  <c:v>6.5</c:v>
                </c:pt>
                <c:pt idx="11">
                  <c:v>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700-4B61-91DD-89AA0ABC3007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1"/>
          <c:showLeaderLines val="1"/>
        </c:dLbls>
        <c:firstSliceAng val="0"/>
      </c:pieChart>
    </c:plotArea>
    <c:plotVisOnly val="1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t" anchorCtr="0" compatLnSpc="1">
            <a:prstTxWarp prst="textNoShape">
              <a:avLst/>
            </a:prstTxWarp>
          </a:bodyPr>
          <a:lstStyle>
            <a:lvl1pPr algn="r"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defTabSz="90400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09" tIns="45203" rIns="90409" bIns="45203" numCol="1" anchor="b" anchorCtr="0" compatLnSpc="1">
            <a:prstTxWarp prst="textNoShape">
              <a:avLst/>
            </a:prstTxWarp>
          </a:bodyPr>
          <a:lstStyle>
            <a:lvl1pPr algn="r" defTabSz="903964" eaLnBrk="1" hangingPunct="1">
              <a:defRPr sz="1200"/>
            </a:lvl1pPr>
          </a:lstStyle>
          <a:p>
            <a:pPr>
              <a:defRPr/>
            </a:pPr>
            <a:fld id="{779D47F1-08B5-45BA-BD50-DA0DE3406AA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921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88007" y="1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>
            <a:lvl1pPr algn="r"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8325" y="504825"/>
            <a:ext cx="3648075" cy="25257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89020" y="3198813"/>
            <a:ext cx="7888287" cy="303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defTabSz="905588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88007" y="6397625"/>
            <a:ext cx="42767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07" tIns="45253" rIns="90507" bIns="45253" numCol="1" anchor="b" anchorCtr="0" compatLnSpc="1">
            <a:prstTxWarp prst="textNoShape">
              <a:avLst/>
            </a:prstTxWarp>
          </a:bodyPr>
          <a:lstStyle>
            <a:lvl1pPr algn="r" defTabSz="905481" eaLnBrk="1" hangingPunct="1">
              <a:defRPr sz="1200"/>
            </a:lvl1pPr>
          </a:lstStyle>
          <a:p>
            <a:pPr>
              <a:defRPr/>
            </a:pPr>
            <a:fld id="{087A2C61-9F62-4143-968E-E7C7F7FF1C2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991422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7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2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273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4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873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5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099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1pPr>
            <a:lvl2pPr marL="700903" indent="-263236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2pPr>
            <a:lvl3pPr marL="1083068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3pPr>
            <a:lvl4pPr marL="1520736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4pPr>
            <a:lvl5pPr marL="1958403" indent="-207734" defTabSz="892778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5pPr>
            <a:lvl6pPr marL="2415101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6pPr>
            <a:lvl7pPr marL="2871796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7pPr>
            <a:lvl8pPr marL="3328493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8pPr>
            <a:lvl9pPr marL="3785190" indent="-207734" defTabSz="892778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明朝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3949F6A9-A3E1-46FD-A3FD-8B620CA0CC37}" type="slidenum">
              <a:rPr lang="en-US" altLang="ja-JP" smtClean="0">
                <a:ea typeface="ＭＳ Ｐゴシック" panose="020B0600070205080204" pitchFamily="50" charset="-128"/>
              </a:rPr>
              <a:pPr>
                <a:spcBef>
                  <a:spcPct val="0"/>
                </a:spcBef>
              </a:pPr>
              <a:t>6</a:t>
            </a:fld>
            <a:endParaRPr lang="en-US" altLang="ja-JP">
              <a:ea typeface="ＭＳ Ｐゴシック" panose="020B0600070205080204" pitchFamily="50" charset="-128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ja-JP" altLang="ja-JP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22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6" y="6709029"/>
            <a:ext cx="9921552" cy="128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グラフィックス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5799"/>
            <a:ext cx="21336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テキスト ボックス 5"/>
          <p:cNvSpPr txBox="1"/>
          <p:nvPr userDrawn="1"/>
        </p:nvSpPr>
        <p:spPr>
          <a:xfrm>
            <a:off x="7041232" y="6669940"/>
            <a:ext cx="208422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Copyright  ZIP-FM </a:t>
            </a:r>
            <a:r>
              <a:rPr lang="en-US" altLang="ja-JP" sz="750" dirty="0" err="1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inc</a:t>
            </a:r>
            <a:r>
              <a:rPr lang="en-US" altLang="ja-JP" sz="750" dirty="0">
                <a:solidFill>
                  <a:schemeClr val="bg1"/>
                </a:solidFill>
                <a:latin typeface="+mn-lt"/>
                <a:ea typeface="HGP創英角ｺﾞｼｯｸUB" panose="020B0900000000000000" pitchFamily="50" charset="-128"/>
              </a:rPr>
              <a:t> All Rights Reserved</a:t>
            </a:r>
            <a:endParaRPr lang="ja-JP" altLang="en-US" sz="750" dirty="0">
              <a:solidFill>
                <a:schemeClr val="bg1"/>
              </a:solidFill>
              <a:latin typeface="+mn-lt"/>
              <a:ea typeface="HGP創英角ｺﾞｼｯｸUB" panose="020B0900000000000000" pitchFamily="50" charset="-128"/>
            </a:endParaRPr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2696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 dirty="0"/>
              <a:t>マスタ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93426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8295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 dirty="0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06933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326808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688156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219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810696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54052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84022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2057944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68655" y="2556512"/>
            <a:ext cx="7578090" cy="176403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7310" y="4663440"/>
            <a:ext cx="6240780" cy="210312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11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221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332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44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55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664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88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460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80F-DBF0-42FB-A548-F3D5BBF22973}" type="datetime1">
              <a:rPr lang="zh-CN" altLang="en-US"/>
              <a:pPr>
                <a:defRPr/>
              </a:pPr>
              <a:t>2026/7/27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46413" y="7627938"/>
            <a:ext cx="282257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389688" y="7627938"/>
            <a:ext cx="2079625" cy="4381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AE678-B0B0-4A08-898C-631A70CFDF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61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Rectangle 22"/>
          <p:cNvSpPr>
            <a:spLocks noChangeArrowheads="1"/>
          </p:cNvSpPr>
          <p:nvPr userDrawn="1"/>
        </p:nvSpPr>
        <p:spPr bwMode="auto">
          <a:xfrm>
            <a:off x="9292121" y="6418263"/>
            <a:ext cx="613879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fld id="{9AA62517-8880-42A2-9A11-C0CBEF8DCAD5}" type="slidenum">
              <a:rPr lang="en-US" altLang="ja-JP" sz="1000" smtClean="0">
                <a:effectLst/>
                <a:latin typeface="+mn-lt"/>
                <a:ea typeface="HGP創英角ｺﾞｼｯｸUB" panose="020B0900000000000000" pitchFamily="50" charset="-128"/>
              </a:rPr>
              <a:pPr algn="ctr" eaLnBrk="1" hangingPunct="1">
                <a:defRPr/>
              </a:pPr>
              <a:t>‹#›</a:t>
            </a:fld>
            <a:endParaRPr lang="en-US" altLang="ja-JP" sz="1000" dirty="0">
              <a:effectLst/>
              <a:latin typeface="+mn-lt"/>
              <a:ea typeface="HGP創英角ｺﾞｼｯｸUB" panose="020B0900000000000000" pitchFamily="50" charset="-128"/>
            </a:endParaRPr>
          </a:p>
        </p:txBody>
      </p:sp>
      <p:pic>
        <p:nvPicPr>
          <p:cNvPr id="1027" name="Picture 7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825" y="166688"/>
            <a:ext cx="157321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図 1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0" y="822657"/>
            <a:ext cx="9906000" cy="61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正方形/長方形 2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76200">
            <a:solidFill>
              <a:srgbClr val="EB64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635" r:id="rId1"/>
    <p:sldLayoutId id="2147486625" r:id="rId2"/>
    <p:sldLayoutId id="2147486626" r:id="rId3"/>
    <p:sldLayoutId id="2147486627" r:id="rId4"/>
    <p:sldLayoutId id="2147486628" r:id="rId5"/>
    <p:sldLayoutId id="2147486629" r:id="rId6"/>
    <p:sldLayoutId id="2147486630" r:id="rId7"/>
    <p:sldLayoutId id="2147486631" r:id="rId8"/>
    <p:sldLayoutId id="2147486632" r:id="rId9"/>
    <p:sldLayoutId id="2147486633" r:id="rId10"/>
    <p:sldLayoutId id="2147486634" r:id="rId11"/>
    <p:sldLayoutId id="214748663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人, 男, フロント, 持つ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5D44453-654C-8B63-47C8-AC0CF188B0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815" y="369337"/>
            <a:ext cx="3387343" cy="2116731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-7119" y="2612821"/>
            <a:ext cx="9906000" cy="12823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215" tIns="31107" rIns="62215" bIns="31107" anchor="ctr"/>
          <a:lstStyle/>
          <a:p>
            <a:pPr algn="ctr">
              <a:defRPr/>
            </a:pPr>
            <a:endParaRPr lang="ja-JP" altLang="en-US" sz="1225" dirty="0">
              <a:cs typeface="Arial" panose="020B0604020202020204" pitchFamily="34" charset="0"/>
            </a:endParaRPr>
          </a:p>
        </p:txBody>
      </p:sp>
      <p:sp>
        <p:nvSpPr>
          <p:cNvPr id="4" name="Text Box 1804">
            <a:extLst>
              <a:ext uri="{FF2B5EF4-FFF2-40B4-BE49-F238E27FC236}">
                <a16:creationId xmlns:a16="http://schemas.microsoft.com/office/drawing/2014/main" id="{84BDA507-F692-4381-BDB4-D18A4AFFCA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1" y="4148275"/>
            <a:ext cx="99049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400" dirty="0">
                <a:latin typeface="+mj-ea"/>
                <a:ea typeface="+mj-ea"/>
              </a:rPr>
              <a:t>＜番組プロフィール </a:t>
            </a:r>
            <a:r>
              <a:rPr lang="en-US" altLang="ja-JP" sz="2400" dirty="0">
                <a:latin typeface="+mj-ea"/>
                <a:ea typeface="+mj-ea"/>
              </a:rPr>
              <a:t>&amp; </a:t>
            </a:r>
            <a:r>
              <a:rPr lang="ja-JP" altLang="en-US" sz="2400" dirty="0">
                <a:latin typeface="+mj-ea"/>
                <a:ea typeface="+mj-ea"/>
              </a:rPr>
              <a:t>ご提供企画＞</a:t>
            </a:r>
            <a:endParaRPr lang="en-US" altLang="ja-JP" sz="1400" dirty="0">
              <a:latin typeface="+mj-ea"/>
              <a:ea typeface="+mj-ea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1021" y="2865935"/>
            <a:ext cx="99049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4000" b="1" dirty="0">
                <a:solidFill>
                  <a:schemeClr val="bg1"/>
                </a:solidFill>
                <a:latin typeface="+mj-ea"/>
                <a:ea typeface="+mj-ea"/>
              </a:rPr>
              <a:t>ＴＨＵＭＢＳ ＵＰ</a:t>
            </a:r>
            <a:endParaRPr lang="en-US" altLang="ja-JP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06477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人, 男, フロント, 持つ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E5D44453-654C-8B63-47C8-AC0CF188B0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20" y="2708920"/>
            <a:ext cx="2560284" cy="1599907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◆ＴＨＵＭＢＳ ＵＰ</a:t>
            </a:r>
            <a:r>
              <a:rPr lang="ja-JP" altLang="en-US" sz="2000" b="1" dirty="0">
                <a:latin typeface="+mn-lt"/>
                <a:ea typeface="+mj-ea"/>
              </a:rPr>
              <a:t>　＜番組概要＞</a:t>
            </a:r>
          </a:p>
        </p:txBody>
      </p:sp>
      <p:sp>
        <p:nvSpPr>
          <p:cNvPr id="9" name="Text Box 66"/>
          <p:cNvSpPr txBox="1">
            <a:spLocks noChangeArrowheads="1"/>
          </p:cNvSpPr>
          <p:nvPr/>
        </p:nvSpPr>
        <p:spPr bwMode="auto">
          <a:xfrm>
            <a:off x="388416" y="1098331"/>
            <a:ext cx="936104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lvl="0" eaLnBrk="1" hangingPunct="1"/>
            <a:r>
              <a:rPr lang="ja-JP" altLang="en-US" b="1" u="sng" dirty="0">
                <a:solidFill>
                  <a:srgbClr val="FF0000"/>
                </a:solidFill>
                <a:latin typeface="+mn-ea"/>
                <a:ea typeface="+mn-ea"/>
              </a:rPr>
              <a:t>思わず “いいね！”と言いたくなるような最新トレンド情報をお届け！</a:t>
            </a:r>
            <a:endParaRPr lang="en-US" altLang="ja-JP" b="1" u="sng" dirty="0">
              <a:solidFill>
                <a:srgbClr val="FF0000"/>
              </a:solidFill>
              <a:latin typeface="+mn-ea"/>
              <a:ea typeface="+mn-ea"/>
            </a:endParaRPr>
          </a:p>
          <a:p>
            <a:pPr lvl="0" eaLnBrk="1" hangingPunct="1"/>
            <a:endParaRPr kumimoji="1" lang="en-US" altLang="ja-JP" sz="1400" b="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夕方から夜へと移り変わる時間、上野正明が</a:t>
            </a:r>
            <a:r>
              <a:rPr lang="en-US" altLang="ja-JP" sz="1400" dirty="0">
                <a:latin typeface="+mn-ea"/>
                <a:ea typeface="+mn-ea"/>
              </a:rPr>
              <a:t>ZIPPIE</a:t>
            </a:r>
            <a:r>
              <a:rPr lang="ja-JP" altLang="en-US" sz="1400" dirty="0">
                <a:latin typeface="+mn-ea"/>
                <a:ea typeface="+mn-ea"/>
              </a:rPr>
              <a:t>と</a:t>
            </a:r>
            <a:r>
              <a:rPr lang="en-US" altLang="ja-JP" sz="1400" dirty="0">
                <a:latin typeface="+mn-ea"/>
                <a:ea typeface="+mn-ea"/>
              </a:rPr>
              <a:t>"</a:t>
            </a:r>
            <a:r>
              <a:rPr lang="ja-JP" altLang="en-US" sz="1400" dirty="0">
                <a:latin typeface="+mn-ea"/>
                <a:ea typeface="+mn-ea"/>
              </a:rPr>
              <a:t>いいね！</a:t>
            </a:r>
            <a:r>
              <a:rPr lang="en-US" altLang="ja-JP" sz="1400" dirty="0">
                <a:latin typeface="+mn-ea"/>
                <a:ea typeface="+mn-ea"/>
              </a:rPr>
              <a:t>"</a:t>
            </a:r>
            <a:r>
              <a:rPr lang="ja-JP" altLang="en-US" sz="1400" dirty="0">
                <a:latin typeface="+mn-ea"/>
                <a:ea typeface="+mn-ea"/>
              </a:rPr>
              <a:t>をシェアする</a:t>
            </a:r>
            <a:r>
              <a:rPr lang="en-US" altLang="ja-JP" sz="1400" dirty="0">
                <a:latin typeface="+mn-ea"/>
                <a:ea typeface="+mn-ea"/>
              </a:rPr>
              <a:t>2</a:t>
            </a:r>
            <a:r>
              <a:rPr lang="ja-JP" altLang="en-US" sz="1400" dirty="0">
                <a:latin typeface="+mn-ea"/>
                <a:ea typeface="+mn-ea"/>
              </a:rPr>
              <a:t>時間プログラム。</a:t>
            </a:r>
            <a:endParaRPr lang="en-US" altLang="ja-JP" sz="1400" dirty="0">
              <a:latin typeface="+mn-ea"/>
              <a:ea typeface="+mn-ea"/>
            </a:endParaRPr>
          </a:p>
          <a:p>
            <a:r>
              <a:rPr lang="ja-JP" altLang="en-US" sz="1400" dirty="0">
                <a:latin typeface="+mn-ea"/>
                <a:ea typeface="+mn-ea"/>
              </a:rPr>
              <a:t>音楽、ファッション、エンタメ、カルチャー</a:t>
            </a:r>
            <a:r>
              <a:rPr lang="en-US" altLang="ja-JP" sz="1400" dirty="0">
                <a:latin typeface="+mn-ea"/>
                <a:ea typeface="+mn-ea"/>
              </a:rPr>
              <a:t>…</a:t>
            </a:r>
            <a:r>
              <a:rPr lang="ja-JP" altLang="en-US" sz="1400" dirty="0">
                <a:latin typeface="+mn-ea"/>
                <a:ea typeface="+mn-ea"/>
              </a:rPr>
              <a:t>思わず “いいね！”と言いたくなるような最新トレンド情報をお届けします。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441787" y="4437112"/>
            <a:ext cx="908040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●番組タイトル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ＴＨＵＭＢＳ ＵＰ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●放送時間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	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月曜日～木曜日　１８：００～２０：００ ＜２時間プログラム＞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NAVIGATOR	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上野正明</a:t>
            </a: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TARGET		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16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歳～</a:t>
            </a:r>
            <a:r>
              <a:rPr lang="en-US" altLang="ja-JP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49</a:t>
            </a:r>
            <a:r>
              <a:rPr lang="ja-JP" altLang="en-US" sz="1400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歳　男・女会社員・ドライバー・商工自営業・学生</a:t>
            </a:r>
            <a:endParaRPr lang="en-US" altLang="ja-JP" sz="1400" dirty="0">
              <a:solidFill>
                <a:srgbClr val="FF0000"/>
              </a:solidFill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400" dirty="0">
              <a:latin typeface="+mj-ea"/>
              <a:ea typeface="+mj-ea"/>
              <a:cs typeface="Meiryo UI" panose="020B0604030504040204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SNS		X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@thumbs_up_778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400" dirty="0">
                <a:latin typeface="+mj-ea"/>
                <a:ea typeface="+mj-ea"/>
                <a:cs typeface="Meiryo UI" panose="020B0604030504040204" pitchFamily="50" charset="-128"/>
              </a:rPr>
              <a:t>18,000</a:t>
            </a:r>
            <a:r>
              <a:rPr lang="ja-JP" altLang="en-US" sz="1400" dirty="0"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1788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 rotWithShape="1">
          <a:blip r:embed="rId3"/>
          <a:srcRect l="1300" t="9534" r="2133" b="42122"/>
          <a:stretch/>
        </p:blipFill>
        <p:spPr>
          <a:xfrm>
            <a:off x="6635097" y="1628800"/>
            <a:ext cx="2948710" cy="2211533"/>
          </a:xfrm>
          <a:prstGeom prst="rect">
            <a:avLst/>
          </a:prstGeom>
        </p:spPr>
      </p:pic>
      <p:sp>
        <p:nvSpPr>
          <p:cNvPr id="7" name="Text Box 2">
            <a:extLst>
              <a:ext uri="{FF2B5EF4-FFF2-40B4-BE49-F238E27FC236}">
                <a16:creationId xmlns:a16="http://schemas.microsoft.com/office/drawing/2014/main" id="{90975E78-F2DF-4D32-BBE1-BD267888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80" y="1052736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上野正明　＜</a:t>
            </a:r>
            <a:r>
              <a:rPr lang="en-US" altLang="ja-JP" sz="2000" u="sng" dirty="0">
                <a:solidFill>
                  <a:srgbClr val="FF0000"/>
                </a:solidFill>
                <a:latin typeface="+mn-ea"/>
                <a:ea typeface="+mn-ea"/>
              </a:rPr>
              <a:t>MASAAKI UENO</a:t>
            </a:r>
            <a:r>
              <a:rPr lang="ja-JP" altLang="en-US" sz="2000" u="sng" dirty="0">
                <a:solidFill>
                  <a:srgbClr val="FF0000"/>
                </a:solidFill>
                <a:latin typeface="+mn-ea"/>
                <a:ea typeface="+mn-ea"/>
              </a:rPr>
              <a:t>＞</a:t>
            </a:r>
          </a:p>
        </p:txBody>
      </p:sp>
      <p:graphicFrame>
        <p:nvGraphicFramePr>
          <p:cNvPr id="8" name="表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457970"/>
              </p:ext>
            </p:extLst>
          </p:nvPr>
        </p:nvGraphicFramePr>
        <p:xfrm>
          <a:off x="347112" y="1631080"/>
          <a:ext cx="5974040" cy="49586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3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21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37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生年月日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1996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年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月</a:t>
                      </a:r>
                      <a:r>
                        <a:rPr kumimoji="1" lang="en-US" altLang="ja-JP" sz="1100" b="0" dirty="0">
                          <a:latin typeface="+mj-ea"/>
                          <a:ea typeface="+mj-ea"/>
                        </a:rPr>
                        <a:t>22</a:t>
                      </a:r>
                      <a:r>
                        <a:rPr kumimoji="1" lang="ja-JP" altLang="en-US" sz="1100" b="0" dirty="0">
                          <a:latin typeface="+mj-ea"/>
                          <a:ea typeface="+mj-ea"/>
                        </a:rPr>
                        <a:t>日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出身地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zh-TW" altLang="en-US" sz="1100" b="0" dirty="0">
                          <a:latin typeface="+mn-ea"/>
                          <a:ea typeface="+mn-ea"/>
                        </a:rPr>
                        <a:t>東京都板橋区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趣味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ギター、ディズニー、レジャー施設、お笑い、ファッション、インテリア、ゲーム、カメラ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25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特技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曲作り、映像編集、デザイン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000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経歴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年から都内を中心に弾き語りライブを始め、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2017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年にアコースティックセッショングループ「ぷらそにか」に所属。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年に赤坂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BLITZ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にて「ぷらそにか」を卒業し、男女混合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人組バンド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Hi Cheers!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」としてメジャーデビュー。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2023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年に「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Hi Cheers!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」が解散。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現在はシンガーソングライターとして活動している。</a:t>
                      </a: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「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ZIP-FM NAVIGOTAR CONTEST 2023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」にてグランプリを受賞。</a:t>
                      </a:r>
                      <a:endParaRPr kumimoji="1" lang="en-US" altLang="ja-JP" sz="11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最近では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men’s FUDGE 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公式インフルエンサーとしても活躍中。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ナビゲーター</a:t>
                      </a:r>
                      <a:endParaRPr kumimoji="1" lang="en-US" altLang="ja-JP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キャリア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 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10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2025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3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 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2025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年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4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THINK ABOUT THE FUTURE </a:t>
                      </a:r>
                    </a:p>
                    <a:p>
                      <a:pPr>
                        <a:lnSpc>
                          <a:spcPts val="1800"/>
                        </a:lnSpc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SOUND MIND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（第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2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土曜日）」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OVER VIEW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MOJO</a:t>
                      </a:r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 VISION</a:t>
                      </a: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（</a:t>
                      </a:r>
                      <a:r>
                        <a:rPr lang="en-US" altLang="ja-JP" sz="11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11</a:t>
                      </a:r>
                      <a:r>
                        <a:rPr lang="ja-JP" altLang="en-US" sz="1100" b="0" baseline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月～）」</a:t>
                      </a:r>
                      <a:endParaRPr lang="en-US" altLang="ja-JP" sz="1100" b="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CRASH HOUSE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  <a:b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</a:b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「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THUMBS UP</a:t>
                      </a:r>
                      <a:r>
                        <a:rPr lang="ja-JP" altLang="en-US" sz="1100" b="0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」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1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SNS</a:t>
                      </a:r>
                      <a:endParaRPr kumimoji="1" lang="ja-JP" altLang="en-US" sz="1100" b="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X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ueno_masaaki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 約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5,823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  <a:p>
                      <a:pPr algn="l"/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Instagram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：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@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ueno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__</a:t>
                      </a:r>
                      <a:r>
                        <a:rPr kumimoji="1" lang="en-US" altLang="ja-JP" sz="1100" b="0" dirty="0" err="1">
                          <a:latin typeface="+mn-ea"/>
                          <a:ea typeface="+mn-ea"/>
                        </a:rPr>
                        <a:t>masaaki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／ 約</a:t>
                      </a:r>
                      <a:r>
                        <a:rPr kumimoji="1" lang="en-US" altLang="ja-JP" sz="1100" b="0" dirty="0">
                          <a:latin typeface="+mn-ea"/>
                          <a:ea typeface="+mn-ea"/>
                        </a:rPr>
                        <a:t>5,000</a:t>
                      </a:r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j-ea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ＴＨＵＭＢＳ ＵＰ　＜ナビゲーター・プロフィール＞</a:t>
            </a:r>
          </a:p>
        </p:txBody>
      </p:sp>
      <p:pic>
        <p:nvPicPr>
          <p:cNvPr id="9" name="図 8" descr="QR コード&#10;&#10;自動的に生成された説明">
            <a:extLst>
              <a:ext uri="{FF2B5EF4-FFF2-40B4-BE49-F238E27FC236}">
                <a16:creationId xmlns:a16="http://schemas.microsoft.com/office/drawing/2014/main" id="{D24FE241-46B0-FFFB-BEEA-4DF5422B89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272" y="4653136"/>
            <a:ext cx="1692000" cy="1692000"/>
          </a:xfrm>
          <a:prstGeom prst="rect">
            <a:avLst/>
          </a:prstGeom>
        </p:spPr>
      </p:pic>
      <p:graphicFrame>
        <p:nvGraphicFramePr>
          <p:cNvPr id="11" name="表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457882"/>
              </p:ext>
            </p:extLst>
          </p:nvPr>
        </p:nvGraphicFramePr>
        <p:xfrm>
          <a:off x="7617272" y="4314840"/>
          <a:ext cx="1260000" cy="360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ボイスサンプル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524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B3209-E3BF-F721-FB6C-173B92001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>
            <a:extLst>
              <a:ext uri="{FF2B5EF4-FFF2-40B4-BE49-F238E27FC236}">
                <a16:creationId xmlns:a16="http://schemas.microsoft.com/office/drawing/2014/main" id="{BDB2BB2C-89DE-B736-26B3-7BACE0BC66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en-US" altLang="ja-JP" sz="2000" b="1" dirty="0">
                <a:latin typeface="+mn-ea"/>
                <a:ea typeface="+mn-ea"/>
              </a:rPr>
              <a:t>THUMBS UP</a:t>
            </a:r>
            <a:r>
              <a:rPr lang="ja-JP" altLang="en-US" sz="2000" b="1" dirty="0">
                <a:latin typeface="+mn-lt"/>
                <a:ea typeface="+mj-ea"/>
              </a:rPr>
              <a:t>＜聴取者構成＞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F067A62-A5B5-64C9-E78D-14BD1A52F7D7}"/>
              </a:ext>
            </a:extLst>
          </p:cNvPr>
          <p:cNvSpPr/>
          <p:nvPr/>
        </p:nvSpPr>
        <p:spPr>
          <a:xfrm>
            <a:off x="5052786" y="3429001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" name="四角形: 角を丸くする 50">
            <a:extLst>
              <a:ext uri="{FF2B5EF4-FFF2-40B4-BE49-F238E27FC236}">
                <a16:creationId xmlns:a16="http://schemas.microsoft.com/office/drawing/2014/main" id="{057CA13F-902C-5B45-1D54-3A98176E6267}"/>
              </a:ext>
            </a:extLst>
          </p:cNvPr>
          <p:cNvSpPr/>
          <p:nvPr/>
        </p:nvSpPr>
        <p:spPr>
          <a:xfrm>
            <a:off x="5881520" y="2980489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男女年代別構成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2A4A6F-67D6-16CC-E94C-337E9107F378}"/>
              </a:ext>
            </a:extLst>
          </p:cNvPr>
          <p:cNvSpPr/>
          <p:nvPr/>
        </p:nvSpPr>
        <p:spPr>
          <a:xfrm>
            <a:off x="372266" y="3429002"/>
            <a:ext cx="4536504" cy="2852476"/>
          </a:xfrm>
          <a:prstGeom prst="rect">
            <a:avLst/>
          </a:prstGeom>
          <a:solidFill>
            <a:srgbClr val="FFFF99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50">
            <a:extLst>
              <a:ext uri="{FF2B5EF4-FFF2-40B4-BE49-F238E27FC236}">
                <a16:creationId xmlns:a16="http://schemas.microsoft.com/office/drawing/2014/main" id="{893C2775-9A32-DFE1-4685-D07EF85935EE}"/>
              </a:ext>
            </a:extLst>
          </p:cNvPr>
          <p:cNvSpPr/>
          <p:nvPr/>
        </p:nvSpPr>
        <p:spPr>
          <a:xfrm>
            <a:off x="1289462" y="2995118"/>
            <a:ext cx="2735019" cy="448511"/>
          </a:xfrm>
          <a:prstGeom prst="roundRect">
            <a:avLst/>
          </a:prstGeom>
          <a:solidFill>
            <a:schemeClr val="accent5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男女比</a:t>
            </a: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8EA14D40-520B-CD6B-56E6-BBCA45047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843" y="5463962"/>
            <a:ext cx="426720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/>
            <a:r>
              <a:rPr lang="ja-JP" altLang="en-US" sz="2000" dirty="0">
                <a:latin typeface="+mn-lt"/>
                <a:ea typeface="+mj-ea"/>
              </a:rPr>
              <a:t>「</a:t>
            </a:r>
            <a:r>
              <a:rPr lang="en-US" altLang="ja-JP" sz="2000" dirty="0">
                <a:latin typeface="+mn-lt"/>
                <a:ea typeface="+mj-ea"/>
              </a:rPr>
              <a:t>THUMBS UP</a:t>
            </a:r>
            <a:r>
              <a:rPr lang="ja-JP" altLang="en-US" sz="2000" dirty="0">
                <a:latin typeface="+mn-lt"/>
                <a:ea typeface="+mj-ea"/>
              </a:rPr>
              <a:t>」リスナーの</a:t>
            </a:r>
            <a:endParaRPr lang="en-US" altLang="ja-JP" sz="2000" dirty="0">
              <a:latin typeface="+mn-lt"/>
              <a:ea typeface="+mj-ea"/>
            </a:endParaRPr>
          </a:p>
          <a:p>
            <a:pPr algn="ctr" eaLnBrk="1" hangingPunct="1"/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64</a:t>
            </a:r>
            <a:r>
              <a:rPr lang="ja-JP" altLang="en-US" sz="2000" dirty="0">
                <a:solidFill>
                  <a:srgbClr val="0070C0"/>
                </a:solidFill>
                <a:latin typeface="+mn-lt"/>
                <a:ea typeface="+mj-ea"/>
              </a:rPr>
              <a:t>％が男性</a:t>
            </a:r>
            <a:r>
              <a:rPr lang="en-US" altLang="ja-JP" sz="2000" dirty="0">
                <a:solidFill>
                  <a:srgbClr val="0070C0"/>
                </a:solidFill>
                <a:latin typeface="+mn-lt"/>
                <a:ea typeface="+mj-ea"/>
              </a:rPr>
              <a:t> 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約</a:t>
            </a:r>
            <a:r>
              <a:rPr lang="en-US" altLang="ja-JP" sz="2000" dirty="0">
                <a:solidFill>
                  <a:srgbClr val="FF0000"/>
                </a:solidFill>
                <a:latin typeface="+mn-lt"/>
                <a:ea typeface="+mj-ea"/>
              </a:rPr>
              <a:t>36</a:t>
            </a:r>
            <a:r>
              <a:rPr lang="ja-JP" altLang="en-US" sz="2000" dirty="0">
                <a:solidFill>
                  <a:srgbClr val="FF0000"/>
                </a:solidFill>
                <a:latin typeface="+mn-lt"/>
                <a:ea typeface="+mj-ea"/>
              </a:rPr>
              <a:t>％が女性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BBEA6EC-A328-7A9D-C673-C6F07EB071D7}"/>
              </a:ext>
            </a:extLst>
          </p:cNvPr>
          <p:cNvSpPr txBox="1"/>
          <p:nvPr/>
        </p:nvSpPr>
        <p:spPr>
          <a:xfrm>
            <a:off x="763036" y="6475704"/>
            <a:ext cx="830663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株式会社ビデオリサーチ調べ　中京圏ラジオ調査 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2026</a:t>
            </a:r>
            <a:r>
              <a:rPr kumimoji="1"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年</a:t>
            </a:r>
            <a:r>
              <a:rPr kumimoji="1" lang="en-US" altLang="ja-JP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6</a:t>
            </a:r>
            <a:r>
              <a:rPr lang="ja-JP" altLang="en-US" sz="700" dirty="0">
                <a:latin typeface="HGPｺﾞｼｯｸE" panose="020B0900000000000000" pitchFamily="50" charset="-128"/>
                <a:ea typeface="HGPｺﾞｼｯｸE" panose="020B0900000000000000" pitchFamily="50" charset="-128"/>
              </a:rPr>
              <a:t>月度 </a:t>
            </a:r>
            <a:endParaRPr kumimoji="1" lang="ja-JP" altLang="en-US" sz="700" dirty="0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5043421" y="3416665"/>
          <a:ext cx="4592056" cy="2899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2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/>
        </p:nvGraphicFramePr>
        <p:xfrm>
          <a:off x="763036" y="3305561"/>
          <a:ext cx="3872370" cy="236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B4BE8E7-576A-46D2-3254-22FEE363F460}"/>
              </a:ext>
            </a:extLst>
          </p:cNvPr>
          <p:cNvSpPr/>
          <p:nvPr/>
        </p:nvSpPr>
        <p:spPr>
          <a:xfrm>
            <a:off x="372266" y="1395627"/>
            <a:ext cx="9217023" cy="1374684"/>
          </a:xfrm>
          <a:prstGeom prst="rect">
            <a:avLst/>
          </a:prstGeom>
          <a:solidFill>
            <a:srgbClr val="FFFF99"/>
          </a:solidFill>
          <a:ln w="254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75E529D3-6C45-2A57-4C45-348677EA2CE6}"/>
              </a:ext>
            </a:extLst>
          </p:cNvPr>
          <p:cNvGrpSpPr/>
          <p:nvPr/>
        </p:nvGrpSpPr>
        <p:grpSpPr>
          <a:xfrm>
            <a:off x="1512054" y="1128959"/>
            <a:ext cx="6800453" cy="473889"/>
            <a:chOff x="1189685" y="4176045"/>
            <a:chExt cx="4269152" cy="473889"/>
          </a:xfrm>
        </p:grpSpPr>
        <p:sp>
          <p:nvSpPr>
            <p:cNvPr id="19" name="四角形: 角を丸くする 37">
              <a:extLst>
                <a:ext uri="{FF2B5EF4-FFF2-40B4-BE49-F238E27FC236}">
                  <a16:creationId xmlns:a16="http://schemas.microsoft.com/office/drawing/2014/main" id="{B1DF831F-7A7F-DCE2-A6B9-76ABE08CFCD9}"/>
                </a:ext>
              </a:extLst>
            </p:cNvPr>
            <p:cNvSpPr/>
            <p:nvPr/>
          </p:nvSpPr>
          <p:spPr>
            <a:xfrm>
              <a:off x="1197615" y="4176045"/>
              <a:ext cx="4261222" cy="473889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latin typeface="HGPｺﾞｼｯｸE" panose="020B0900000000000000" pitchFamily="50" charset="-128"/>
                <a:ea typeface="HGPｺﾞｼｯｸE" panose="020B0900000000000000" pitchFamily="50" charset="-128"/>
              </a:endParaRP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BE11089-14C9-7BC2-5226-278A95E77950}"/>
                </a:ext>
              </a:extLst>
            </p:cNvPr>
            <p:cNvSpPr txBox="1"/>
            <p:nvPr/>
          </p:nvSpPr>
          <p:spPr>
            <a:xfrm>
              <a:off x="1189685" y="4244231"/>
              <a:ext cx="426672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04305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「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THUMBS UP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」は、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週間で</a:t>
              </a:r>
              <a:r>
                <a:rPr lang="en-US" altLang="ja-JP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61</a:t>
              </a:r>
              <a:r>
                <a:rPr lang="ja-JP" altLang="en-US" sz="1600" dirty="0">
                  <a:solidFill>
                    <a:schemeClr val="bg1"/>
                  </a:solidFill>
                  <a:latin typeface="HGPｺﾞｼｯｸE" panose="020B0900000000000000" pitchFamily="50" charset="-128"/>
                  <a:ea typeface="HGPｺﾞｼｯｸE" panose="020B0900000000000000" pitchFamily="50" charset="-128"/>
                </a:rPr>
                <a:t>万人に聴かれています！</a:t>
              </a:r>
            </a:p>
          </p:txBody>
        </p:sp>
      </p:grpSp>
      <p:sp>
        <p:nvSpPr>
          <p:cNvPr id="22" name="テキスト ボックス 17">
            <a:extLst>
              <a:ext uri="{FF2B5EF4-FFF2-40B4-BE49-F238E27FC236}">
                <a16:creationId xmlns:a16="http://schemas.microsoft.com/office/drawing/2014/main" id="{D306618F-09BF-0288-30D2-403455323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479" y="1720839"/>
            <a:ext cx="67872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1600" u="sng" dirty="0">
                <a:latin typeface="+mn-ea"/>
                <a:ea typeface="+mn-ea"/>
              </a:rPr>
              <a:t>●「</a:t>
            </a:r>
            <a:r>
              <a:rPr lang="en-US" altLang="ja-JP" sz="1600" u="sng" dirty="0">
                <a:latin typeface="+mn-ea"/>
                <a:ea typeface="+mn-ea"/>
              </a:rPr>
              <a:t>THUMBS UP</a:t>
            </a:r>
            <a:r>
              <a:rPr lang="ja-JP" altLang="en-US" sz="1600" u="sng" dirty="0">
                <a:latin typeface="+mn-ea"/>
                <a:ea typeface="+mn-ea"/>
              </a:rPr>
              <a:t>」の</a:t>
            </a:r>
            <a:r>
              <a:rPr lang="en-US" altLang="ja-JP" sz="1600" u="sng" dirty="0">
                <a:latin typeface="+mn-ea"/>
                <a:ea typeface="+mn-ea"/>
              </a:rPr>
              <a:t>1</a:t>
            </a:r>
            <a:r>
              <a:rPr lang="ja-JP" altLang="en-US" sz="1600" u="sng" dirty="0">
                <a:latin typeface="+mn-ea"/>
                <a:ea typeface="+mn-ea"/>
              </a:rPr>
              <a:t>週間のユニークリーチ</a:t>
            </a:r>
            <a:r>
              <a:rPr lang="en-US" altLang="ja-JP" sz="1600" u="sng" dirty="0">
                <a:latin typeface="+mn-ea"/>
                <a:ea typeface="+mn-ea"/>
              </a:rPr>
              <a:t>(</a:t>
            </a:r>
            <a:r>
              <a:rPr lang="ja-JP" altLang="en-US" sz="1600" u="sng" dirty="0">
                <a:latin typeface="+mn-ea"/>
                <a:ea typeface="+mn-ea"/>
              </a:rPr>
              <a:t>到達率</a:t>
            </a:r>
            <a:r>
              <a:rPr lang="en-US" altLang="ja-JP" sz="1600" u="sng" dirty="0">
                <a:latin typeface="+mn-ea"/>
                <a:ea typeface="+mn-ea"/>
              </a:rPr>
              <a:t>)</a:t>
            </a:r>
            <a:r>
              <a:rPr lang="ja-JP" altLang="en-US" sz="1600" u="sng" dirty="0">
                <a:latin typeface="+mn-ea"/>
                <a:ea typeface="+mn-ea"/>
              </a:rPr>
              <a:t>・・・</a:t>
            </a:r>
            <a:r>
              <a:rPr lang="en-US" altLang="ja-JP" sz="1600" u="sng" dirty="0">
                <a:latin typeface="+mn-ea"/>
                <a:ea typeface="+mn-ea"/>
              </a:rPr>
              <a:t>6</a:t>
            </a:r>
            <a:r>
              <a:rPr lang="en-US" altLang="ja-JP" sz="1600" b="1" u="sng" dirty="0">
                <a:latin typeface="+mn-ea"/>
                <a:ea typeface="+mn-ea"/>
              </a:rPr>
              <a:t>.1%</a:t>
            </a:r>
          </a:p>
        </p:txBody>
      </p:sp>
      <p:sp>
        <p:nvSpPr>
          <p:cNvPr id="25" name="テキスト ボックス 19">
            <a:extLst>
              <a:ext uri="{FF2B5EF4-FFF2-40B4-BE49-F238E27FC236}">
                <a16:creationId xmlns:a16="http://schemas.microsoft.com/office/drawing/2014/main" id="{C12F7295-12E7-E30E-9843-BE78AF4A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4736" y="2246278"/>
            <a:ext cx="185145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sz="600" dirty="0">
                <a:latin typeface="+mn-ea"/>
                <a:ea typeface="+mn-ea"/>
              </a:rPr>
              <a:t>重複を除く正味到達人数</a:t>
            </a:r>
            <a:endParaRPr lang="en-US" altLang="ja-JP" sz="600" dirty="0">
              <a:latin typeface="+mn-ea"/>
              <a:ea typeface="+mn-ea"/>
            </a:endParaRPr>
          </a:p>
          <a:p>
            <a:r>
              <a:rPr lang="ja-JP" altLang="en-US" sz="600" dirty="0">
                <a:latin typeface="+mn-ea"/>
                <a:ea typeface="+mn-ea"/>
              </a:rPr>
              <a:t>中京圏の</a:t>
            </a:r>
            <a:r>
              <a:rPr lang="en-US" altLang="ja-JP" sz="600" dirty="0">
                <a:latin typeface="+mn-ea"/>
                <a:ea typeface="+mn-ea"/>
              </a:rPr>
              <a:t>ZIP-FM</a:t>
            </a:r>
            <a:r>
              <a:rPr lang="ja-JP" altLang="en-US" sz="600" dirty="0">
                <a:latin typeface="+mn-ea"/>
                <a:ea typeface="+mn-ea"/>
              </a:rPr>
              <a:t>良好聴取エリア内の男女</a:t>
            </a:r>
            <a:r>
              <a:rPr lang="en-US" altLang="ja-JP" sz="600" dirty="0">
                <a:latin typeface="+mn-ea"/>
                <a:ea typeface="+mn-ea"/>
              </a:rPr>
              <a:t>12</a:t>
            </a:r>
            <a:r>
              <a:rPr lang="ja-JP" altLang="en-US" sz="600" dirty="0">
                <a:latin typeface="+mn-ea"/>
                <a:ea typeface="+mn-ea"/>
              </a:rPr>
              <a:t>～</a:t>
            </a:r>
            <a:r>
              <a:rPr lang="en-US" altLang="ja-JP" sz="600" dirty="0">
                <a:latin typeface="+mn-ea"/>
                <a:ea typeface="+mn-ea"/>
              </a:rPr>
              <a:t>69</a:t>
            </a:r>
            <a:r>
              <a:rPr lang="ja-JP" altLang="en-US" sz="600" dirty="0">
                <a:latin typeface="+mn-ea"/>
                <a:ea typeface="+mn-ea"/>
              </a:rPr>
              <a:t>才</a:t>
            </a:r>
            <a:endParaRPr lang="en-US" altLang="ja-JP" sz="600" dirty="0">
              <a:latin typeface="+mn-ea"/>
              <a:ea typeface="+mn-ea"/>
            </a:endParaRPr>
          </a:p>
        </p:txBody>
      </p:sp>
      <p:sp>
        <p:nvSpPr>
          <p:cNvPr id="26" name="テキスト ボックス 18">
            <a:extLst>
              <a:ext uri="{FF2B5EF4-FFF2-40B4-BE49-F238E27FC236}">
                <a16:creationId xmlns:a16="http://schemas.microsoft.com/office/drawing/2014/main" id="{90884F31-6F24-2252-15E1-8CCD2FAAA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7229" y="2019903"/>
            <a:ext cx="49427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EA6431"/>
                </a:solidFill>
                <a:latin typeface="+mn-ea"/>
                <a:ea typeface="+mn-ea"/>
              </a:rPr>
              <a:t>61</a:t>
            </a:r>
            <a:r>
              <a:rPr lang="ja-JP" altLang="en-US" sz="3200" b="1" dirty="0">
                <a:solidFill>
                  <a:srgbClr val="EA6431"/>
                </a:solidFill>
                <a:latin typeface="+mn-ea"/>
                <a:ea typeface="+mn-ea"/>
              </a:rPr>
              <a:t>万人／</a:t>
            </a:r>
            <a:r>
              <a:rPr lang="en-US" altLang="ja-JP" sz="2000" b="1" dirty="0">
                <a:solidFill>
                  <a:srgbClr val="EA6431"/>
                </a:solidFill>
                <a:latin typeface="+mn-ea"/>
                <a:ea typeface="+mn-ea"/>
              </a:rPr>
              <a:t>1,000</a:t>
            </a:r>
            <a:r>
              <a:rPr lang="ja-JP" altLang="en-US" sz="2000" b="1" dirty="0">
                <a:solidFill>
                  <a:srgbClr val="EA6431"/>
                </a:solidFill>
                <a:latin typeface="+mn-ea"/>
                <a:ea typeface="+mn-ea"/>
              </a:rPr>
              <a:t>万人</a:t>
            </a:r>
            <a:endParaRPr lang="en-US" altLang="ja-JP" sz="2000" b="1" dirty="0">
              <a:solidFill>
                <a:srgbClr val="EA6431"/>
              </a:solidFill>
              <a:latin typeface="+mn-ea"/>
              <a:ea typeface="+mn-ea"/>
            </a:endParaRPr>
          </a:p>
        </p:txBody>
      </p:sp>
      <p:sp>
        <p:nvSpPr>
          <p:cNvPr id="27" name="テキスト ボックス 17">
            <a:extLst>
              <a:ext uri="{FF2B5EF4-FFF2-40B4-BE49-F238E27FC236}">
                <a16:creationId xmlns:a16="http://schemas.microsoft.com/office/drawing/2014/main" id="{1D683D6A-1FFA-E747-4A0F-20043737B3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6444" y="2152798"/>
            <a:ext cx="20514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ja-JP" altLang="en-US" dirty="0">
                <a:latin typeface="+mn-ea"/>
                <a:ea typeface="+mn-ea"/>
              </a:rPr>
              <a:t>人口換算すると</a:t>
            </a:r>
            <a:r>
              <a:rPr lang="en-US" altLang="ja-JP" dirty="0">
                <a:latin typeface="+mn-ea"/>
                <a:ea typeface="+mn-ea"/>
              </a:rPr>
              <a:t>…</a:t>
            </a:r>
          </a:p>
        </p:txBody>
      </p:sp>
      <p:graphicFrame>
        <p:nvGraphicFramePr>
          <p:cNvPr id="2" name="Chart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1505150"/>
              </p:ext>
            </p:extLst>
          </p:nvPr>
        </p:nvGraphicFramePr>
        <p:xfrm>
          <a:off x="797961" y="3305561"/>
          <a:ext cx="3676965" cy="243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1941889"/>
              </p:ext>
            </p:extLst>
          </p:nvPr>
        </p:nvGraphicFramePr>
        <p:xfrm>
          <a:off x="5179979" y="3516139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424404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1443461"/>
            <a:ext cx="2604543" cy="2057547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ＴＨＵＭＢＳ ＵＰ</a:t>
            </a:r>
            <a:r>
              <a:rPr lang="ja-JP" altLang="en-US" sz="2000" b="1" dirty="0">
                <a:latin typeface="+mn-lt"/>
                <a:ea typeface="+mj-ea"/>
              </a:rPr>
              <a:t>　＜番組ＳＮＳ＞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A54E4F6-1FB7-06FA-415F-67C42C400C4A}"/>
              </a:ext>
            </a:extLst>
          </p:cNvPr>
          <p:cNvSpPr txBox="1"/>
          <p:nvPr/>
        </p:nvSpPr>
        <p:spPr>
          <a:xfrm>
            <a:off x="200472" y="993512"/>
            <a:ext cx="90804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●番組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X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：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@thumbs_up_778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／約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18,000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  <a:cs typeface="Meiryo UI" panose="020B0604030504040204" pitchFamily="50" charset="-128"/>
              </a:rPr>
              <a:t>人</a:t>
            </a:r>
            <a:r>
              <a:rPr lang="en-US" altLang="ja-JP" sz="1600" dirty="0">
                <a:latin typeface="+mj-ea"/>
                <a:ea typeface="+mj-ea"/>
                <a:cs typeface="Meiryo UI" panose="020B0604030504040204" pitchFamily="50" charset="-128"/>
              </a:rPr>
              <a:t>			 </a:t>
            </a:r>
            <a:r>
              <a:rPr lang="ja-JP" altLang="en-US" sz="1600" dirty="0">
                <a:latin typeface="+mj-ea"/>
                <a:ea typeface="+mj-ea"/>
                <a:cs typeface="Meiryo UI" panose="020B0604030504040204" pitchFamily="50" charset="-128"/>
              </a:rPr>
              <a:t>　</a:t>
            </a:r>
            <a:endParaRPr kumimoji="1" lang="ja-JP" altLang="en-US" sz="1600" i="0" dirty="0">
              <a:latin typeface="+mj-ea"/>
              <a:ea typeface="+mj-ea"/>
              <a:cs typeface="Meiryo UI" panose="020B0604030504040204" pitchFamily="50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488" y="3789040"/>
            <a:ext cx="2304256" cy="2841021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0792" y="1484784"/>
            <a:ext cx="1866708" cy="297063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8020" y="4725144"/>
            <a:ext cx="1892251" cy="1767965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1628" y="1481403"/>
            <a:ext cx="2066744" cy="261044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9509" y="4365104"/>
            <a:ext cx="1938863" cy="2371909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45288" y="1481403"/>
            <a:ext cx="2180283" cy="2459531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68679" y="4293096"/>
            <a:ext cx="2056892" cy="214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26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286" y="4927899"/>
            <a:ext cx="8562453" cy="75838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190" y="3237391"/>
            <a:ext cx="8578549" cy="727134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286" y="2322567"/>
            <a:ext cx="8536178" cy="739802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730" y="4052336"/>
            <a:ext cx="8548700" cy="734144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039" y="4927899"/>
            <a:ext cx="8548700" cy="734144"/>
          </a:xfrm>
          <a:prstGeom prst="rect">
            <a:avLst/>
          </a:prstGeom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8" y="260648"/>
            <a:ext cx="75613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ＴＨＵＭＢＳ ＵＰ</a:t>
            </a:r>
            <a:r>
              <a:rPr lang="ja-JP" altLang="en-US" sz="2000" b="1" dirty="0">
                <a:latin typeface="+mn-lt"/>
                <a:ea typeface="+mj-ea"/>
              </a:rPr>
              <a:t>　＜リスナー・プロフィール＞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52279" y="935432"/>
            <a:ext cx="9586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●</a:t>
            </a:r>
            <a:r>
              <a:rPr lang="en-US" altLang="ja-JP" sz="1600" u="sng" dirty="0" err="1">
                <a:solidFill>
                  <a:srgbClr val="FF0000"/>
                </a:solidFill>
                <a:latin typeface="+mj-ea"/>
                <a:ea typeface="+mj-ea"/>
              </a:rPr>
              <a:t>radiko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全体のリスナーと比較して、「</a:t>
            </a:r>
            <a:r>
              <a:rPr lang="en-US" altLang="ja-JP" sz="1600" u="sng" dirty="0">
                <a:solidFill>
                  <a:srgbClr val="FF0000"/>
                </a:solidFill>
                <a:latin typeface="+mj-ea"/>
                <a:ea typeface="+mj-ea"/>
              </a:rPr>
              <a:t>THUMBS UP</a:t>
            </a:r>
            <a:r>
              <a:rPr lang="ja-JP" altLang="en-US" sz="1600" u="sng" dirty="0">
                <a:solidFill>
                  <a:srgbClr val="FF0000"/>
                </a:solidFill>
                <a:latin typeface="+mj-ea"/>
                <a:ea typeface="+mj-ea"/>
              </a:rPr>
              <a:t>」のリスナーのポイントが高いプロフィール</a:t>
            </a:r>
            <a:endParaRPr lang="en-US" altLang="ja-JP" sz="1600" u="sng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527" y="1460096"/>
            <a:ext cx="8569212" cy="732412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527" y="5817087"/>
            <a:ext cx="8578549" cy="92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4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344489" y="260648"/>
            <a:ext cx="439248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ja-JP" altLang="en-US" sz="2000" dirty="0">
                <a:latin typeface="+mn-lt"/>
                <a:ea typeface="+mj-ea"/>
              </a:rPr>
              <a:t>◆</a:t>
            </a:r>
            <a:r>
              <a:rPr lang="ja-JP" altLang="en-US" sz="2000" b="1" dirty="0">
                <a:latin typeface="+mj-ea"/>
                <a:ea typeface="+mj-ea"/>
              </a:rPr>
              <a:t>ＴＨＵＭＢＳ ＵＰ</a:t>
            </a:r>
            <a:r>
              <a:rPr lang="ja-JP" altLang="en-US" sz="2000" b="1" dirty="0">
                <a:latin typeface="+mn-lt"/>
                <a:ea typeface="+mj-ea"/>
              </a:rPr>
              <a:t>　＜タイムテーブル＞　</a:t>
            </a:r>
            <a:r>
              <a:rPr lang="ja-JP" altLang="en-US" sz="1400" b="1" dirty="0">
                <a:latin typeface="+mn-lt"/>
                <a:ea typeface="+mj-ea"/>
              </a:rPr>
              <a:t>　　　</a:t>
            </a:r>
            <a:endParaRPr lang="ja-JP" altLang="en-US" sz="2000" b="1" dirty="0">
              <a:latin typeface="+mn-lt"/>
              <a:ea typeface="+mj-ea"/>
            </a:endParaRPr>
          </a:p>
        </p:txBody>
      </p:sp>
      <p:graphicFrame>
        <p:nvGraphicFramePr>
          <p:cNvPr id="2" name="表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3237145"/>
              </p:ext>
            </p:extLst>
          </p:nvPr>
        </p:nvGraphicFramePr>
        <p:xfrm>
          <a:off x="920552" y="1268760"/>
          <a:ext cx="7776864" cy="3096922"/>
        </p:xfrm>
        <a:graphic>
          <a:graphicData uri="http://schemas.openxmlformats.org/drawingml/2006/table">
            <a:tbl>
              <a:tblPr bandRow="1">
                <a:tableStyleId>{5DA37D80-6434-44D0-A028-1B22A696006F}</a:tableStyleId>
              </a:tblPr>
              <a:tblGrid>
                <a:gridCol w="1226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3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2867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START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+mj-ea"/>
                          <a:ea typeface="+mj-ea"/>
                        </a:rPr>
                        <a:t>END</a:t>
                      </a: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ja-JP" altLang="en-US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コーナー・タイトル</a:t>
                      </a:r>
                      <a:endParaRPr lang="ja-JP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17:58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 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6931985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18:00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OPENER〜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13977691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18:25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18:27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CHARGING</a:t>
                      </a:r>
                      <a:r>
                        <a:rPr lang="ja-JP" altLang="en-US" sz="1100" u="none" strike="noStrike" dirty="0">
                          <a:effectLst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</a:rPr>
                        <a:t>VIBES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18551246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18:40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18:42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TRAFFIC</a:t>
                      </a:r>
                      <a:r>
                        <a:rPr lang="ja-JP" altLang="en-US" sz="1100" u="none" strike="noStrike" dirty="0">
                          <a:effectLst/>
                        </a:rPr>
                        <a:t> </a:t>
                      </a:r>
                      <a:r>
                        <a:rPr lang="en-US" altLang="ja-JP" sz="1100" u="none" strike="noStrike" dirty="0">
                          <a:effectLst/>
                        </a:rPr>
                        <a:t>INFORMATION</a:t>
                      </a:r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6635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18:59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19:00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SIGNAL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644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19:15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19:17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HEADLINE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 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NEWS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19:17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u="none" strike="noStrike" dirty="0">
                          <a:effectLst/>
                        </a:rPr>
                        <a:t>19:19</a:t>
                      </a:r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u="none" strike="noStrike" dirty="0">
                          <a:effectLst/>
                        </a:rPr>
                        <a:t>　</a:t>
                      </a:r>
                      <a:r>
                        <a:rPr lang="en-US" altLang="ja-JP" sz="1100" u="none" strike="noStrike" dirty="0">
                          <a:effectLst/>
                        </a:rPr>
                        <a:t>WEATHER INFORMATION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19:57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altLang="ja-JP" sz="1100" b="1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CLOSER</a:t>
                      </a:r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～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j-ea"/>
                        <a:ea typeface="+mj-ea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43877542"/>
                  </a:ext>
                </a:extLst>
              </a:tr>
              <a:tr h="264222"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19:58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ja-JP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20:00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ja-JP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　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ea"/>
                          <a:ea typeface="+mj-ea"/>
                        </a:rPr>
                        <a:t>TIME SIGNAL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23038918"/>
                  </a:ext>
                </a:extLst>
              </a:tr>
            </a:tbl>
          </a:graphicData>
        </a:graphic>
      </p:graphicFrame>
      <p:sp>
        <p:nvSpPr>
          <p:cNvPr id="3" name="Text Box 1797">
            <a:extLst>
              <a:ext uri="{FF2B5EF4-FFF2-40B4-BE49-F238E27FC236}">
                <a16:creationId xmlns:a16="http://schemas.microsoft.com/office/drawing/2014/main" id="{84C32610-0FA5-6B3B-E9E1-F9CE18AF1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951" y="5877272"/>
            <a:ext cx="7884876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/>
            <a:r>
              <a:rPr lang="en-US" altLang="ja-JP" sz="1050" dirty="0">
                <a:latin typeface="+mn-ea"/>
                <a:ea typeface="+mn-ea"/>
              </a:rPr>
              <a:t>※</a:t>
            </a:r>
            <a:r>
              <a:rPr lang="ja-JP" altLang="en-US" sz="1050" dirty="0">
                <a:latin typeface="+mn-ea"/>
                <a:ea typeface="+mn-ea"/>
              </a:rPr>
              <a:t>特別番組などのため、放送時刻変更または放送休止になる場合があります。　　　　　　 </a:t>
            </a:r>
          </a:p>
        </p:txBody>
      </p:sp>
    </p:spTree>
    <p:extLst>
      <p:ext uri="{BB962C8B-B14F-4D97-AF65-F5344CB8AC3E}">
        <p14:creationId xmlns:p14="http://schemas.microsoft.com/office/powerpoint/2010/main" val="1879755167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ZIP COLOR1">
      <a:dk1>
        <a:sysClr val="windowText" lastClr="000000"/>
      </a:dk1>
      <a:lt1>
        <a:sysClr val="window" lastClr="FFFFFF"/>
      </a:lt1>
      <a:dk2>
        <a:srgbClr val="797B84"/>
      </a:dk2>
      <a:lt2>
        <a:srgbClr val="D8D8D8"/>
      </a:lt2>
      <a:accent1>
        <a:srgbClr val="EB6432"/>
      </a:accent1>
      <a:accent2>
        <a:srgbClr val="797B84"/>
      </a:accent2>
      <a:accent3>
        <a:srgbClr val="43AC77"/>
      </a:accent3>
      <a:accent4>
        <a:srgbClr val="B13483"/>
      </a:accent4>
      <a:accent5>
        <a:srgbClr val="79C6E7"/>
      </a:accent5>
      <a:accent6>
        <a:srgbClr val="F28B84"/>
      </a:accent6>
      <a:hlink>
        <a:srgbClr val="0070C0"/>
      </a:hlink>
      <a:folHlink>
        <a:srgbClr val="954F72"/>
      </a:folHlink>
    </a:clrScheme>
    <a:fontScheme name="固定フォント">
      <a:majorFont>
        <a:latin typeface="HGPｺﾞｼｯｸE"/>
        <a:ea typeface="HGPｺﾞｼｯｸE"/>
        <a:cs typeface=""/>
      </a:majorFont>
      <a:minorFont>
        <a:latin typeface="HGPｺﾞｼｯｸE"/>
        <a:ea typeface="HGPｺﾞｼｯｸ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48140</TotalTime>
  <Words>648</Words>
  <Application>Microsoft Office PowerPoint</Application>
  <PresentationFormat>A4 210 x 297 mm</PresentationFormat>
  <Paragraphs>114</Paragraphs>
  <Slides>7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2" baseType="lpstr">
      <vt:lpstr>HGPｺﾞｼｯｸE</vt:lpstr>
      <vt:lpstr>Meiryo UI</vt:lpstr>
      <vt:lpstr>ＭＳ Ｐゴシック</vt:lpstr>
      <vt:lpstr>Arial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ZIP-FM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MUSIC DAY</dc:title>
  <dc:subject>hiroyuki</dc:subject>
  <dc:creator>hiroyuki</dc:creator>
  <cp:lastModifiedBy>伊藤 光里</cp:lastModifiedBy>
  <cp:revision>2578</cp:revision>
  <cp:lastPrinted>2022-02-09T08:53:13Z</cp:lastPrinted>
  <dcterms:created xsi:type="dcterms:W3CDTF">2002-09-26T02:44:22Z</dcterms:created>
  <dcterms:modified xsi:type="dcterms:W3CDTF">2026-07-27T06:28:06Z</dcterms:modified>
  <cp:contentStatus/>
</cp:coreProperties>
</file>