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61" r:id="rId2"/>
    <p:sldId id="484" r:id="rId3"/>
    <p:sldId id="482" r:id="rId4"/>
    <p:sldId id="505" r:id="rId5"/>
    <p:sldId id="483" r:id="rId6"/>
    <p:sldId id="504" r:id="rId7"/>
    <p:sldId id="485" r:id="rId8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482"/>
            <p14:sldId id="505"/>
            <p14:sldId id="483"/>
            <p14:sldId id="504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B0F0"/>
    <a:srgbClr val="660066"/>
    <a:srgbClr val="CC00CC"/>
    <a:srgbClr val="FF00FF"/>
    <a:srgbClr val="FF66FF"/>
    <a:srgbClr val="0099FF"/>
    <a:srgbClr val="FF99FF"/>
    <a:srgbClr val="FFCCFF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35" autoAdjust="0"/>
    <p:restoredTop sz="94280" autoAdjust="0"/>
  </p:normalViewPr>
  <p:slideViewPr>
    <p:cSldViewPr>
      <p:cViewPr varScale="1">
        <p:scale>
          <a:sx n="127" d="100"/>
          <a:sy n="127" d="100"/>
        </p:scale>
        <p:origin x="984" y="114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32884;&#21462;&#26178;&#38291;&#38598;&#35336;_&#12501;&#12457;&#12531;&#12488;&#20462;&#27491;&#29256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23808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2380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351E-45B4-AE81-8BF54FA9B834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351E-45B4-AE81-8BF54FA9B83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44.1</c:v>
                </c:pt>
                <c:pt idx="1">
                  <c:v>55.9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1E-45B4-AE81-8BF54FA9B834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FAEB-48AE-A530-3097ECE49B33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FAEB-48AE-A530-3097ECE49B33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FAEB-48AE-A530-3097ECE49B33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FAEB-48AE-A530-3097ECE49B33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FAEB-48AE-A530-3097ECE49B33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FAEB-48AE-A530-3097ECE49B33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FAEB-48AE-A530-3097ECE49B33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FAEB-48AE-A530-3097ECE49B33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FAEB-48AE-A530-3097ECE49B33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FAEB-48AE-A530-3097ECE49B33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FAEB-48AE-A530-3097ECE49B33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FAEB-48AE-A530-3097ECE49B33}"/>
              </c:ext>
            </c:extLst>
          </c:dPt>
          <c:dLbls>
            <c:dLbl>
              <c:idx val="0"/>
              <c:layout>
                <c:manualLayout>
                  <c:x val="-3.2337962962962964E-2"/>
                  <c:y val="-2.048368055555555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825810185185184"/>
                      <c:h val="5.842881944444444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AEB-48AE-A530-3097ECE49B33}"/>
                </c:ext>
              </c:extLst>
            </c:dLbl>
            <c:dLbl>
              <c:idx val="1"/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7413773148148146"/>
                      <c:h val="5.842881944444444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AEB-48AE-A530-3097ECE49B33}"/>
                </c:ext>
              </c:extLst>
            </c:dLbl>
            <c:dLbl>
              <c:idx val="2"/>
              <c:layout>
                <c:manualLayout>
                  <c:x val="8.5254629629629625E-2"/>
                  <c:y val="5.014513888888887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31134259259259"/>
                      <c:h val="3.748263888888889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AEB-48AE-A530-3097ECE49B3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7-FAEB-48AE-A530-3097ECE49B33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FAEB-48AE-A530-3097ECE49B33}"/>
                </c:ext>
              </c:extLst>
            </c:dLbl>
            <c:dLbl>
              <c:idx val="5"/>
              <c:layout>
                <c:manualLayout>
                  <c:x val="6.4675925925925817E-2"/>
                  <c:y val="-7.345520833333332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5649884259259259"/>
                      <c:h val="6.17361111111111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FAEB-48AE-A530-3097ECE49B33}"/>
                </c:ext>
              </c:extLst>
            </c:dLbl>
            <c:dLbl>
              <c:idx val="6"/>
              <c:layout>
                <c:manualLayout>
                  <c:x val="0"/>
                  <c:y val="1.102881944444444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30059606481481482"/>
                      <c:h val="4.96093749999999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FAEB-48AE-A530-3097ECE49B33}"/>
                </c:ext>
              </c:extLst>
            </c:dLbl>
            <c:dLbl>
              <c:idx val="7"/>
              <c:layout>
                <c:manualLayout>
                  <c:x val="-0.33219907407407406"/>
                  <c:y val="1.625381944444444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017361111111109"/>
                      <c:h val="6.83506944444444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FAEB-48AE-A530-3097ECE49B33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1-FAEB-48AE-A530-3097ECE49B33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3-FAEB-48AE-A530-3097ECE49B33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5-FAEB-48AE-A530-3097ECE49B33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7-FAEB-48AE-A530-3097ECE49B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0.1</c:v>
                </c:pt>
                <c:pt idx="1">
                  <c:v>6.3</c:v>
                </c:pt>
                <c:pt idx="2">
                  <c:v>4</c:v>
                </c:pt>
                <c:pt idx="3">
                  <c:v>15.9</c:v>
                </c:pt>
                <c:pt idx="4">
                  <c:v>12.3</c:v>
                </c:pt>
                <c:pt idx="5">
                  <c:v>5.5</c:v>
                </c:pt>
                <c:pt idx="6">
                  <c:v>0.1</c:v>
                </c:pt>
                <c:pt idx="7">
                  <c:v>2.7</c:v>
                </c:pt>
                <c:pt idx="8">
                  <c:v>14.2</c:v>
                </c:pt>
                <c:pt idx="9">
                  <c:v>11.9</c:v>
                </c:pt>
                <c:pt idx="10">
                  <c:v>18.2</c:v>
                </c:pt>
                <c:pt idx="11">
                  <c:v>8.8000000000000007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FAEB-48AE-A530-3097ECE49B33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236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050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zip-fm.co.jp/system/storage/programs/4cbdf6a1-944f-4423-a29e-10c9198d914b.png?v=6d4f5111c51a891911e279e5fc9324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976" y="245225"/>
            <a:ext cx="3404531" cy="212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ＦＲＩＤＡＹ ＭＵＳＩＣ ＰＵＺＺＬＥ</a:t>
            </a:r>
            <a:endParaRPr lang="en-US" altLang="ja-JP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19" y="2686050"/>
            <a:ext cx="2541775" cy="1589748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dirty="0">
                <a:latin typeface="+mj-ea"/>
                <a:ea typeface="+mj-ea"/>
              </a:rPr>
              <a:t>ＦＲＩＤＡＹ ＭＵＳＩＣ ＰＵＺＺＬＥ</a:t>
            </a:r>
            <a:r>
              <a:rPr lang="ja-JP" altLang="en-US" sz="2000" b="1" dirty="0">
                <a:latin typeface="+mn-lt"/>
                <a:ea typeface="+mj-ea"/>
              </a:rPr>
              <a:t>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88416" y="1098331"/>
            <a:ext cx="9133777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高樹リサが週末に心躍るひとときを、軽やかにナビゲート！</a:t>
            </a:r>
            <a:endParaRPr lang="en-US" altLang="ja-JP" b="1" u="sng" dirty="0">
              <a:solidFill>
                <a:srgbClr val="FF0000"/>
              </a:solidFill>
              <a:latin typeface="+mn-ea"/>
              <a:ea typeface="+mn-ea"/>
            </a:endParaRPr>
          </a:p>
          <a:p>
            <a:pPr lvl="0" eaLnBrk="1" hangingPunct="1"/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金曜日の午前中、週末スタート気分を盛り上げる音楽と話題をパズルのピースのようにちりばめたプログラム。</a:t>
            </a:r>
          </a:p>
          <a:p>
            <a:r>
              <a:rPr lang="ja-JP" altLang="en-US" sz="1400" dirty="0">
                <a:latin typeface="+mn-ea"/>
                <a:ea typeface="+mn-ea"/>
              </a:rPr>
              <a:t>洋楽を中心とした最新ヒットナンバー、曲にまつわるエピソード、国内外のエンタメ・カルチャー情報、リスナーメッセージなど様々なピースをつなぐ</a:t>
            </a:r>
            <a:r>
              <a:rPr lang="en-US" altLang="ja-JP" sz="1400" dirty="0">
                <a:latin typeface="+mn-ea"/>
                <a:ea typeface="+mn-ea"/>
              </a:rPr>
              <a:t>3</a:t>
            </a:r>
            <a:r>
              <a:rPr lang="ja-JP" altLang="en-US" sz="1400" dirty="0">
                <a:latin typeface="+mn-ea"/>
                <a:ea typeface="+mn-ea"/>
              </a:rPr>
              <a:t>時間。</a:t>
            </a:r>
          </a:p>
          <a:p>
            <a:r>
              <a:rPr lang="ja-JP" altLang="en-US" sz="1400" dirty="0">
                <a:latin typeface="+mn-ea"/>
                <a:ea typeface="+mn-ea"/>
              </a:rPr>
              <a:t>高樹リサが週末に心躍るひとときを、軽やかにナビゲートします。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441787" y="4437112"/>
            <a:ext cx="90804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ＦＲＩＤＡＹ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 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ＭＵＳＩＣ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 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ＰＵＺＺＬＥ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毎週金曜日　９：００～１２：００ ＜３時間プログラム＞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高樹リサ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20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49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　男・女　会社員・主婦・商工自営業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solidFill>
                <a:srgbClr val="FF0000"/>
              </a:solidFill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@zip_puzzle778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10,000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endParaRPr lang="ja-JP" altLang="en-US" sz="16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白いシャツを着ている女性&#10;&#10;自動的に生成された説明">
            <a:extLst>
              <a:ext uri="{FF2B5EF4-FFF2-40B4-BE49-F238E27FC236}">
                <a16:creationId xmlns:a16="http://schemas.microsoft.com/office/drawing/2014/main" id="{4B9FD193-E884-D367-A5D2-605A7CDC0E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184" y="1556792"/>
            <a:ext cx="2962198" cy="2300107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1060316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高樹リサ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LISA TAKAGI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ＦＲＩＤＡＹ ＭＵＳＩＣ ＰＵＺＺＬＥ</a:t>
            </a:r>
            <a:r>
              <a:rPr lang="ja-JP" altLang="en-US" sz="2000" b="1" dirty="0">
                <a:latin typeface="+mn-lt"/>
                <a:ea typeface="+mj-ea"/>
              </a:rPr>
              <a:t>　＜ナビゲーター・プロフィール＞</a:t>
            </a:r>
          </a:p>
        </p:txBody>
      </p:sp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99073"/>
              </p:ext>
            </p:extLst>
          </p:nvPr>
        </p:nvGraphicFramePr>
        <p:xfrm>
          <a:off x="416496" y="1556792"/>
          <a:ext cx="5354221" cy="38016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1993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25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zh-TW" altLang="en-US" sz="1100" b="0" dirty="0">
                          <a:latin typeface="+mn-ea"/>
                          <a:ea typeface="+mn-ea"/>
                        </a:rPr>
                        <a:t>兵庫県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走ること、読書、音楽鑑賞、映画鑑賞、韓国ドラマ、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ライブを観に行く、ドライブ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バレエ、水彩画、英会話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00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中学生の頃から雑誌モデルとしてのキャリアをスタート。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その後、映画、テレビドラマ、舞台等への出演、テレビＣＭ、スチールモデル、情報番組のリポ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―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ター出演などマルチに活動。子供向け番組「それいけ！アンパンマン クラブ」では、りさお姉さんとして番組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MC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を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10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年担当。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2016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10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月からはＦＭ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802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でラジオＤＪのキャリアをスタート。以降テレビ、イベントの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MC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など幅広く活動中。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2025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bloomy*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＜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Mon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＆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Tue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＞」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FRIDAY MUSIC PUZZLE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OVER VIEW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590746"/>
              </p:ext>
            </p:extLst>
          </p:nvPr>
        </p:nvGraphicFramePr>
        <p:xfrm>
          <a:off x="416496" y="5392051"/>
          <a:ext cx="5001504" cy="4839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1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39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X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@lisalisa_dj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1.6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万人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 err="1">
                          <a:latin typeface="+mn-ea"/>
                          <a:ea typeface="+mn-ea"/>
                        </a:rPr>
                        <a:t>lisalisa_takagi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4.1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万人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21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en-US" altLang="ja-JP" sz="2000" b="1" dirty="0">
                <a:latin typeface="+mn-ea"/>
                <a:ea typeface="+mn-ea"/>
              </a:rPr>
              <a:t>FRIDAY MUSIC PUZZLE</a:t>
            </a:r>
            <a:r>
              <a:rPr lang="ja-JP" altLang="en-US" sz="2000" b="1" dirty="0">
                <a:latin typeface="+mn-lt"/>
                <a:ea typeface="+mj-ea"/>
              </a:rPr>
              <a:t>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43" y="5463962"/>
            <a:ext cx="42672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>
                <a:latin typeface="+mn-lt"/>
                <a:ea typeface="+mj-ea"/>
              </a:rPr>
              <a:t>FRIDAY MUSIC PUZZLE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44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FF0000"/>
                </a:solidFill>
                <a:latin typeface="+mn-lt"/>
                <a:ea typeface="+mj-ea"/>
              </a:rPr>
              <a:t>56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％が女性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763036" y="3305561"/>
          <a:ext cx="3872370" cy="236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FRIDAY MUSIC PUZZLE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34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>
                <a:latin typeface="+mn-ea"/>
                <a:ea typeface="+mn-ea"/>
              </a:rPr>
              <a:t>FRIDAY MUSIC PUZZLE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u="sng" dirty="0">
                <a:latin typeface="+mn-ea"/>
                <a:ea typeface="+mn-ea"/>
              </a:rPr>
              <a:t>3.4</a:t>
            </a:r>
            <a:r>
              <a:rPr lang="en-US" altLang="ja-JP" sz="1600" b="1" u="sng" dirty="0">
                <a:latin typeface="+mn-ea"/>
                <a:ea typeface="+mn-ea"/>
              </a:rPr>
              <a:t>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761" y="2248529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34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4259187"/>
              </p:ext>
            </p:extLst>
          </p:nvPr>
        </p:nvGraphicFramePr>
        <p:xfrm>
          <a:off x="655540" y="3231128"/>
          <a:ext cx="4002862" cy="2504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4328283"/>
              </p:ext>
            </p:extLst>
          </p:nvPr>
        </p:nvGraphicFramePr>
        <p:xfrm>
          <a:off x="5089029" y="3457580"/>
          <a:ext cx="432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53545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3"/>
          <a:srcRect t="1369"/>
          <a:stretch/>
        </p:blipFill>
        <p:spPr>
          <a:xfrm>
            <a:off x="241188" y="1495049"/>
            <a:ext cx="2464854" cy="1995453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ＦＲＩＤＡＹ ＭＵＳＩＣ ＰＵＺＺＬＥ</a:t>
            </a:r>
            <a:r>
              <a:rPr lang="ja-JP" altLang="en-US" sz="2000" b="1" dirty="0">
                <a:latin typeface="+mn-lt"/>
                <a:ea typeface="+mj-ea"/>
              </a:rPr>
              <a:t>　＜番組ＳＮＳ＞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@zip_puzzle778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10,000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62" y="3717032"/>
            <a:ext cx="2358182" cy="261617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4768" y="1486007"/>
            <a:ext cx="2327461" cy="2375042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6776" y="4005064"/>
            <a:ext cx="1944440" cy="275494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0997" y="1479820"/>
            <a:ext cx="1744251" cy="2555692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58933" y="1465705"/>
            <a:ext cx="1792693" cy="3187431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60035" y="4167723"/>
            <a:ext cx="1553205" cy="2618813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89304" y="4722426"/>
            <a:ext cx="1361091" cy="207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836" y="5810472"/>
            <a:ext cx="8579681" cy="735868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039" y="4942330"/>
            <a:ext cx="8564798" cy="73459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86" y="4070250"/>
            <a:ext cx="8586051" cy="73641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286" y="3220283"/>
            <a:ext cx="8578551" cy="725793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286" y="2333115"/>
            <a:ext cx="8608400" cy="733329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786" y="1443119"/>
            <a:ext cx="8602731" cy="722367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FRIDAY MUSIC PUZZLE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ＦＲＩＤＡＹ ＭＵＳＩＣ ＰＵＺＺＬＥ</a:t>
            </a:r>
            <a:r>
              <a:rPr lang="ja-JP" altLang="en-US" sz="2000" b="1" dirty="0">
                <a:latin typeface="+mn-lt"/>
                <a:ea typeface="+mj-ea"/>
              </a:rPr>
              <a:t>　＜リスナー・プロフィール＞</a:t>
            </a:r>
          </a:p>
        </p:txBody>
      </p:sp>
    </p:spTree>
    <p:extLst>
      <p:ext uri="{BB962C8B-B14F-4D97-AF65-F5344CB8AC3E}">
        <p14:creationId xmlns:p14="http://schemas.microsoft.com/office/powerpoint/2010/main" val="2435434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9" y="260648"/>
            <a:ext cx="59766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ＦＲＩＤＡＹ ＭＵＳＩＣ ＰＵＺＺＬＥ</a:t>
            </a:r>
            <a:r>
              <a:rPr lang="ja-JP" altLang="en-US" sz="2000" b="1" dirty="0">
                <a:latin typeface="+mn-lt"/>
                <a:ea typeface="+mj-ea"/>
              </a:rPr>
              <a:t>　＜タイムテーブル＞</a:t>
            </a: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93CFBEB7-3139-E187-5A1D-3409534931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86322"/>
              </p:ext>
            </p:extLst>
          </p:nvPr>
        </p:nvGraphicFramePr>
        <p:xfrm>
          <a:off x="704528" y="1319098"/>
          <a:ext cx="8244917" cy="4163908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30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22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43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START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END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コーナー・タイトル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8523257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9:01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OPENER〜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1060703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9:15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9:17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WEATHER INFORMATION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9:17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9:19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TRAFFIC</a:t>
                      </a:r>
                      <a:r>
                        <a:rPr lang="en-US" altLang="ja-JP" sz="1100" u="none" strike="noStrike" baseline="0" dirty="0">
                          <a:effectLst/>
                          <a:latin typeface="+mn-ea"/>
                          <a:ea typeface="+mn-ea"/>
                        </a:rPr>
                        <a:t>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18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10:05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HAPPY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BIRTHDAY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87113704"/>
                  </a:ext>
                </a:extLst>
              </a:tr>
              <a:tr h="35818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10:16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10:21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FOLLOW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YOUR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PIECE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10:31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10:33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HEADLINE NEWS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10:33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10:35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TRAFFIC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28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zh-TW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TIME SIGNAL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29434367"/>
                  </a:ext>
                </a:extLst>
              </a:tr>
              <a:tr h="30728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11:20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11:22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1" lang="ja-JP" altLang="en-US" sz="1100" u="none" strike="noStrike" kern="1200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kumimoji="1" lang="en-US" altLang="ja-JP" sz="1100" u="none" strike="noStrike" kern="1200" dirty="0">
                          <a:effectLst/>
                          <a:latin typeface="+mn-ea"/>
                          <a:ea typeface="+mn-ea"/>
                        </a:rPr>
                        <a:t>WEATHER INFORMATION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691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11:22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TRAFFIC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84607179"/>
                  </a:ext>
                </a:extLst>
              </a:tr>
              <a:tr h="29775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CLOSER〜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5600239"/>
                  </a:ext>
                </a:extLst>
              </a:tr>
              <a:tr h="24503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11:58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12:00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3253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975516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47771</TotalTime>
  <Words>645</Words>
  <Application>Microsoft Office PowerPoint</Application>
  <PresentationFormat>A4 210 x 297 mm</PresentationFormat>
  <Paragraphs>118</Paragraphs>
  <Slides>7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伊藤 光里</cp:lastModifiedBy>
  <cp:revision>2551</cp:revision>
  <cp:lastPrinted>2022-02-09T08:53:13Z</cp:lastPrinted>
  <dcterms:created xsi:type="dcterms:W3CDTF">2002-09-26T02:44:22Z</dcterms:created>
  <dcterms:modified xsi:type="dcterms:W3CDTF">2026-07-27T06:29:10Z</dcterms:modified>
  <cp:contentStatus/>
</cp:coreProperties>
</file>