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461" r:id="rId2"/>
    <p:sldId id="484" r:id="rId3"/>
    <p:sldId id="482" r:id="rId4"/>
    <p:sldId id="505" r:id="rId5"/>
    <p:sldId id="483" r:id="rId6"/>
    <p:sldId id="504" r:id="rId7"/>
    <p:sldId id="485" r:id="rId8"/>
  </p:sldIdLst>
  <p:sldSz cx="9906000" cy="6858000" type="A4"/>
  <p:notesSz cx="9866313" cy="6735763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既定のセクション" id="{AEBAB5F9-3ECE-49B3-BB35-F73CC38A1EAB}">
          <p14:sldIdLst>
            <p14:sldId id="461"/>
            <p14:sldId id="484"/>
            <p14:sldId id="482"/>
            <p14:sldId id="505"/>
            <p14:sldId id="483"/>
            <p14:sldId id="504"/>
            <p14:sldId id="48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4319">
          <p15:clr>
            <a:srgbClr val="A4A3A4"/>
          </p15:clr>
        </p15:guide>
        <p15:guide id="3" pos="31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21" userDrawn="1">
          <p15:clr>
            <a:srgbClr val="A4A3A4"/>
          </p15:clr>
        </p15:guide>
        <p15:guide id="2" pos="3107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0C0"/>
    <a:srgbClr val="00B0F0"/>
    <a:srgbClr val="660066"/>
    <a:srgbClr val="CC00CC"/>
    <a:srgbClr val="FF00FF"/>
    <a:srgbClr val="FF66FF"/>
    <a:srgbClr val="0099FF"/>
    <a:srgbClr val="FF99FF"/>
    <a:srgbClr val="FFCCFF"/>
    <a:srgbClr val="33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DA37D80-6434-44D0-A028-1B22A696006F}" styleName="淡色スタイル 3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16DA210-FB5B-4158-B5E0-FEB733F419BA}" styleName="スタイル (淡色)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DF18680-E054-41AD-8BC1-D1AEF772440D}" styleName="中間スタイル 2 - アクセント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9C7853C-536D-4A76-A0AE-DD22124D55A5}" styleName="テーマ スタイル 1 - アクセント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9D7B26C5-4107-4FEC-AEDC-1716B250A1EF}" styleName="スタイル (淡色)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535" autoAdjust="0"/>
    <p:restoredTop sz="94280" autoAdjust="0"/>
  </p:normalViewPr>
  <p:slideViewPr>
    <p:cSldViewPr>
      <p:cViewPr varScale="1">
        <p:scale>
          <a:sx n="127" d="100"/>
          <a:sy n="127" d="100"/>
        </p:scale>
        <p:origin x="984" y="114"/>
      </p:cViewPr>
      <p:guideLst>
        <p:guide orient="horz" pos="2160"/>
        <p:guide orient="horz" pos="4319"/>
        <p:guide pos="3120"/>
      </p:guideLst>
    </p:cSldViewPr>
  </p:slid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91" d="100"/>
          <a:sy n="91" d="100"/>
        </p:scale>
        <p:origin x="1738" y="62"/>
      </p:cViewPr>
      <p:guideLst>
        <p:guide orient="horz" pos="2121"/>
        <p:guide pos="310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.suenaga\Downloads\&#24180;&#40802;&#24615;&#21029;&#32884;&#21462;&#29575;&#26089;&#35211;&#34920;_&#12464;&#12521;&#12501;&#20184;&#12365;&#23436;&#25104;&#29256;%20(3)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.suenaga\Downloads\&#32884;&#21462;&#26178;&#38291;&#38598;&#35336;_&#12501;&#12457;&#12531;&#12488;&#20462;&#27491;&#29256;%20(1)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c.nishiyama\Downloads\&#20870;&#12464;&#12521;&#12501;_&#26178;&#38291;&#21306;&#20998;&#38598;&#35336;&#65308;&#29305;&#24615;&#215;&#26178;&#38291;&#21306;&#20998;&#65310;_20260727_104231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c.nishiyama\Downloads\&#20870;&#12464;&#12521;&#12501;_&#26178;&#38291;&#21306;&#20998;&#38598;&#35336;&#65308;&#29305;&#24615;&#215;&#26178;&#38291;&#21306;&#20998;&#65310;_20260727_104231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dLbls>
          <c:dLblPos val="bestFit"/>
          <c:showLegendKey val="0"/>
          <c:showVal val="0"/>
          <c:showCatName val="1"/>
          <c:showSerName val="0"/>
          <c:showPercent val="1"/>
          <c:showBubbleSize val="1"/>
          <c:showLeaderLines val="0"/>
        </c:dLbls>
        <c:firstSliceAng val="0"/>
      </c:pieChart>
    </c:plotArea>
    <c:plotVisOnly val="1"/>
    <c:dispBlanksAs val="gap"/>
    <c:showDLblsOverMax val="1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dLbls>
          <c:showLegendKey val="0"/>
          <c:showVal val="0"/>
          <c:showCatName val="1"/>
          <c:showSerName val="0"/>
          <c:showPercent val="1"/>
          <c:showBubbleSize val="1"/>
          <c:showLeaderLines val="0"/>
        </c:dLbls>
        <c:firstSliceAng val="0"/>
      </c:pieChart>
    </c:plotArea>
    <c:plotVisOnly val="1"/>
    <c:dispBlanksAs val="gap"/>
    <c:showDLblsOverMax val="1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spPr>
            <a:ln>
              <a:prstDash val="solid"/>
            </a:ln>
          </c:spPr>
          <c:dPt>
            <c:idx val="0"/>
            <c:bubble3D val="0"/>
            <c:spPr>
              <a:solidFill>
                <a:srgbClr val="0070C0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12C4-4926-AB1F-D5F10DDEB962}"/>
              </c:ext>
            </c:extLst>
          </c:dPt>
          <c:dPt>
            <c:idx val="1"/>
            <c:bubble3D val="0"/>
            <c:spPr>
              <a:solidFill>
                <a:srgbClr val="FF0000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3-12C4-4926-AB1F-D5F10DDEB962}"/>
              </c:ext>
            </c:extLst>
          </c:dPt>
          <c:dLbls>
            <c:dLbl>
              <c:idx val="0"/>
              <c:layout>
                <c:manualLayout>
                  <c:x val="-0.16302347367575815"/>
                  <c:y val="1.8222791352337259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2C4-4926-AB1F-D5F10DDEB96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rgbClr val="FFFFFF"/>
                    </a:solidFill>
                    <a:latin typeface="HGPｺﾞｼｯｸE"/>
                    <a:ea typeface="HGPｺﾞｼｯｸE"/>
                  </a:defRPr>
                </a:pPr>
                <a:endParaRPr lang="ja-JP"/>
              </a:p>
            </c:txPr>
            <c:showLegendKey val="0"/>
            <c:showVal val="0"/>
            <c:showCatName val="1"/>
            <c:showSerName val="0"/>
            <c:showPercent val="1"/>
            <c:showBubbleSize val="1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Sheet1!$N$1:$O$1</c:f>
              <c:strCache>
                <c:ptCount val="2"/>
                <c:pt idx="0">
                  <c:v>男性</c:v>
                </c:pt>
                <c:pt idx="1">
                  <c:v>女性</c:v>
                </c:pt>
              </c:strCache>
            </c:strRef>
          </c:cat>
          <c:val>
            <c:numRef>
              <c:f>Sheet1!$N$2:$O$2</c:f>
              <c:numCache>
                <c:formatCode>General</c:formatCode>
                <c:ptCount val="2"/>
                <c:pt idx="0">
                  <c:v>54.4</c:v>
                </c:pt>
                <c:pt idx="1">
                  <c:v>45.7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2C4-4926-AB1F-D5F10DDEB962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1"/>
          <c:showLeaderLines val="1"/>
        </c:dLbls>
        <c:firstSliceAng val="0"/>
      </c:pieChart>
    </c:plotArea>
    <c:plotVisOnly val="1"/>
    <c:dispBlanksAs val="gap"/>
    <c:showDLblsOverMax val="1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spPr>
            <a:ln>
              <a:prstDash val="solid"/>
            </a:ln>
          </c:spPr>
          <c:dPt>
            <c:idx val="0"/>
            <c:bubble3D val="0"/>
            <c:spPr>
              <a:solidFill>
                <a:srgbClr val="99CCFF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4ADB-436D-BA93-F2AE201613CF}"/>
              </c:ext>
            </c:extLst>
          </c:dPt>
          <c:dPt>
            <c:idx val="1"/>
            <c:bubble3D val="0"/>
            <c:spPr>
              <a:solidFill>
                <a:srgbClr val="33CCFF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3-4ADB-436D-BA93-F2AE201613CF}"/>
              </c:ext>
            </c:extLst>
          </c:dPt>
          <c:dPt>
            <c:idx val="2"/>
            <c:bubble3D val="0"/>
            <c:spPr>
              <a:solidFill>
                <a:srgbClr val="0099FF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5-4ADB-436D-BA93-F2AE201613CF}"/>
              </c:ext>
            </c:extLst>
          </c:dPt>
          <c:dPt>
            <c:idx val="3"/>
            <c:bubble3D val="0"/>
            <c:spPr>
              <a:solidFill>
                <a:srgbClr val="3366FF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7-4ADB-436D-BA93-F2AE201613CF}"/>
              </c:ext>
            </c:extLst>
          </c:dPt>
          <c:dPt>
            <c:idx val="4"/>
            <c:bubble3D val="0"/>
            <c:spPr>
              <a:solidFill>
                <a:srgbClr val="0033CC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9-4ADB-436D-BA93-F2AE201613CF}"/>
              </c:ext>
            </c:extLst>
          </c:dPt>
          <c:dPt>
            <c:idx val="5"/>
            <c:bubble3D val="0"/>
            <c:spPr>
              <a:solidFill>
                <a:srgbClr val="333399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B-4ADB-436D-BA93-F2AE201613CF}"/>
              </c:ext>
            </c:extLst>
          </c:dPt>
          <c:dPt>
            <c:idx val="6"/>
            <c:bubble3D val="0"/>
            <c:spPr>
              <a:solidFill>
                <a:srgbClr val="FFCCFF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D-4ADB-436D-BA93-F2AE201613CF}"/>
              </c:ext>
            </c:extLst>
          </c:dPt>
          <c:dPt>
            <c:idx val="7"/>
            <c:bubble3D val="0"/>
            <c:spPr>
              <a:solidFill>
                <a:srgbClr val="FF99FF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F-4ADB-436D-BA93-F2AE201613CF}"/>
              </c:ext>
            </c:extLst>
          </c:dPt>
          <c:dPt>
            <c:idx val="8"/>
            <c:bubble3D val="0"/>
            <c:spPr>
              <a:solidFill>
                <a:srgbClr val="FF66FF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1-4ADB-436D-BA93-F2AE201613CF}"/>
              </c:ext>
            </c:extLst>
          </c:dPt>
          <c:dPt>
            <c:idx val="9"/>
            <c:bubble3D val="0"/>
            <c:spPr>
              <a:solidFill>
                <a:srgbClr val="FF00FF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3-4ADB-436D-BA93-F2AE201613CF}"/>
              </c:ext>
            </c:extLst>
          </c:dPt>
          <c:dPt>
            <c:idx val="10"/>
            <c:bubble3D val="0"/>
            <c:spPr>
              <a:solidFill>
                <a:srgbClr val="CC00CC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5-4ADB-436D-BA93-F2AE201613CF}"/>
              </c:ext>
            </c:extLst>
          </c:dPt>
          <c:dPt>
            <c:idx val="11"/>
            <c:bubble3D val="0"/>
            <c:spPr>
              <a:solidFill>
                <a:srgbClr val="660066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7-4ADB-436D-BA93-F2AE201613CF}"/>
              </c:ext>
            </c:extLst>
          </c:dPt>
          <c:dLbls>
            <c:dLbl>
              <c:idx val="0"/>
              <c:layout>
                <c:manualLayout>
                  <c:x val="-8.2314814814814813E-2"/>
                  <c:y val="-6.7958333333333334E-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>
                  <c15:layout>
                    <c:manualLayout>
                      <c:w val="0.28589699074074076"/>
                      <c:h val="8.48871527777777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4ADB-436D-BA93-F2AE201613CF}"/>
                </c:ext>
              </c:extLst>
            </c:dLbl>
            <c:dLbl>
              <c:idx val="1"/>
              <c:layout>
                <c:manualLayout>
                  <c:x val="0.10877326388888878"/>
                  <c:y val="4.409722222222222E-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>
                  <c15:layout>
                    <c:manualLayout>
                      <c:w val="0.27901041666666659"/>
                      <c:h val="0.1036284722222222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4ADB-436D-BA93-F2AE201613CF}"/>
                </c:ext>
              </c:extLst>
            </c:dLbl>
            <c:dLbl>
              <c:idx val="2"/>
              <c:layout>
                <c:manualLayout>
                  <c:x val="8.3015740740740751E-2"/>
                  <c:y val="4.486666666666668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>
                  <c15:layout>
                    <c:manualLayout>
                      <c:w val="0.27787129629629631"/>
                      <c:h val="5.5937499999999987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4ADB-436D-BA93-F2AE201613CF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900">
                      <a:solidFill>
                        <a:schemeClr val="bg1"/>
                      </a:solidFill>
                      <a:latin typeface="HGPｺﾞｼｯｸE 本文"/>
                      <a:ea typeface="HGPｺﾞｼｯｸE 本文"/>
                    </a:defRPr>
                  </a:pPr>
                  <a:endParaRPr lang="ja-JP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6="http://schemas.microsoft.com/office/drawing/2014/chart" uri="{C3380CC4-5D6E-409C-BE32-E72D297353CC}">
                  <c16:uniqueId val="{00000007-4ADB-436D-BA93-F2AE201613CF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900">
                      <a:solidFill>
                        <a:schemeClr val="bg1"/>
                      </a:solidFill>
                      <a:latin typeface="HGPｺﾞｼｯｸE 本文"/>
                      <a:ea typeface="HGPｺﾞｼｯｸE 本文"/>
                    </a:defRPr>
                  </a:pPr>
                  <a:endParaRPr lang="ja-JP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6="http://schemas.microsoft.com/office/drawing/2014/chart" uri="{C3380CC4-5D6E-409C-BE32-E72D297353CC}">
                  <c16:uniqueId val="{00000009-4ADB-436D-BA93-F2AE201613CF}"/>
                </c:ext>
              </c:extLst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900">
                      <a:solidFill>
                        <a:schemeClr val="bg1"/>
                      </a:solidFill>
                      <a:latin typeface="HGPｺﾞｼｯｸE 本文"/>
                      <a:ea typeface="HGPｺﾞｼｯｸE 本文"/>
                    </a:defRPr>
                  </a:pPr>
                  <a:endParaRPr lang="ja-JP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6="http://schemas.microsoft.com/office/drawing/2014/chart" uri="{C3380CC4-5D6E-409C-BE32-E72D297353CC}">
                  <c16:uniqueId val="{0000000B-4ADB-436D-BA93-F2AE201613CF}"/>
                </c:ext>
              </c:extLst>
            </c:dLbl>
            <c:dLbl>
              <c:idx val="6"/>
              <c:layout>
                <c:manualLayout>
                  <c:x val="0.14993055555555557"/>
                  <c:y val="-2.1197916666666665E-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>
                  <c15:layout>
                    <c:manualLayout>
                      <c:w val="0.25355902777777778"/>
                      <c:h val="0.1157552083333333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D-4ADB-436D-BA93-F2AE201613CF}"/>
                </c:ext>
              </c:extLst>
            </c:dLbl>
            <c:dLbl>
              <c:idx val="7"/>
              <c:layout>
                <c:manualLayout>
                  <c:x val="-0.1175925925925926"/>
                  <c:y val="-2.8252430555555555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>
                  <c15:layout>
                    <c:manualLayout>
                      <c:w val="0.24179976851851853"/>
                      <c:h val="0.119062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F-4ADB-436D-BA93-F2AE201613CF}"/>
                </c:ext>
              </c:extLst>
            </c:dLbl>
            <c:dLbl>
              <c:idx val="8"/>
              <c:layout>
                <c:manualLayout>
                  <c:x val="-6.173611111111111E-2"/>
                  <c:y val="-9.5819444444444443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>
                  <c15:layout>
                    <c:manualLayout>
                      <c:w val="0.23959490740740741"/>
                      <c:h val="0.1124479166666666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1-4ADB-436D-BA93-F2AE201613CF}"/>
                </c:ext>
              </c:extLst>
            </c:dLbl>
            <c:dLbl>
              <c:idx val="9"/>
              <c:layout>
                <c:manualLayout>
                  <c:x val="0"/>
                  <c:y val="-4.7092361111111113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>
                  <c15:layout>
                    <c:manualLayout>
                      <c:w val="0.23004050925925926"/>
                      <c:h val="0.1157552083333333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3-4ADB-436D-BA93-F2AE201613CF}"/>
                </c:ext>
              </c:extLst>
            </c:dLbl>
            <c:dLbl>
              <c:idx val="1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900">
                      <a:solidFill>
                        <a:schemeClr val="bg1"/>
                      </a:solidFill>
                      <a:latin typeface="HGPｺﾞｼｯｸE 本文"/>
                      <a:ea typeface="HGPｺﾞｼｯｸE 本文"/>
                    </a:defRPr>
                  </a:pPr>
                  <a:endParaRPr lang="ja-JP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6="http://schemas.microsoft.com/office/drawing/2014/chart" uri="{C3380CC4-5D6E-409C-BE32-E72D297353CC}">
                  <c16:uniqueId val="{00000015-4ADB-436D-BA93-F2AE201613CF}"/>
                </c:ext>
              </c:extLst>
            </c:dLbl>
            <c:dLbl>
              <c:idx val="11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900">
                      <a:solidFill>
                        <a:schemeClr val="bg1"/>
                      </a:solidFill>
                      <a:latin typeface="HGPｺﾞｼｯｸE 本文"/>
                      <a:ea typeface="HGPｺﾞｼｯｸE 本文"/>
                    </a:defRPr>
                  </a:pPr>
                  <a:endParaRPr lang="ja-JP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6="http://schemas.microsoft.com/office/drawing/2014/chart" uri="{C3380CC4-5D6E-409C-BE32-E72D297353CC}">
                  <c16:uniqueId val="{00000017-4ADB-436D-BA93-F2AE201613C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>
                    <a:latin typeface="HGPｺﾞｼｯｸE 本文"/>
                    <a:ea typeface="HGPｺﾞｼｯｸE 本文"/>
                  </a:defRPr>
                </a:pPr>
                <a:endParaRPr lang="ja-JP"/>
              </a:p>
            </c:txPr>
            <c:dLblPos val="bestFit"/>
            <c:showLegendKey val="0"/>
            <c:showVal val="0"/>
            <c:showCatName val="1"/>
            <c:showSerName val="0"/>
            <c:showPercent val="1"/>
            <c:showBubbleSize val="1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Sheet1!$B$1:$M$1</c:f>
              <c:strCache>
                <c:ptCount val="12"/>
                <c:pt idx="0">
                  <c:v>男性 12～19才</c:v>
                </c:pt>
                <c:pt idx="1">
                  <c:v>男性 20～29才</c:v>
                </c:pt>
                <c:pt idx="2">
                  <c:v>男性 30～39才</c:v>
                </c:pt>
                <c:pt idx="3">
                  <c:v>男性 40～49才</c:v>
                </c:pt>
                <c:pt idx="4">
                  <c:v>男性 50～59才</c:v>
                </c:pt>
                <c:pt idx="5">
                  <c:v>男性 60～69才</c:v>
                </c:pt>
                <c:pt idx="6">
                  <c:v>女性 12～19才</c:v>
                </c:pt>
                <c:pt idx="7">
                  <c:v>女性 20～29才</c:v>
                </c:pt>
                <c:pt idx="8">
                  <c:v>女性 30～39才</c:v>
                </c:pt>
                <c:pt idx="9">
                  <c:v>女性 40～49才</c:v>
                </c:pt>
                <c:pt idx="10">
                  <c:v>女性 50～59才</c:v>
                </c:pt>
                <c:pt idx="11">
                  <c:v>女性 60～69才</c:v>
                </c:pt>
              </c:strCache>
            </c:strRef>
          </c:cat>
          <c:val>
            <c:numRef>
              <c:f>Sheet1!$B$2:$M$2</c:f>
              <c:numCache>
                <c:formatCode>General</c:formatCode>
                <c:ptCount val="12"/>
                <c:pt idx="0">
                  <c:v>1.8</c:v>
                </c:pt>
                <c:pt idx="1">
                  <c:v>0.5</c:v>
                </c:pt>
                <c:pt idx="2">
                  <c:v>7.1</c:v>
                </c:pt>
                <c:pt idx="3">
                  <c:v>14.4</c:v>
                </c:pt>
                <c:pt idx="4">
                  <c:v>21.5</c:v>
                </c:pt>
                <c:pt idx="5">
                  <c:v>9.1</c:v>
                </c:pt>
                <c:pt idx="6">
                  <c:v>2</c:v>
                </c:pt>
                <c:pt idx="7">
                  <c:v>2.1</c:v>
                </c:pt>
                <c:pt idx="8">
                  <c:v>6.5</c:v>
                </c:pt>
                <c:pt idx="9">
                  <c:v>6.8</c:v>
                </c:pt>
                <c:pt idx="10">
                  <c:v>9</c:v>
                </c:pt>
                <c:pt idx="11">
                  <c:v>19.3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8-4ADB-436D-BA93-F2AE201613CF}"/>
            </c:ext>
          </c:extLst>
        </c:ser>
        <c:dLbls>
          <c:dLblPos val="bestFit"/>
          <c:showLegendKey val="0"/>
          <c:showVal val="0"/>
          <c:showCatName val="1"/>
          <c:showSerName val="0"/>
          <c:showPercent val="1"/>
          <c:showBubbleSize val="1"/>
          <c:showLeaderLines val="1"/>
        </c:dLbls>
        <c:firstSliceAng val="0"/>
      </c:pieChart>
    </c:plotArea>
    <c:plotVisOnly val="1"/>
    <c:dispBlanksAs val="gap"/>
    <c:showDLblsOverMax val="1"/>
  </c:chart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7" y="1"/>
            <a:ext cx="42767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409" tIns="45203" rIns="90409" bIns="45203" numCol="1" anchor="t" anchorCtr="0" compatLnSpc="1">
            <a:prstTxWarp prst="textNoShape">
              <a:avLst/>
            </a:prstTxWarp>
          </a:bodyPr>
          <a:lstStyle>
            <a:lvl1pPr defTabSz="904008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228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588007" y="1"/>
            <a:ext cx="42767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409" tIns="45203" rIns="90409" bIns="45203" numCol="1" anchor="t" anchorCtr="0" compatLnSpc="1">
            <a:prstTxWarp prst="textNoShape">
              <a:avLst/>
            </a:prstTxWarp>
          </a:bodyPr>
          <a:lstStyle>
            <a:lvl1pPr algn="r" defTabSz="904008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228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7" y="6397625"/>
            <a:ext cx="42767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409" tIns="45203" rIns="90409" bIns="45203" numCol="1" anchor="b" anchorCtr="0" compatLnSpc="1">
            <a:prstTxWarp prst="textNoShape">
              <a:avLst/>
            </a:prstTxWarp>
          </a:bodyPr>
          <a:lstStyle>
            <a:lvl1pPr defTabSz="904008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228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588007" y="6397625"/>
            <a:ext cx="42767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409" tIns="45203" rIns="90409" bIns="45203" numCol="1" anchor="b" anchorCtr="0" compatLnSpc="1">
            <a:prstTxWarp prst="textNoShape">
              <a:avLst/>
            </a:prstTxWarp>
          </a:bodyPr>
          <a:lstStyle>
            <a:lvl1pPr algn="r" defTabSz="903964" eaLnBrk="1" hangingPunct="1">
              <a:defRPr sz="1200"/>
            </a:lvl1pPr>
          </a:lstStyle>
          <a:p>
            <a:pPr>
              <a:defRPr/>
            </a:pPr>
            <a:fld id="{779D47F1-08B5-45BA-BD50-DA0DE3406AA4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92147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7" y="1"/>
            <a:ext cx="42767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507" tIns="45253" rIns="90507" bIns="45253" numCol="1" anchor="t" anchorCtr="0" compatLnSpc="1">
            <a:prstTxWarp prst="textNoShape">
              <a:avLst/>
            </a:prstTxWarp>
          </a:bodyPr>
          <a:lstStyle>
            <a:lvl1pPr defTabSz="905588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588007" y="1"/>
            <a:ext cx="42767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507" tIns="45253" rIns="90507" bIns="45253" numCol="1" anchor="t" anchorCtr="0" compatLnSpc="1">
            <a:prstTxWarp prst="textNoShape">
              <a:avLst/>
            </a:prstTxWarp>
          </a:bodyPr>
          <a:lstStyle>
            <a:lvl1pPr algn="r" defTabSz="905588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108325" y="504825"/>
            <a:ext cx="3648075" cy="25257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89020" y="3198813"/>
            <a:ext cx="7888287" cy="303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507" tIns="45253" rIns="90507" bIns="4525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/>
              <a:t>マスタ テキストの書式設定</a:t>
            </a:r>
          </a:p>
          <a:p>
            <a:pPr lvl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7" y="6397625"/>
            <a:ext cx="42767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507" tIns="45253" rIns="90507" bIns="45253" numCol="1" anchor="b" anchorCtr="0" compatLnSpc="1">
            <a:prstTxWarp prst="textNoShape">
              <a:avLst/>
            </a:prstTxWarp>
          </a:bodyPr>
          <a:lstStyle>
            <a:lvl1pPr defTabSz="905588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588007" y="6397625"/>
            <a:ext cx="42767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507" tIns="45253" rIns="90507" bIns="45253" numCol="1" anchor="b" anchorCtr="0" compatLnSpc="1">
            <a:prstTxWarp prst="textNoShape">
              <a:avLst/>
            </a:prstTxWarp>
          </a:bodyPr>
          <a:lstStyle>
            <a:lvl1pPr algn="r" defTabSz="905481" eaLnBrk="1" hangingPunct="1">
              <a:defRPr sz="1200"/>
            </a:lvl1pPr>
          </a:lstStyle>
          <a:p>
            <a:pPr>
              <a:defRPr/>
            </a:pPr>
            <a:fld id="{087A2C61-9F62-4143-968E-E7C7F7FF1C2C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89914224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1pPr>
            <a:lvl2pPr marL="700903" indent="-263236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2pPr>
            <a:lvl3pPr marL="1083068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3pPr>
            <a:lvl4pPr marL="1520736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4pPr>
            <a:lvl5pPr marL="1958403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5pPr>
            <a:lvl6pPr marL="2415101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6pPr>
            <a:lvl7pPr marL="2871796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7pPr>
            <a:lvl8pPr marL="3328493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8pPr>
            <a:lvl9pPr marL="3785190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9pPr>
          </a:lstStyle>
          <a:p>
            <a:pPr>
              <a:spcBef>
                <a:spcPct val="0"/>
              </a:spcBef>
            </a:pPr>
            <a:fld id="{3949F6A9-A3E1-46FD-A3FD-8B620CA0CC37}" type="slidenum">
              <a:rPr lang="en-US" altLang="ja-JP" smtClean="0">
                <a:ea typeface="ＭＳ Ｐゴシック" panose="020B0600070205080204" pitchFamily="50" charset="-128"/>
              </a:rPr>
              <a:pPr>
                <a:spcBef>
                  <a:spcPct val="0"/>
                </a:spcBef>
              </a:pPr>
              <a:t>1</a:t>
            </a:fld>
            <a:endParaRPr lang="en-US" altLang="ja-JP">
              <a:ea typeface="ＭＳ Ｐゴシック" panose="020B0600070205080204" pitchFamily="50" charset="-128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ja-JP" altLang="ja-JP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82273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1pPr>
            <a:lvl2pPr marL="700903" indent="-263236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2pPr>
            <a:lvl3pPr marL="1083068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3pPr>
            <a:lvl4pPr marL="1520736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4pPr>
            <a:lvl5pPr marL="1958403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5pPr>
            <a:lvl6pPr marL="2415101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6pPr>
            <a:lvl7pPr marL="2871796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7pPr>
            <a:lvl8pPr marL="3328493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8pPr>
            <a:lvl9pPr marL="3785190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9pPr>
          </a:lstStyle>
          <a:p>
            <a:pPr>
              <a:spcBef>
                <a:spcPct val="0"/>
              </a:spcBef>
            </a:pPr>
            <a:fld id="{3949F6A9-A3E1-46FD-A3FD-8B620CA0CC37}" type="slidenum">
              <a:rPr lang="en-US" altLang="ja-JP" smtClean="0">
                <a:ea typeface="ＭＳ Ｐゴシック" panose="020B0600070205080204" pitchFamily="50" charset="-128"/>
              </a:rPr>
              <a:pPr>
                <a:spcBef>
                  <a:spcPct val="0"/>
                </a:spcBef>
              </a:pPr>
              <a:t>2</a:t>
            </a:fld>
            <a:endParaRPr lang="en-US" altLang="ja-JP">
              <a:ea typeface="ＭＳ Ｐゴシック" panose="020B0600070205080204" pitchFamily="50" charset="-128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ja-JP" altLang="ja-JP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02367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1pPr>
            <a:lvl2pPr marL="700903" indent="-263236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2pPr>
            <a:lvl3pPr marL="1083068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3pPr>
            <a:lvl4pPr marL="1520736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4pPr>
            <a:lvl5pPr marL="1958403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5pPr>
            <a:lvl6pPr marL="2415101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6pPr>
            <a:lvl7pPr marL="2871796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7pPr>
            <a:lvl8pPr marL="3328493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8pPr>
            <a:lvl9pPr marL="3785190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9pPr>
          </a:lstStyle>
          <a:p>
            <a:pPr>
              <a:spcBef>
                <a:spcPct val="0"/>
              </a:spcBef>
            </a:pPr>
            <a:fld id="{3949F6A9-A3E1-46FD-A3FD-8B620CA0CC37}" type="slidenum">
              <a:rPr lang="en-US" altLang="ja-JP" smtClean="0">
                <a:ea typeface="ＭＳ Ｐゴシック" panose="020B0600070205080204" pitchFamily="50" charset="-128"/>
              </a:rPr>
              <a:pPr>
                <a:spcBef>
                  <a:spcPct val="0"/>
                </a:spcBef>
              </a:pPr>
              <a:t>4</a:t>
            </a:fld>
            <a:endParaRPr lang="en-US" altLang="ja-JP">
              <a:ea typeface="ＭＳ Ｐゴシック" panose="020B0600070205080204" pitchFamily="50" charset="-128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ja-JP" altLang="ja-JP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88734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1pPr>
            <a:lvl2pPr marL="700903" indent="-263236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2pPr>
            <a:lvl3pPr marL="1083068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3pPr>
            <a:lvl4pPr marL="1520736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4pPr>
            <a:lvl5pPr marL="1958403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5pPr>
            <a:lvl6pPr marL="2415101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6pPr>
            <a:lvl7pPr marL="2871796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7pPr>
            <a:lvl8pPr marL="3328493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8pPr>
            <a:lvl9pPr marL="3785190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9pPr>
          </a:lstStyle>
          <a:p>
            <a:pPr>
              <a:spcBef>
                <a:spcPct val="0"/>
              </a:spcBef>
            </a:pPr>
            <a:fld id="{3949F6A9-A3E1-46FD-A3FD-8B620CA0CC37}" type="slidenum">
              <a:rPr lang="en-US" altLang="ja-JP" smtClean="0">
                <a:ea typeface="ＭＳ Ｐゴシック" panose="020B0600070205080204" pitchFamily="50" charset="-128"/>
              </a:rPr>
              <a:pPr>
                <a:spcBef>
                  <a:spcPct val="0"/>
                </a:spcBef>
              </a:pPr>
              <a:t>5</a:t>
            </a:fld>
            <a:endParaRPr lang="en-US" altLang="ja-JP">
              <a:ea typeface="ＭＳ Ｐゴシック" panose="020B0600070205080204" pitchFamily="50" charset="-128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ja-JP" altLang="ja-JP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30501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1pPr>
            <a:lvl2pPr marL="700903" indent="-263236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2pPr>
            <a:lvl3pPr marL="1083068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3pPr>
            <a:lvl4pPr marL="1520736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4pPr>
            <a:lvl5pPr marL="1958403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5pPr>
            <a:lvl6pPr marL="2415101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6pPr>
            <a:lvl7pPr marL="2871796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7pPr>
            <a:lvl8pPr marL="3328493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8pPr>
            <a:lvl9pPr marL="3785190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9pPr>
          </a:lstStyle>
          <a:p>
            <a:pPr>
              <a:spcBef>
                <a:spcPct val="0"/>
              </a:spcBef>
            </a:pPr>
            <a:fld id="{3949F6A9-A3E1-46FD-A3FD-8B620CA0CC37}" type="slidenum">
              <a:rPr lang="en-US" altLang="ja-JP" smtClean="0">
                <a:ea typeface="ＭＳ Ｐゴシック" panose="020B0600070205080204" pitchFamily="50" charset="-128"/>
              </a:rPr>
              <a:pPr>
                <a:spcBef>
                  <a:spcPct val="0"/>
                </a:spcBef>
              </a:pPr>
              <a:t>6</a:t>
            </a:fld>
            <a:endParaRPr lang="en-US" altLang="ja-JP">
              <a:ea typeface="ＭＳ Ｐゴシック" panose="020B0600070205080204" pitchFamily="50" charset="-128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ja-JP" altLang="ja-JP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22214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776" y="6709029"/>
            <a:ext cx="9921552" cy="1284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グラフィックス 1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5635799"/>
            <a:ext cx="2133600" cy="706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テキスト ボックス 5"/>
          <p:cNvSpPr txBox="1"/>
          <p:nvPr userDrawn="1"/>
        </p:nvSpPr>
        <p:spPr>
          <a:xfrm>
            <a:off x="7041232" y="6669940"/>
            <a:ext cx="2084225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ja-JP" sz="750" dirty="0">
                <a:solidFill>
                  <a:schemeClr val="bg1"/>
                </a:solidFill>
                <a:latin typeface="+mn-lt"/>
                <a:ea typeface="HGP創英角ｺﾞｼｯｸUB" panose="020B0900000000000000" pitchFamily="50" charset="-128"/>
              </a:rPr>
              <a:t>Copyright  ZIP-FM </a:t>
            </a:r>
            <a:r>
              <a:rPr lang="en-US" altLang="ja-JP" sz="750" dirty="0" err="1">
                <a:solidFill>
                  <a:schemeClr val="bg1"/>
                </a:solidFill>
                <a:latin typeface="+mn-lt"/>
                <a:ea typeface="HGP創英角ｺﾞｼｯｸUB" panose="020B0900000000000000" pitchFamily="50" charset="-128"/>
              </a:rPr>
              <a:t>inc</a:t>
            </a:r>
            <a:r>
              <a:rPr lang="en-US" altLang="ja-JP" sz="750" dirty="0">
                <a:solidFill>
                  <a:schemeClr val="bg1"/>
                </a:solidFill>
                <a:latin typeface="+mn-lt"/>
                <a:ea typeface="HGP創英角ｺﾞｼｯｸUB" panose="020B0900000000000000" pitchFamily="50" charset="-128"/>
              </a:rPr>
              <a:t> All Rights Reserved</a:t>
            </a:r>
            <a:endParaRPr lang="ja-JP" altLang="en-US" sz="750" dirty="0">
              <a:solidFill>
                <a:schemeClr val="bg1"/>
              </a:solidFill>
              <a:latin typeface="+mn-lt"/>
              <a:ea typeface="HGP創英角ｺﾞｼｯｸUB" panose="020B0900000000000000" pitchFamily="50" charset="-128"/>
            </a:endParaRPr>
          </a:p>
        </p:txBody>
      </p:sp>
      <p:sp>
        <p:nvSpPr>
          <p:cNvPr id="10" name="正方形/長方形 9"/>
          <p:cNvSpPr/>
          <p:nvPr userDrawn="1"/>
        </p:nvSpPr>
        <p:spPr>
          <a:xfrm>
            <a:off x="0" y="0"/>
            <a:ext cx="9906000" cy="6858000"/>
          </a:xfrm>
          <a:prstGeom prst="rect">
            <a:avLst/>
          </a:prstGeom>
          <a:noFill/>
          <a:ln w="76200">
            <a:solidFill>
              <a:srgbClr val="EB64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926967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ja-JP" altLang="en-US" dirty="0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ja-JP" altLang="en-US" dirty="0"/>
              <a:t>マスタ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9342642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dirty="0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3829542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ja-JP" altLang="en-US" dirty="0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2069338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23268089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36881561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42197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28106969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15405238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2840228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  <a:prstGeom prst="rect">
            <a:avLst/>
          </a:prstGeom>
        </p:spPr>
        <p:txBody>
          <a:bodyPr vert="eaVert"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42057944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68655" y="2556512"/>
            <a:ext cx="7578090" cy="176403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37310" y="4663440"/>
            <a:ext cx="6240780" cy="210312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110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221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332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443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553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664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775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886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46088" y="7627938"/>
            <a:ext cx="2079625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83580F-DBF0-42FB-A548-F3D5BBF22973}" type="datetime1">
              <a:rPr lang="zh-CN" altLang="en-US"/>
              <a:pPr>
                <a:defRPr/>
              </a:pPr>
              <a:t>2026/7/27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46413" y="7627938"/>
            <a:ext cx="2822575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389688" y="7627938"/>
            <a:ext cx="2079625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9AE678-B0B0-4A08-898C-631A70CFDFE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06174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4" name="Rectangle 22"/>
          <p:cNvSpPr>
            <a:spLocks noChangeArrowheads="1"/>
          </p:cNvSpPr>
          <p:nvPr userDrawn="1"/>
        </p:nvSpPr>
        <p:spPr bwMode="auto">
          <a:xfrm>
            <a:off x="9292121" y="6418263"/>
            <a:ext cx="613879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defRPr/>
            </a:pPr>
            <a:fld id="{9AA62517-8880-42A2-9A11-C0CBEF8DCAD5}" type="slidenum">
              <a:rPr lang="en-US" altLang="ja-JP" sz="1000" smtClean="0">
                <a:effectLst/>
                <a:latin typeface="+mn-lt"/>
                <a:ea typeface="HGP創英角ｺﾞｼｯｸUB" panose="020B0900000000000000" pitchFamily="50" charset="-128"/>
              </a:rPr>
              <a:pPr algn="ctr" eaLnBrk="1" hangingPunct="1">
                <a:defRPr/>
              </a:pPr>
              <a:t>‹#›</a:t>
            </a:fld>
            <a:endParaRPr lang="en-US" altLang="ja-JP" sz="1000" dirty="0">
              <a:effectLst/>
              <a:latin typeface="+mn-lt"/>
              <a:ea typeface="HGP創英角ｺﾞｼｯｸUB" panose="020B0900000000000000" pitchFamily="50" charset="-128"/>
            </a:endParaRPr>
          </a:p>
        </p:txBody>
      </p:sp>
      <p:pic>
        <p:nvPicPr>
          <p:cNvPr id="1027" name="Picture 7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4825" y="166688"/>
            <a:ext cx="1573213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図 1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0" y="822657"/>
            <a:ext cx="9906000" cy="61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正方形/長方形 2"/>
          <p:cNvSpPr/>
          <p:nvPr userDrawn="1"/>
        </p:nvSpPr>
        <p:spPr>
          <a:xfrm>
            <a:off x="0" y="0"/>
            <a:ext cx="9906000" cy="6858000"/>
          </a:xfrm>
          <a:prstGeom prst="rect">
            <a:avLst/>
          </a:prstGeom>
          <a:noFill/>
          <a:ln w="76200">
            <a:solidFill>
              <a:srgbClr val="EB64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635" r:id="rId1"/>
    <p:sldLayoutId id="2147486625" r:id="rId2"/>
    <p:sldLayoutId id="2147486626" r:id="rId3"/>
    <p:sldLayoutId id="2147486627" r:id="rId4"/>
    <p:sldLayoutId id="2147486628" r:id="rId5"/>
    <p:sldLayoutId id="2147486629" r:id="rId6"/>
    <p:sldLayoutId id="2147486630" r:id="rId7"/>
    <p:sldLayoutId id="2147486631" r:id="rId8"/>
    <p:sldLayoutId id="2147486632" r:id="rId9"/>
    <p:sldLayoutId id="2147486633" r:id="rId10"/>
    <p:sldLayoutId id="2147486634" r:id="rId11"/>
    <p:sldLayoutId id="2147486636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/>
          <p:cNvSpPr/>
          <p:nvPr/>
        </p:nvSpPr>
        <p:spPr>
          <a:xfrm>
            <a:off x="-7119" y="2612821"/>
            <a:ext cx="9906000" cy="12823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2215" tIns="31107" rIns="62215" bIns="31107" anchor="ctr"/>
          <a:lstStyle/>
          <a:p>
            <a:pPr algn="ctr">
              <a:defRPr/>
            </a:pPr>
            <a:endParaRPr lang="ja-JP" altLang="en-US" sz="1225" dirty="0">
              <a:cs typeface="Arial" panose="020B0604020202020204" pitchFamily="34" charset="0"/>
            </a:endParaRPr>
          </a:p>
        </p:txBody>
      </p:sp>
      <p:sp>
        <p:nvSpPr>
          <p:cNvPr id="4" name="Text Box 1804">
            <a:extLst>
              <a:ext uri="{FF2B5EF4-FFF2-40B4-BE49-F238E27FC236}">
                <a16:creationId xmlns:a16="http://schemas.microsoft.com/office/drawing/2014/main" id="{84BDA507-F692-4381-BDB4-D18A4AFFCA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1" y="4148275"/>
            <a:ext cx="990497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/>
            <a:r>
              <a:rPr lang="ja-JP" altLang="en-US" sz="2400" dirty="0">
                <a:latin typeface="+mj-ea"/>
                <a:ea typeface="+mj-ea"/>
              </a:rPr>
              <a:t>＜番組プロフィール </a:t>
            </a:r>
            <a:r>
              <a:rPr lang="en-US" altLang="ja-JP" sz="2400" dirty="0">
                <a:latin typeface="+mj-ea"/>
                <a:ea typeface="+mj-ea"/>
              </a:rPr>
              <a:t>&amp; </a:t>
            </a:r>
            <a:r>
              <a:rPr lang="ja-JP" altLang="en-US" sz="2400" dirty="0">
                <a:latin typeface="+mj-ea"/>
                <a:ea typeface="+mj-ea"/>
              </a:rPr>
              <a:t>ご提供企画＞</a:t>
            </a:r>
            <a:endParaRPr lang="en-US" altLang="ja-JP" sz="1400" dirty="0">
              <a:latin typeface="+mj-ea"/>
              <a:ea typeface="+mj-ea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1021" y="2865935"/>
            <a:ext cx="99049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4000" b="1" dirty="0">
                <a:solidFill>
                  <a:schemeClr val="bg1"/>
                </a:solidFill>
                <a:latin typeface="+mj-ea"/>
                <a:ea typeface="+mj-ea"/>
              </a:rPr>
              <a:t>Ｓｐａｒｋｌｉｎｇ</a:t>
            </a:r>
            <a:endParaRPr lang="en-US" altLang="ja-JP" sz="40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pic>
        <p:nvPicPr>
          <p:cNvPr id="5" name="Google Shape;62;p1" descr="テキスト&#10;&#10;自動的に生成された説明">
            <a:extLst>
              <a:ext uri="{FF2B5EF4-FFF2-40B4-BE49-F238E27FC236}">
                <a16:creationId xmlns:a16="http://schemas.microsoft.com/office/drawing/2014/main" id="{655F8C8B-544C-FE39-0D54-812C770AF35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225510" y="232499"/>
            <a:ext cx="3456000" cy="216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064770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344488" y="260648"/>
            <a:ext cx="756138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2000" b="1" dirty="0">
                <a:latin typeface="+mn-lt"/>
                <a:ea typeface="+mj-ea"/>
              </a:rPr>
              <a:t>◆Ｓｐａｒｋｌｉｎｇ　＜番組概要＞</a:t>
            </a:r>
          </a:p>
        </p:txBody>
      </p:sp>
      <p:sp>
        <p:nvSpPr>
          <p:cNvPr id="9" name="Text Box 66"/>
          <p:cNvSpPr txBox="1">
            <a:spLocks noChangeArrowheads="1"/>
          </p:cNvSpPr>
          <p:nvPr/>
        </p:nvSpPr>
        <p:spPr bwMode="auto">
          <a:xfrm>
            <a:off x="388416" y="1098331"/>
            <a:ext cx="9133777" cy="1661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lvl="0" eaLnBrk="1" hangingPunct="1"/>
            <a:r>
              <a:rPr lang="ja-JP" altLang="en-US" b="1" u="sng" dirty="0">
                <a:solidFill>
                  <a:srgbClr val="FF0000"/>
                </a:solidFill>
                <a:latin typeface="+mn-ea"/>
                <a:ea typeface="+mn-ea"/>
              </a:rPr>
              <a:t>土曜午後、”繋がり”をテーマに、きらきら煌めく時間をお届け！</a:t>
            </a:r>
            <a:endParaRPr lang="en-US" altLang="ja-JP" b="1" u="sng" dirty="0">
              <a:solidFill>
                <a:srgbClr val="FF0000"/>
              </a:solidFill>
              <a:latin typeface="+mn-ea"/>
              <a:ea typeface="+mn-ea"/>
            </a:endParaRPr>
          </a:p>
          <a:p>
            <a:pPr lvl="0" eaLnBrk="1" hangingPunct="1"/>
            <a:endParaRPr kumimoji="1" lang="en-US" altLang="ja-JP" sz="1400" b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1400" dirty="0">
                <a:latin typeface="+mn-ea"/>
                <a:ea typeface="+mn-ea"/>
              </a:rPr>
              <a:t>休日気分も最高潮、誰かと心躍るキラキラした時間を共有したくなる土曜午後！</a:t>
            </a:r>
          </a:p>
          <a:p>
            <a:r>
              <a:rPr lang="ja-JP" altLang="en-US" sz="1400" dirty="0">
                <a:latin typeface="+mn-ea"/>
                <a:ea typeface="+mn-ea"/>
              </a:rPr>
              <a:t>リスナーのみなさんからのメッセージやリクエストにお応えしたり、番組に遊びに来てくれたゲストにインタビューしたり、</a:t>
            </a:r>
          </a:p>
          <a:p>
            <a:r>
              <a:rPr lang="ja-JP" altLang="en-US" sz="1400" dirty="0">
                <a:latin typeface="+mn-ea"/>
                <a:ea typeface="+mn-ea"/>
              </a:rPr>
              <a:t>このエリアの気になる情報を教えてもらったり</a:t>
            </a:r>
            <a:r>
              <a:rPr lang="en-US" altLang="ja-JP" sz="1400" dirty="0">
                <a:latin typeface="+mn-ea"/>
                <a:ea typeface="+mn-ea"/>
              </a:rPr>
              <a:t>...</a:t>
            </a:r>
            <a:r>
              <a:rPr lang="ja-JP" altLang="en-US" sz="1400" dirty="0">
                <a:latin typeface="+mn-ea"/>
                <a:ea typeface="+mn-ea"/>
              </a:rPr>
              <a:t>、いろんな人・モノ・コトと繋がっていきます。</a:t>
            </a:r>
          </a:p>
          <a:p>
            <a:r>
              <a:rPr lang="ja-JP" altLang="en-US" sz="1400" dirty="0">
                <a:latin typeface="+mn-ea"/>
                <a:ea typeface="+mn-ea"/>
              </a:rPr>
              <a:t>公開生放送も積極的に行い、</a:t>
            </a:r>
            <a:r>
              <a:rPr lang="en-US" altLang="ja-JP" sz="1400" dirty="0">
                <a:latin typeface="+mn-ea"/>
                <a:ea typeface="+mn-ea"/>
              </a:rPr>
              <a:t>ZIPPIE</a:t>
            </a:r>
            <a:r>
              <a:rPr lang="ja-JP" altLang="en-US" sz="1400" dirty="0">
                <a:latin typeface="+mn-ea"/>
                <a:ea typeface="+mn-ea"/>
              </a:rPr>
              <a:t>のみなさんに会いに街に繰り出します！</a:t>
            </a:r>
          </a:p>
          <a:p>
            <a:r>
              <a:rPr lang="ja-JP" altLang="en-US" sz="1400" dirty="0">
                <a:latin typeface="+mn-ea"/>
                <a:ea typeface="+mn-ea"/>
              </a:rPr>
              <a:t>清里千聖と一緒に、土曜の午後を楽しみましょう！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EA54E4F6-1FB7-06FA-415F-67C42C400C4A}"/>
              </a:ext>
            </a:extLst>
          </p:cNvPr>
          <p:cNvSpPr txBox="1"/>
          <p:nvPr/>
        </p:nvSpPr>
        <p:spPr>
          <a:xfrm>
            <a:off x="441787" y="4437112"/>
            <a:ext cx="9080406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●番組タイトル</a:t>
            </a:r>
            <a:r>
              <a:rPr lang="en-US" altLang="ja-JP" sz="1400" dirty="0">
                <a:latin typeface="+mj-ea"/>
                <a:ea typeface="+mj-ea"/>
                <a:cs typeface="Meiryo UI" panose="020B0604030504040204" pitchFamily="50" charset="-128"/>
              </a:rPr>
              <a:t>	</a:t>
            </a: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Ｓｐａｒｋｌｉｎｇ</a:t>
            </a:r>
            <a:endParaRPr lang="en-US" altLang="ja-JP" sz="1400" dirty="0">
              <a:latin typeface="+mj-ea"/>
              <a:ea typeface="+mj-ea"/>
              <a:cs typeface="Meiryo UI" panose="020B0604030504040204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ja-JP" sz="1400" dirty="0">
              <a:latin typeface="+mj-ea"/>
              <a:ea typeface="+mj-ea"/>
              <a:cs typeface="Meiryo UI" panose="020B0604030504040204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●放送時間</a:t>
            </a:r>
            <a:r>
              <a:rPr lang="en-US" altLang="ja-JP" sz="1400" dirty="0">
                <a:latin typeface="+mj-ea"/>
                <a:ea typeface="+mj-ea"/>
                <a:cs typeface="Meiryo UI" panose="020B0604030504040204" pitchFamily="50" charset="-128"/>
              </a:rPr>
              <a:t>		</a:t>
            </a:r>
            <a:r>
              <a:rPr lang="zh-TW" altLang="en-US" sz="1400" dirty="0">
                <a:latin typeface="+mj-ea"/>
                <a:ea typeface="+mj-ea"/>
                <a:cs typeface="Meiryo UI" panose="020B0604030504040204" pitchFamily="50" charset="-128"/>
              </a:rPr>
              <a:t>毎週土曜日　１</a:t>
            </a: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３</a:t>
            </a:r>
            <a:r>
              <a:rPr lang="zh-TW" altLang="en-US" sz="1400" dirty="0">
                <a:latin typeface="+mj-ea"/>
                <a:ea typeface="+mj-ea"/>
                <a:cs typeface="Meiryo UI" panose="020B0604030504040204" pitchFamily="50" charset="-128"/>
              </a:rPr>
              <a:t>：００～１</a:t>
            </a: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６</a:t>
            </a:r>
            <a:r>
              <a:rPr lang="zh-TW" altLang="en-US" sz="1400" dirty="0">
                <a:latin typeface="+mj-ea"/>
                <a:ea typeface="+mj-ea"/>
                <a:cs typeface="Meiryo UI" panose="020B0604030504040204" pitchFamily="50" charset="-128"/>
              </a:rPr>
              <a:t>：００</a:t>
            </a: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 ＜３時間プログラム＞</a:t>
            </a:r>
            <a:endParaRPr lang="en-US" altLang="ja-JP" sz="1400" dirty="0">
              <a:latin typeface="+mj-ea"/>
              <a:ea typeface="+mj-ea"/>
              <a:cs typeface="Meiryo UI" panose="020B0604030504040204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ja-JP" sz="1400" dirty="0">
              <a:latin typeface="+mj-ea"/>
              <a:ea typeface="+mj-ea"/>
              <a:cs typeface="Meiryo UI" panose="020B0604030504040204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●</a:t>
            </a:r>
            <a:r>
              <a:rPr lang="en-US" altLang="ja-JP" sz="1400" dirty="0">
                <a:latin typeface="+mj-ea"/>
                <a:ea typeface="+mj-ea"/>
                <a:cs typeface="Meiryo UI" panose="020B0604030504040204" pitchFamily="50" charset="-128"/>
              </a:rPr>
              <a:t>NAVIGATOR	</a:t>
            </a: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清里千聖</a:t>
            </a:r>
            <a:endParaRPr lang="en-US" altLang="ja-JP" sz="1400" dirty="0">
              <a:latin typeface="+mj-ea"/>
              <a:ea typeface="+mj-ea"/>
              <a:cs typeface="Meiryo UI" panose="020B0604030504040204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ja-JP" sz="1400" dirty="0">
              <a:latin typeface="+mj-ea"/>
              <a:ea typeface="+mj-ea"/>
              <a:cs typeface="Meiryo UI" panose="020B0604030504040204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●</a:t>
            </a:r>
            <a:r>
              <a:rPr lang="en-US" altLang="ja-JP" sz="1400" dirty="0">
                <a:latin typeface="+mj-ea"/>
                <a:ea typeface="+mj-ea"/>
                <a:cs typeface="Meiryo UI" panose="020B0604030504040204" pitchFamily="50" charset="-128"/>
              </a:rPr>
              <a:t>TARGET		</a:t>
            </a:r>
            <a:r>
              <a:rPr lang="en-US" altLang="ja-JP" sz="1400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20</a:t>
            </a:r>
            <a:r>
              <a:rPr lang="ja-JP" altLang="en-US" sz="1400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歳～</a:t>
            </a:r>
            <a:r>
              <a:rPr lang="en-US" altLang="ja-JP" sz="1400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49</a:t>
            </a:r>
            <a:r>
              <a:rPr lang="ja-JP" altLang="en-US" sz="1400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歳　男・女　ドライバー・ファミリー・家内聴取・商工自営業</a:t>
            </a:r>
            <a:endParaRPr lang="en-US" altLang="ja-JP" sz="1400" dirty="0">
              <a:solidFill>
                <a:srgbClr val="FF0000"/>
              </a:solidFill>
              <a:latin typeface="+mj-ea"/>
              <a:ea typeface="+mj-ea"/>
              <a:cs typeface="Meiryo UI" panose="020B0604030504040204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ja-JP" sz="1400" dirty="0">
              <a:solidFill>
                <a:srgbClr val="FF0000"/>
              </a:solidFill>
              <a:latin typeface="+mj-ea"/>
              <a:ea typeface="+mj-ea"/>
              <a:cs typeface="Meiryo UI" panose="020B0604030504040204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●番組</a:t>
            </a:r>
            <a:r>
              <a:rPr lang="en-US" altLang="ja-JP" sz="1400" dirty="0">
                <a:latin typeface="+mj-ea"/>
                <a:ea typeface="+mj-ea"/>
                <a:cs typeface="Meiryo UI" panose="020B0604030504040204" pitchFamily="50" charset="-128"/>
              </a:rPr>
              <a:t>SNS		X</a:t>
            </a: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：＠</a:t>
            </a:r>
            <a:r>
              <a:rPr lang="en-US" altLang="ja-JP" sz="1400" dirty="0" err="1">
                <a:latin typeface="+mj-ea"/>
                <a:ea typeface="+mj-ea"/>
                <a:cs typeface="Meiryo UI" panose="020B0604030504040204" pitchFamily="50" charset="-128"/>
              </a:rPr>
              <a:t>zip_sparkling</a:t>
            </a:r>
            <a:r>
              <a:rPr lang="en-US" altLang="ja-JP" sz="1400" dirty="0">
                <a:latin typeface="+mj-ea"/>
                <a:ea typeface="+mj-ea"/>
                <a:cs typeface="Meiryo UI" panose="020B0604030504040204" pitchFamily="50" charset="-128"/>
              </a:rPr>
              <a:t> </a:t>
            </a: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／約</a:t>
            </a:r>
            <a:r>
              <a:rPr lang="en-US" altLang="ja-JP" sz="1400" dirty="0">
                <a:latin typeface="+mj-ea"/>
                <a:ea typeface="+mj-ea"/>
                <a:cs typeface="Meiryo UI" panose="020B0604030504040204" pitchFamily="50" charset="-128"/>
              </a:rPr>
              <a:t>11,000</a:t>
            </a: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人</a:t>
            </a:r>
            <a:r>
              <a:rPr lang="en-US" altLang="ja-JP" sz="1600" dirty="0">
                <a:latin typeface="+mj-ea"/>
                <a:ea typeface="+mj-ea"/>
                <a:cs typeface="Meiryo UI" panose="020B0604030504040204" pitchFamily="50" charset="-128"/>
              </a:rPr>
              <a:t>	 </a:t>
            </a:r>
            <a:r>
              <a:rPr lang="ja-JP" altLang="en-US" sz="1600" dirty="0">
                <a:latin typeface="+mj-ea"/>
                <a:ea typeface="+mj-ea"/>
                <a:cs typeface="Meiryo UI" panose="020B0604030504040204" pitchFamily="50" charset="-128"/>
              </a:rPr>
              <a:t>　</a:t>
            </a:r>
            <a:endParaRPr kumimoji="1" lang="ja-JP" altLang="en-US" sz="1600" i="0" dirty="0">
              <a:latin typeface="+mj-ea"/>
              <a:ea typeface="+mj-ea"/>
              <a:cs typeface="Meiryo UI" panose="020B0604030504040204" pitchFamily="50" charset="-128"/>
            </a:endParaRPr>
          </a:p>
        </p:txBody>
      </p:sp>
      <p:pic>
        <p:nvPicPr>
          <p:cNvPr id="2" name="Google Shape;71;p2" descr="テキスト&#10;&#10;自動的に生成された説明">
            <a:extLst>
              <a:ext uri="{FF2B5EF4-FFF2-40B4-BE49-F238E27FC236}">
                <a16:creationId xmlns:a16="http://schemas.microsoft.com/office/drawing/2014/main" id="{8290A8DF-F9C2-1354-C6C7-32A29BA87E4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41787" y="2806501"/>
            <a:ext cx="2510338" cy="156896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817885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2">
            <a:extLst>
              <a:ext uri="{FF2B5EF4-FFF2-40B4-BE49-F238E27FC236}">
                <a16:creationId xmlns:a16="http://schemas.microsoft.com/office/drawing/2014/main" id="{90975E78-F2DF-4D32-BBE1-BD26788897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4488" y="1060316"/>
            <a:ext cx="756138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2000" u="sng" dirty="0">
                <a:solidFill>
                  <a:srgbClr val="FF0000"/>
                </a:solidFill>
                <a:latin typeface="+mn-ea"/>
                <a:ea typeface="+mn-ea"/>
              </a:rPr>
              <a:t>清里千聖　＜</a:t>
            </a:r>
            <a:r>
              <a:rPr lang="en-US" altLang="ja-JP" sz="2000" u="sng" dirty="0">
                <a:solidFill>
                  <a:srgbClr val="FF0000"/>
                </a:solidFill>
                <a:latin typeface="+mn-ea"/>
                <a:ea typeface="+mn-ea"/>
              </a:rPr>
              <a:t>CHISEI KIYOSATO</a:t>
            </a:r>
            <a:r>
              <a:rPr lang="ja-JP" altLang="en-US" sz="2000" u="sng" dirty="0">
                <a:solidFill>
                  <a:srgbClr val="FF0000"/>
                </a:solidFill>
                <a:latin typeface="+mn-ea"/>
                <a:ea typeface="+mn-ea"/>
              </a:rPr>
              <a:t>＞</a:t>
            </a:r>
          </a:p>
        </p:txBody>
      </p:sp>
      <p:graphicFrame>
        <p:nvGraphicFramePr>
          <p:cNvPr id="11" name="表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5501881"/>
              </p:ext>
            </p:extLst>
          </p:nvPr>
        </p:nvGraphicFramePr>
        <p:xfrm>
          <a:off x="416496" y="1556792"/>
          <a:ext cx="5354221" cy="459589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6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99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042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6800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生年月日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1993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年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6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月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18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</a:pPr>
                      <a:r>
                        <a:rPr lang="ja-JP" altLang="en-US" sz="11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出身地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愛知</a:t>
                      </a:r>
                      <a:r>
                        <a:rPr kumimoji="1" lang="zh-TW" altLang="en-US" sz="1100" b="0" dirty="0">
                          <a:latin typeface="+mn-ea"/>
                          <a:ea typeface="+mn-ea"/>
                        </a:rPr>
                        <a:t>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</a:pPr>
                      <a:r>
                        <a:rPr lang="ja-JP" altLang="en-US" sz="11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趣味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</a:pP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人間観察・音楽鑑賞・買い物・旅行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625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特技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</a:pP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ピアノ・人の顔 名前を覚えること</a:t>
                      </a:r>
                    </a:p>
                    <a:p>
                      <a:pPr>
                        <a:lnSpc>
                          <a:spcPts val="1800"/>
                        </a:lnSpc>
                      </a:pP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普通自動車免許</a:t>
                      </a:r>
                      <a:r>
                        <a:rPr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(AT)</a:t>
                      </a: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・英検</a:t>
                      </a:r>
                      <a:r>
                        <a:rPr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</a:t>
                      </a: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級・書道 毛筆</a:t>
                      </a:r>
                      <a:r>
                        <a:rPr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</a:t>
                      </a: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段</a:t>
                      </a:r>
                    </a:p>
                    <a:p>
                      <a:pPr>
                        <a:lnSpc>
                          <a:spcPts val="1800"/>
                        </a:lnSpc>
                      </a:pP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日本エステティック協会認定フェイシャルエステティシャン</a:t>
                      </a:r>
                    </a:p>
                    <a:p>
                      <a:pPr>
                        <a:lnSpc>
                          <a:spcPts val="1800"/>
                        </a:lnSpc>
                      </a:pP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認定ボディエステティシャン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9000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1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経歴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高校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2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年生の時にスカウトをされ、愛知県公認アイドル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OS☆U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のグループの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1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期生、初代キャプテンとして活動。東海地区選抜アイドルユニット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7☆3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の初期メンバー、センターとしても活動</a:t>
                      </a:r>
                    </a:p>
                    <a:p>
                      <a:pPr algn="l"/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2017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年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4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月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ZIP-FM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のミュージックナビゲーターデビュー。</a:t>
                      </a:r>
                    </a:p>
                    <a:p>
                      <a:pPr algn="l"/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TV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、イベント 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MC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、ナレーション、企業や行政のプロモーション動画に出演中。</a:t>
                      </a:r>
                    </a:p>
                    <a:p>
                      <a:pPr algn="l"/>
                      <a:endParaRPr kumimoji="1" lang="ja-JP" altLang="en-US" sz="1100" b="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483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1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ナビゲーター</a:t>
                      </a:r>
                      <a:endParaRPr kumimoji="1" lang="en-US" altLang="ja-JP" sz="11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1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キャリア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2017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年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4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月～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2020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年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月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2018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年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4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月～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2020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年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月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2020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年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4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月～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2023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年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月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2023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年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4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月～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2023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年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4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月～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「</a:t>
                      </a:r>
                      <a:r>
                        <a:rPr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PEEPS! </a:t>
                      </a: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＜</a:t>
                      </a:r>
                      <a:r>
                        <a:rPr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Wed</a:t>
                      </a: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＞」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「</a:t>
                      </a:r>
                      <a:r>
                        <a:rPr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FUNNY BUDDY</a:t>
                      </a: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」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「</a:t>
                      </a:r>
                      <a:r>
                        <a:rPr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BEATNIK JUNCTION</a:t>
                      </a: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」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「</a:t>
                      </a:r>
                      <a:r>
                        <a:rPr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JOYFUL2</a:t>
                      </a: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」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「</a:t>
                      </a:r>
                      <a:r>
                        <a:rPr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Sparkling</a:t>
                      </a: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12" name="表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7997266"/>
              </p:ext>
            </p:extLst>
          </p:nvPr>
        </p:nvGraphicFramePr>
        <p:xfrm>
          <a:off x="416496" y="6156896"/>
          <a:ext cx="5001504" cy="48393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6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415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393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SNS</a:t>
                      </a:r>
                      <a:endParaRPr kumimoji="1" lang="ja-JP" altLang="en-US" sz="11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X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：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@chisei0618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／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2.2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万人</a:t>
                      </a:r>
                    </a:p>
                    <a:p>
                      <a:pPr algn="l"/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Instagram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：</a:t>
                      </a:r>
                      <a:r>
                        <a:rPr kumimoji="1" lang="en-US" altLang="ja-JP" sz="1100" b="0" dirty="0" err="1">
                          <a:latin typeface="+mn-ea"/>
                          <a:ea typeface="+mn-ea"/>
                        </a:rPr>
                        <a:t>chiseikiyosato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／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3.7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万人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" name="Text Box 2">
            <a:extLst>
              <a:ext uri="{FF2B5EF4-FFF2-40B4-BE49-F238E27FC236}">
                <a16:creationId xmlns:a16="http://schemas.microsoft.com/office/drawing/2014/main" id="{0723A195-7A10-CC25-462C-F264406BD5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4488" y="260648"/>
            <a:ext cx="756138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2000" b="1" dirty="0">
                <a:latin typeface="+mn-lt"/>
                <a:ea typeface="+mj-ea"/>
              </a:rPr>
              <a:t>◆Ｓｐａｒｋｌｉｎｇ　＜ナビゲーター・プロフィール＞</a:t>
            </a:r>
          </a:p>
        </p:txBody>
      </p:sp>
      <p:pic>
        <p:nvPicPr>
          <p:cNvPr id="5" name="Google Shape;80;p3">
            <a:extLst>
              <a:ext uri="{FF2B5EF4-FFF2-40B4-BE49-F238E27FC236}">
                <a16:creationId xmlns:a16="http://schemas.microsoft.com/office/drawing/2014/main" id="{D65AC172-8AAE-4298-8BB9-392C0362FEF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09184" y="1556792"/>
            <a:ext cx="3067482" cy="230010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912186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DB3209-E3BF-F721-FB6C-173B920010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Box 2">
            <a:extLst>
              <a:ext uri="{FF2B5EF4-FFF2-40B4-BE49-F238E27FC236}">
                <a16:creationId xmlns:a16="http://schemas.microsoft.com/office/drawing/2014/main" id="{BDB2BB2C-89DE-B736-26B3-7BACE0BC66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4488" y="260648"/>
            <a:ext cx="756138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2000" dirty="0">
                <a:latin typeface="+mn-lt"/>
                <a:ea typeface="+mj-ea"/>
              </a:rPr>
              <a:t>◆</a:t>
            </a:r>
            <a:r>
              <a:rPr lang="en-US" altLang="ja-JP" sz="2000" b="1" dirty="0">
                <a:latin typeface="+mn-ea"/>
                <a:ea typeface="+mn-ea"/>
              </a:rPr>
              <a:t>Sparkling</a:t>
            </a:r>
            <a:r>
              <a:rPr lang="ja-JP" altLang="en-US" sz="2000" b="1" dirty="0">
                <a:latin typeface="+mn-lt"/>
                <a:ea typeface="+mj-ea"/>
              </a:rPr>
              <a:t>＜聴取者構成＞</a:t>
            </a: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AF067A62-A5B5-64C9-E78D-14BD1A52F7D7}"/>
              </a:ext>
            </a:extLst>
          </p:cNvPr>
          <p:cNvSpPr/>
          <p:nvPr/>
        </p:nvSpPr>
        <p:spPr>
          <a:xfrm>
            <a:off x="5052786" y="3429001"/>
            <a:ext cx="4536504" cy="2852476"/>
          </a:xfrm>
          <a:prstGeom prst="rect">
            <a:avLst/>
          </a:prstGeom>
          <a:solidFill>
            <a:srgbClr val="FFFF99"/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6" name="四角形: 角を丸くする 50">
            <a:extLst>
              <a:ext uri="{FF2B5EF4-FFF2-40B4-BE49-F238E27FC236}">
                <a16:creationId xmlns:a16="http://schemas.microsoft.com/office/drawing/2014/main" id="{057CA13F-902C-5B45-1D54-3A98176E6267}"/>
              </a:ext>
            </a:extLst>
          </p:cNvPr>
          <p:cNvSpPr/>
          <p:nvPr/>
        </p:nvSpPr>
        <p:spPr>
          <a:xfrm>
            <a:off x="5881520" y="2980489"/>
            <a:ext cx="2735019" cy="448511"/>
          </a:xfrm>
          <a:prstGeom prst="roundRect">
            <a:avLst/>
          </a:prstGeom>
          <a:solidFill>
            <a:schemeClr val="accent5"/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男女年代別構成</a:t>
            </a: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B12A4A6F-67D6-16CC-E94C-337E9107F378}"/>
              </a:ext>
            </a:extLst>
          </p:cNvPr>
          <p:cNvSpPr/>
          <p:nvPr/>
        </p:nvSpPr>
        <p:spPr>
          <a:xfrm>
            <a:off x="372266" y="3429002"/>
            <a:ext cx="4536504" cy="2852476"/>
          </a:xfrm>
          <a:prstGeom prst="rect">
            <a:avLst/>
          </a:prstGeom>
          <a:solidFill>
            <a:srgbClr val="FFFF99"/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6" name="四角形: 角を丸くする 50">
            <a:extLst>
              <a:ext uri="{FF2B5EF4-FFF2-40B4-BE49-F238E27FC236}">
                <a16:creationId xmlns:a16="http://schemas.microsoft.com/office/drawing/2014/main" id="{893C2775-9A32-DFE1-4685-D07EF85935EE}"/>
              </a:ext>
            </a:extLst>
          </p:cNvPr>
          <p:cNvSpPr/>
          <p:nvPr/>
        </p:nvSpPr>
        <p:spPr>
          <a:xfrm>
            <a:off x="1289462" y="2995118"/>
            <a:ext cx="2735019" cy="448511"/>
          </a:xfrm>
          <a:prstGeom prst="roundRect">
            <a:avLst/>
          </a:prstGeom>
          <a:solidFill>
            <a:schemeClr val="accent5"/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男女比</a:t>
            </a:r>
          </a:p>
        </p:txBody>
      </p:sp>
      <p:sp>
        <p:nvSpPr>
          <p:cNvPr id="18" name="Text Box 2">
            <a:extLst>
              <a:ext uri="{FF2B5EF4-FFF2-40B4-BE49-F238E27FC236}">
                <a16:creationId xmlns:a16="http://schemas.microsoft.com/office/drawing/2014/main" id="{8EA14D40-520B-CD6B-56E6-BBCA45047C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843" y="5463962"/>
            <a:ext cx="4267201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/>
            <a:r>
              <a:rPr lang="ja-JP" altLang="en-US" sz="2000" dirty="0">
                <a:latin typeface="+mn-lt"/>
                <a:ea typeface="+mj-ea"/>
              </a:rPr>
              <a:t>「</a:t>
            </a:r>
            <a:r>
              <a:rPr lang="en-US" altLang="ja-JP" sz="2000" dirty="0">
                <a:latin typeface="+mn-lt"/>
                <a:ea typeface="+mj-ea"/>
              </a:rPr>
              <a:t>Sparkling</a:t>
            </a:r>
            <a:r>
              <a:rPr lang="ja-JP" altLang="en-US" sz="2000" dirty="0">
                <a:latin typeface="+mn-lt"/>
                <a:ea typeface="+mj-ea"/>
              </a:rPr>
              <a:t>」リスナーの</a:t>
            </a:r>
            <a:endParaRPr lang="en-US" altLang="ja-JP" sz="2000" dirty="0">
              <a:latin typeface="+mn-lt"/>
              <a:ea typeface="+mj-ea"/>
            </a:endParaRPr>
          </a:p>
          <a:p>
            <a:pPr algn="ctr" eaLnBrk="1" hangingPunct="1"/>
            <a:r>
              <a:rPr lang="ja-JP" altLang="en-US" sz="2000" dirty="0">
                <a:solidFill>
                  <a:srgbClr val="0070C0"/>
                </a:solidFill>
                <a:latin typeface="+mn-lt"/>
                <a:ea typeface="+mj-ea"/>
              </a:rPr>
              <a:t>約</a:t>
            </a:r>
            <a:r>
              <a:rPr lang="en-US" altLang="ja-JP" sz="2000" dirty="0">
                <a:solidFill>
                  <a:srgbClr val="0070C0"/>
                </a:solidFill>
                <a:latin typeface="+mn-lt"/>
                <a:ea typeface="+mj-ea"/>
              </a:rPr>
              <a:t>54</a:t>
            </a:r>
            <a:r>
              <a:rPr lang="ja-JP" altLang="en-US" sz="2000" dirty="0">
                <a:solidFill>
                  <a:srgbClr val="0070C0"/>
                </a:solidFill>
                <a:latin typeface="+mn-lt"/>
                <a:ea typeface="+mj-ea"/>
              </a:rPr>
              <a:t>％が男性</a:t>
            </a:r>
            <a:r>
              <a:rPr lang="en-US" altLang="ja-JP" sz="2000" dirty="0">
                <a:solidFill>
                  <a:srgbClr val="0070C0"/>
                </a:solidFill>
                <a:latin typeface="+mn-lt"/>
                <a:ea typeface="+mj-ea"/>
              </a:rPr>
              <a:t> </a:t>
            </a:r>
            <a:r>
              <a:rPr lang="ja-JP" altLang="en-US" sz="2000" dirty="0">
                <a:solidFill>
                  <a:srgbClr val="FF0000"/>
                </a:solidFill>
                <a:latin typeface="+mn-lt"/>
                <a:ea typeface="+mj-ea"/>
              </a:rPr>
              <a:t>約</a:t>
            </a:r>
            <a:r>
              <a:rPr lang="en-US" altLang="ja-JP" sz="2000" dirty="0">
                <a:solidFill>
                  <a:srgbClr val="FF0000"/>
                </a:solidFill>
                <a:latin typeface="+mn-lt"/>
                <a:ea typeface="+mj-ea"/>
              </a:rPr>
              <a:t>46</a:t>
            </a:r>
            <a:r>
              <a:rPr lang="ja-JP" altLang="en-US" sz="2000" dirty="0">
                <a:solidFill>
                  <a:srgbClr val="FF0000"/>
                </a:solidFill>
                <a:latin typeface="+mn-lt"/>
                <a:ea typeface="+mj-ea"/>
              </a:rPr>
              <a:t>％が女性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9BBEA6EC-A328-7A9D-C673-C6F07EB071D7}"/>
              </a:ext>
            </a:extLst>
          </p:cNvPr>
          <p:cNvSpPr txBox="1"/>
          <p:nvPr/>
        </p:nvSpPr>
        <p:spPr>
          <a:xfrm>
            <a:off x="763036" y="6475704"/>
            <a:ext cx="830663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株式会社ビデオリサーチ調べ　中京圏ラジオ調査 </a:t>
            </a:r>
            <a:r>
              <a:rPr kumimoji="1" lang="en-US" altLang="ja-JP" sz="7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2026</a:t>
            </a:r>
            <a:r>
              <a:rPr kumimoji="1" lang="ja-JP" altLang="en-US" sz="7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年</a:t>
            </a:r>
            <a:r>
              <a:rPr kumimoji="1" lang="en-US" altLang="ja-JP" sz="7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6</a:t>
            </a:r>
            <a:r>
              <a:rPr lang="ja-JP" altLang="en-US" sz="7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月度 </a:t>
            </a:r>
            <a:endParaRPr kumimoji="1" lang="ja-JP" altLang="en-US" sz="700" dirty="0"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</p:txBody>
      </p:sp>
      <p:graphicFrame>
        <p:nvGraphicFramePr>
          <p:cNvPr id="20" name="Chart 1"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GraphicFramePr>
            <a:graphicFrameLocks/>
          </p:cNvGraphicFramePr>
          <p:nvPr/>
        </p:nvGraphicFramePr>
        <p:xfrm>
          <a:off x="5043421" y="3416665"/>
          <a:ext cx="4592056" cy="28999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2" name="Chart 1"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GraphicFramePr>
            <a:graphicFrameLocks/>
          </p:cNvGraphicFramePr>
          <p:nvPr/>
        </p:nvGraphicFramePr>
        <p:xfrm>
          <a:off x="763036" y="3305561"/>
          <a:ext cx="3872370" cy="23653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EB4BE8E7-576A-46D2-3254-22FEE363F460}"/>
              </a:ext>
            </a:extLst>
          </p:cNvPr>
          <p:cNvSpPr/>
          <p:nvPr/>
        </p:nvSpPr>
        <p:spPr>
          <a:xfrm>
            <a:off x="372266" y="1395627"/>
            <a:ext cx="9217023" cy="1374684"/>
          </a:xfrm>
          <a:prstGeom prst="rect">
            <a:avLst/>
          </a:prstGeom>
          <a:solidFill>
            <a:srgbClr val="FFFF99"/>
          </a:solidFill>
          <a:ln w="2540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</p:txBody>
      </p:sp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75E529D3-6C45-2A57-4C45-348677EA2CE6}"/>
              </a:ext>
            </a:extLst>
          </p:cNvPr>
          <p:cNvGrpSpPr/>
          <p:nvPr/>
        </p:nvGrpSpPr>
        <p:grpSpPr>
          <a:xfrm>
            <a:off x="1512054" y="1128959"/>
            <a:ext cx="6800453" cy="473889"/>
            <a:chOff x="1189685" y="4176045"/>
            <a:chExt cx="4269152" cy="473889"/>
          </a:xfrm>
        </p:grpSpPr>
        <p:sp>
          <p:nvSpPr>
            <p:cNvPr id="19" name="四角形: 角を丸くする 37">
              <a:extLst>
                <a:ext uri="{FF2B5EF4-FFF2-40B4-BE49-F238E27FC236}">
                  <a16:creationId xmlns:a16="http://schemas.microsoft.com/office/drawing/2014/main" id="{B1DF831F-7A7F-DCE2-A6B9-76ABE08CFCD9}"/>
                </a:ext>
              </a:extLst>
            </p:cNvPr>
            <p:cNvSpPr/>
            <p:nvPr/>
          </p:nvSpPr>
          <p:spPr>
            <a:xfrm>
              <a:off x="1197615" y="4176045"/>
              <a:ext cx="4261222" cy="473889"/>
            </a:xfrm>
            <a:prstGeom prst="roundRect">
              <a:avLst/>
            </a:prstGeom>
            <a:solidFill>
              <a:schemeClr val="accent5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HGPｺﾞｼｯｸE" panose="020B0900000000000000" pitchFamily="50" charset="-128"/>
                <a:ea typeface="HGPｺﾞｼｯｸE" panose="020B0900000000000000" pitchFamily="50" charset="-128"/>
              </a:endParaRP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EBE11089-14C9-7BC2-5226-278A95E77950}"/>
                </a:ext>
              </a:extLst>
            </p:cNvPr>
            <p:cNvSpPr txBox="1"/>
            <p:nvPr/>
          </p:nvSpPr>
          <p:spPr>
            <a:xfrm>
              <a:off x="1189685" y="4244231"/>
              <a:ext cx="4266727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1043056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600" dirty="0">
                  <a:solidFill>
                    <a:schemeClr val="bg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「</a:t>
              </a:r>
              <a:r>
                <a:rPr lang="en-US" altLang="ja-JP" sz="1600" dirty="0">
                  <a:solidFill>
                    <a:schemeClr val="bg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Sparkling</a:t>
              </a:r>
              <a:r>
                <a:rPr lang="ja-JP" altLang="en-US" sz="1600" dirty="0">
                  <a:solidFill>
                    <a:schemeClr val="bg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」は、</a:t>
              </a:r>
              <a:r>
                <a:rPr lang="en-US" altLang="ja-JP" sz="1600" dirty="0">
                  <a:solidFill>
                    <a:schemeClr val="bg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1</a:t>
              </a:r>
              <a:r>
                <a:rPr lang="ja-JP" altLang="en-US" sz="1600" dirty="0">
                  <a:solidFill>
                    <a:schemeClr val="bg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週間で</a:t>
              </a:r>
              <a:r>
                <a:rPr lang="en-US" altLang="ja-JP" sz="1600" dirty="0">
                  <a:solidFill>
                    <a:schemeClr val="bg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76</a:t>
              </a:r>
              <a:r>
                <a:rPr lang="ja-JP" altLang="en-US" sz="1600" dirty="0">
                  <a:solidFill>
                    <a:schemeClr val="bg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万人に聴かれています！</a:t>
              </a:r>
            </a:p>
          </p:txBody>
        </p:sp>
      </p:grpSp>
      <p:sp>
        <p:nvSpPr>
          <p:cNvPr id="22" name="テキスト ボックス 17">
            <a:extLst>
              <a:ext uri="{FF2B5EF4-FFF2-40B4-BE49-F238E27FC236}">
                <a16:creationId xmlns:a16="http://schemas.microsoft.com/office/drawing/2014/main" id="{D306618F-09BF-0288-30D2-4034553235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7479" y="1720839"/>
            <a:ext cx="678725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ja-JP" altLang="en-US" sz="1600" u="sng" dirty="0">
                <a:latin typeface="+mn-ea"/>
                <a:ea typeface="+mn-ea"/>
              </a:rPr>
              <a:t>●「</a:t>
            </a:r>
            <a:r>
              <a:rPr lang="en-US" altLang="ja-JP" sz="1600" u="sng" dirty="0">
                <a:latin typeface="+mn-ea"/>
                <a:ea typeface="+mn-ea"/>
              </a:rPr>
              <a:t>Sparkling</a:t>
            </a:r>
            <a:r>
              <a:rPr lang="ja-JP" altLang="en-US" sz="1600" u="sng" dirty="0">
                <a:latin typeface="+mn-ea"/>
                <a:ea typeface="+mn-ea"/>
              </a:rPr>
              <a:t>」の</a:t>
            </a:r>
            <a:r>
              <a:rPr lang="en-US" altLang="ja-JP" sz="1600" u="sng" dirty="0">
                <a:latin typeface="+mn-ea"/>
                <a:ea typeface="+mn-ea"/>
              </a:rPr>
              <a:t>1</a:t>
            </a:r>
            <a:r>
              <a:rPr lang="ja-JP" altLang="en-US" sz="1600" u="sng" dirty="0">
                <a:latin typeface="+mn-ea"/>
                <a:ea typeface="+mn-ea"/>
              </a:rPr>
              <a:t>週間のユニークリーチ</a:t>
            </a:r>
            <a:r>
              <a:rPr lang="en-US" altLang="ja-JP" sz="1600" u="sng" dirty="0">
                <a:latin typeface="+mn-ea"/>
                <a:ea typeface="+mn-ea"/>
              </a:rPr>
              <a:t>(</a:t>
            </a:r>
            <a:r>
              <a:rPr lang="ja-JP" altLang="en-US" sz="1600" u="sng" dirty="0">
                <a:latin typeface="+mn-ea"/>
                <a:ea typeface="+mn-ea"/>
              </a:rPr>
              <a:t>到達率</a:t>
            </a:r>
            <a:r>
              <a:rPr lang="en-US" altLang="ja-JP" sz="1600" u="sng" dirty="0">
                <a:latin typeface="+mn-ea"/>
                <a:ea typeface="+mn-ea"/>
              </a:rPr>
              <a:t>)</a:t>
            </a:r>
            <a:r>
              <a:rPr lang="ja-JP" altLang="en-US" sz="1600" u="sng" dirty="0">
                <a:latin typeface="+mn-ea"/>
                <a:ea typeface="+mn-ea"/>
              </a:rPr>
              <a:t>・・・</a:t>
            </a:r>
            <a:r>
              <a:rPr lang="en-US" altLang="ja-JP" sz="1600" u="sng" dirty="0">
                <a:latin typeface="+mn-ea"/>
                <a:ea typeface="+mn-ea"/>
              </a:rPr>
              <a:t>3.7</a:t>
            </a:r>
            <a:r>
              <a:rPr lang="en-US" altLang="ja-JP" sz="1600" b="1" u="sng" dirty="0">
                <a:latin typeface="+mn-ea"/>
                <a:ea typeface="+mn-ea"/>
              </a:rPr>
              <a:t>%</a:t>
            </a:r>
          </a:p>
        </p:txBody>
      </p:sp>
      <p:sp>
        <p:nvSpPr>
          <p:cNvPr id="25" name="テキスト ボックス 19">
            <a:extLst>
              <a:ext uri="{FF2B5EF4-FFF2-40B4-BE49-F238E27FC236}">
                <a16:creationId xmlns:a16="http://schemas.microsoft.com/office/drawing/2014/main" id="{C12F7295-12E7-E30E-9843-BE78AF4AD8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33761" y="2248529"/>
            <a:ext cx="185145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ja-JP" altLang="en-US" sz="600" dirty="0">
                <a:latin typeface="+mn-ea"/>
                <a:ea typeface="+mn-ea"/>
              </a:rPr>
              <a:t>重複を除く正味到達人数</a:t>
            </a:r>
            <a:endParaRPr lang="en-US" altLang="ja-JP" sz="600" dirty="0">
              <a:latin typeface="+mn-ea"/>
              <a:ea typeface="+mn-ea"/>
            </a:endParaRPr>
          </a:p>
          <a:p>
            <a:r>
              <a:rPr lang="ja-JP" altLang="en-US" sz="600" dirty="0">
                <a:latin typeface="+mn-ea"/>
                <a:ea typeface="+mn-ea"/>
              </a:rPr>
              <a:t>中京圏の</a:t>
            </a:r>
            <a:r>
              <a:rPr lang="en-US" altLang="ja-JP" sz="600" dirty="0">
                <a:latin typeface="+mn-ea"/>
                <a:ea typeface="+mn-ea"/>
              </a:rPr>
              <a:t>ZIP-FM</a:t>
            </a:r>
            <a:r>
              <a:rPr lang="ja-JP" altLang="en-US" sz="600" dirty="0">
                <a:latin typeface="+mn-ea"/>
                <a:ea typeface="+mn-ea"/>
              </a:rPr>
              <a:t>良好聴取エリア内の男女</a:t>
            </a:r>
            <a:r>
              <a:rPr lang="en-US" altLang="ja-JP" sz="600" dirty="0">
                <a:latin typeface="+mn-ea"/>
                <a:ea typeface="+mn-ea"/>
              </a:rPr>
              <a:t>12</a:t>
            </a:r>
            <a:r>
              <a:rPr lang="ja-JP" altLang="en-US" sz="600" dirty="0">
                <a:latin typeface="+mn-ea"/>
                <a:ea typeface="+mn-ea"/>
              </a:rPr>
              <a:t>～</a:t>
            </a:r>
            <a:r>
              <a:rPr lang="en-US" altLang="ja-JP" sz="600" dirty="0">
                <a:latin typeface="+mn-ea"/>
                <a:ea typeface="+mn-ea"/>
              </a:rPr>
              <a:t>69</a:t>
            </a:r>
            <a:r>
              <a:rPr lang="ja-JP" altLang="en-US" sz="600" dirty="0">
                <a:latin typeface="+mn-ea"/>
                <a:ea typeface="+mn-ea"/>
              </a:rPr>
              <a:t>才</a:t>
            </a:r>
            <a:endParaRPr lang="en-US" altLang="ja-JP" sz="600" dirty="0">
              <a:latin typeface="+mn-ea"/>
              <a:ea typeface="+mn-ea"/>
            </a:endParaRPr>
          </a:p>
        </p:txBody>
      </p:sp>
      <p:sp>
        <p:nvSpPr>
          <p:cNvPr id="26" name="テキスト ボックス 18">
            <a:extLst>
              <a:ext uri="{FF2B5EF4-FFF2-40B4-BE49-F238E27FC236}">
                <a16:creationId xmlns:a16="http://schemas.microsoft.com/office/drawing/2014/main" id="{90884F31-6F24-2252-15E1-8CCD2FAAA7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7229" y="2019903"/>
            <a:ext cx="494274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ja-JP" sz="3200" b="1" dirty="0">
                <a:solidFill>
                  <a:srgbClr val="EA6431"/>
                </a:solidFill>
                <a:latin typeface="+mn-ea"/>
                <a:ea typeface="+mn-ea"/>
              </a:rPr>
              <a:t>37</a:t>
            </a:r>
            <a:r>
              <a:rPr lang="ja-JP" altLang="en-US" sz="3200" b="1" dirty="0">
                <a:solidFill>
                  <a:srgbClr val="EA6431"/>
                </a:solidFill>
                <a:latin typeface="+mn-ea"/>
                <a:ea typeface="+mn-ea"/>
              </a:rPr>
              <a:t>万人／</a:t>
            </a:r>
            <a:r>
              <a:rPr lang="en-US" altLang="ja-JP" sz="2000" b="1" dirty="0">
                <a:solidFill>
                  <a:srgbClr val="EA6431"/>
                </a:solidFill>
                <a:latin typeface="+mn-ea"/>
                <a:ea typeface="+mn-ea"/>
              </a:rPr>
              <a:t>1,000</a:t>
            </a:r>
            <a:r>
              <a:rPr lang="ja-JP" altLang="en-US" sz="2000" b="1" dirty="0">
                <a:solidFill>
                  <a:srgbClr val="EA6431"/>
                </a:solidFill>
                <a:latin typeface="+mn-ea"/>
                <a:ea typeface="+mn-ea"/>
              </a:rPr>
              <a:t>万人</a:t>
            </a:r>
            <a:endParaRPr lang="en-US" altLang="ja-JP" sz="2000" b="1" dirty="0">
              <a:solidFill>
                <a:srgbClr val="EA6431"/>
              </a:solidFill>
              <a:latin typeface="+mn-ea"/>
              <a:ea typeface="+mn-ea"/>
            </a:endParaRPr>
          </a:p>
        </p:txBody>
      </p:sp>
      <p:sp>
        <p:nvSpPr>
          <p:cNvPr id="27" name="テキスト ボックス 17">
            <a:extLst>
              <a:ext uri="{FF2B5EF4-FFF2-40B4-BE49-F238E27FC236}">
                <a16:creationId xmlns:a16="http://schemas.microsoft.com/office/drawing/2014/main" id="{1D683D6A-1FFA-E747-4A0F-20043737B3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6444" y="2152798"/>
            <a:ext cx="205148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ja-JP" altLang="en-US" dirty="0">
                <a:latin typeface="+mn-ea"/>
                <a:ea typeface="+mn-ea"/>
              </a:rPr>
              <a:t>人口換算すると</a:t>
            </a:r>
            <a:r>
              <a:rPr lang="en-US" altLang="ja-JP" dirty="0">
                <a:latin typeface="+mn-ea"/>
                <a:ea typeface="+mn-ea"/>
              </a:rPr>
              <a:t>…</a:t>
            </a:r>
          </a:p>
        </p:txBody>
      </p:sp>
      <p:graphicFrame>
        <p:nvGraphicFramePr>
          <p:cNvPr id="2" name="Chart 2">
            <a:extLst>
              <a:ext uri="{FF2B5EF4-FFF2-40B4-BE49-F238E27FC236}">
                <a16:creationId xmlns:a16="http://schemas.microsoft.com/office/drawing/2014/main" id="{00000000-0008-0000-00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90788241"/>
              </p:ext>
            </p:extLst>
          </p:nvPr>
        </p:nvGraphicFramePr>
        <p:xfrm>
          <a:off x="788921" y="3303572"/>
          <a:ext cx="3736100" cy="24255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" name="Chart 1"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76797402"/>
              </p:ext>
            </p:extLst>
          </p:nvPr>
        </p:nvGraphicFramePr>
        <p:xfrm>
          <a:off x="5114426" y="3457580"/>
          <a:ext cx="4320000" cy="28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065581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EA54E4F6-1FB7-06FA-415F-67C42C400C4A}"/>
              </a:ext>
            </a:extLst>
          </p:cNvPr>
          <p:cNvSpPr txBox="1"/>
          <p:nvPr/>
        </p:nvSpPr>
        <p:spPr>
          <a:xfrm>
            <a:off x="200472" y="993512"/>
            <a:ext cx="908040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600" u="sng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●番組</a:t>
            </a:r>
            <a:r>
              <a:rPr lang="en-US" altLang="ja-JP" sz="1600" u="sng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X</a:t>
            </a:r>
            <a:r>
              <a:rPr lang="ja-JP" altLang="en-US" sz="1600" u="sng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：</a:t>
            </a:r>
            <a:r>
              <a:rPr lang="en-US" altLang="ja-JP" sz="1600" u="sng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@zip_sparkling</a:t>
            </a:r>
            <a:r>
              <a:rPr lang="ja-JP" altLang="en-US" sz="1600" u="sng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／約</a:t>
            </a:r>
            <a:r>
              <a:rPr lang="en-US" altLang="ja-JP" sz="1600" u="sng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11,000</a:t>
            </a:r>
            <a:r>
              <a:rPr lang="ja-JP" altLang="en-US" sz="1600" u="sng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人</a:t>
            </a:r>
            <a:r>
              <a:rPr lang="en-US" altLang="ja-JP" sz="1600" dirty="0">
                <a:latin typeface="+mj-ea"/>
                <a:ea typeface="+mj-ea"/>
                <a:cs typeface="Meiryo UI" panose="020B0604030504040204" pitchFamily="50" charset="-128"/>
              </a:rPr>
              <a:t>			 </a:t>
            </a:r>
            <a:r>
              <a:rPr lang="ja-JP" altLang="en-US" sz="1600" dirty="0">
                <a:latin typeface="+mj-ea"/>
                <a:ea typeface="+mj-ea"/>
                <a:cs typeface="Meiryo UI" panose="020B0604030504040204" pitchFamily="50" charset="-128"/>
              </a:rPr>
              <a:t>　</a:t>
            </a:r>
            <a:endParaRPr kumimoji="1" lang="ja-JP" altLang="en-US" sz="1600" i="0" dirty="0">
              <a:latin typeface="+mj-ea"/>
              <a:ea typeface="+mj-ea"/>
              <a:cs typeface="Meiryo UI" panose="020B0604030504040204" pitchFamily="50" charset="-128"/>
            </a:endParaRPr>
          </a:p>
        </p:txBody>
      </p:sp>
      <p:sp>
        <p:nvSpPr>
          <p:cNvPr id="5" name="Text Box 2">
            <a:extLst>
              <a:ext uri="{FF2B5EF4-FFF2-40B4-BE49-F238E27FC236}">
                <a16:creationId xmlns:a16="http://schemas.microsoft.com/office/drawing/2014/main" id="{7C7E9783-D89F-51FD-260E-D81C9449C3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4488" y="260648"/>
            <a:ext cx="756138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2000" b="1" dirty="0">
                <a:latin typeface="+mn-lt"/>
                <a:ea typeface="+mj-ea"/>
              </a:rPr>
              <a:t>◆Ｓｐａｒｋｌｉｎｇ　＜番組ＳＮＳ＞</a:t>
            </a:r>
          </a:p>
        </p:txBody>
      </p:sp>
      <p:pic>
        <p:nvPicPr>
          <p:cNvPr id="10" name="Google Shape;143;p6">
            <a:extLst>
              <a:ext uri="{FF2B5EF4-FFF2-40B4-BE49-F238E27FC236}">
                <a16:creationId xmlns:a16="http://schemas.microsoft.com/office/drawing/2014/main" id="{A1595013-BB91-C722-1EB9-6539BA3D137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2480" y="1484784"/>
            <a:ext cx="2585739" cy="18809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46;p6">
            <a:extLst>
              <a:ext uri="{FF2B5EF4-FFF2-40B4-BE49-F238E27FC236}">
                <a16:creationId xmlns:a16="http://schemas.microsoft.com/office/drawing/2014/main" id="{AD5CC8CB-15E5-A514-B787-EB92EA6EDA3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936776" y="1464305"/>
            <a:ext cx="1592925" cy="290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47;p6">
            <a:extLst>
              <a:ext uri="{FF2B5EF4-FFF2-40B4-BE49-F238E27FC236}">
                <a16:creationId xmlns:a16="http://schemas.microsoft.com/office/drawing/2014/main" id="{E0EE1E68-81A8-7293-6BC5-0BBED55F3444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71981" y="3518412"/>
            <a:ext cx="1872208" cy="30940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48;p6">
            <a:extLst>
              <a:ext uri="{FF2B5EF4-FFF2-40B4-BE49-F238E27FC236}">
                <a16:creationId xmlns:a16="http://schemas.microsoft.com/office/drawing/2014/main" id="{7185F1AC-1956-50BD-E8FD-D3EE51376193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953000" y="1413550"/>
            <a:ext cx="2088232" cy="31214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49;p6">
            <a:extLst>
              <a:ext uri="{FF2B5EF4-FFF2-40B4-BE49-F238E27FC236}">
                <a16:creationId xmlns:a16="http://schemas.microsoft.com/office/drawing/2014/main" id="{401E2F99-13AC-0E31-B97C-1C6BFA10FDE6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936776" y="4548207"/>
            <a:ext cx="1825536" cy="21900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50;p6">
            <a:extLst>
              <a:ext uri="{FF2B5EF4-FFF2-40B4-BE49-F238E27FC236}">
                <a16:creationId xmlns:a16="http://schemas.microsoft.com/office/drawing/2014/main" id="{1EC35287-8FFB-E122-2700-AA5479F28075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106455" y="4616530"/>
            <a:ext cx="1781322" cy="2134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51;p6">
            <a:extLst>
              <a:ext uri="{FF2B5EF4-FFF2-40B4-BE49-F238E27FC236}">
                <a16:creationId xmlns:a16="http://schemas.microsoft.com/office/drawing/2014/main" id="{81D44A08-C372-F4C0-4FDA-74B3C3F3D0A4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7329264" y="1459520"/>
            <a:ext cx="1808961" cy="22575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52;p6">
            <a:extLst>
              <a:ext uri="{FF2B5EF4-FFF2-40B4-BE49-F238E27FC236}">
                <a16:creationId xmlns:a16="http://schemas.microsoft.com/office/drawing/2014/main" id="{DCEA760D-C366-56BB-8947-24FE73C80E0C}"/>
              </a:ext>
            </a:extLst>
          </p:cNvPr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7257343" y="3876051"/>
            <a:ext cx="1959298" cy="275589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35260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テキスト ボックス 10"/>
          <p:cNvSpPr txBox="1"/>
          <p:nvPr/>
        </p:nvSpPr>
        <p:spPr>
          <a:xfrm>
            <a:off x="352279" y="935432"/>
            <a:ext cx="95865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u="sng" dirty="0">
                <a:solidFill>
                  <a:srgbClr val="FF0000"/>
                </a:solidFill>
                <a:latin typeface="+mj-ea"/>
                <a:ea typeface="+mj-ea"/>
              </a:rPr>
              <a:t>●</a:t>
            </a:r>
            <a:r>
              <a:rPr lang="en-US" altLang="ja-JP" sz="1600" u="sng" dirty="0" err="1">
                <a:solidFill>
                  <a:srgbClr val="FF0000"/>
                </a:solidFill>
                <a:latin typeface="+mj-ea"/>
                <a:ea typeface="+mj-ea"/>
              </a:rPr>
              <a:t>radiko</a:t>
            </a:r>
            <a:r>
              <a:rPr lang="ja-JP" altLang="en-US" sz="1600" u="sng" dirty="0">
                <a:solidFill>
                  <a:srgbClr val="FF0000"/>
                </a:solidFill>
                <a:latin typeface="+mj-ea"/>
                <a:ea typeface="+mj-ea"/>
              </a:rPr>
              <a:t>全体のリスナーと比較して、「</a:t>
            </a:r>
            <a:r>
              <a:rPr lang="en-US" altLang="ja-JP" sz="1600" u="sng" dirty="0">
                <a:solidFill>
                  <a:srgbClr val="FF0000"/>
                </a:solidFill>
                <a:latin typeface="+mj-ea"/>
                <a:ea typeface="+mj-ea"/>
              </a:rPr>
              <a:t>Sparkling</a:t>
            </a:r>
            <a:r>
              <a:rPr lang="ja-JP" altLang="en-US" sz="1600" u="sng" dirty="0">
                <a:solidFill>
                  <a:srgbClr val="FF0000"/>
                </a:solidFill>
                <a:latin typeface="+mj-ea"/>
                <a:ea typeface="+mj-ea"/>
              </a:rPr>
              <a:t>」のリスナーのポイントが高いプロフィール</a:t>
            </a:r>
            <a:endParaRPr lang="en-US" altLang="ja-JP" sz="1600" u="sng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2" name="Text Box 2">
            <a:extLst>
              <a:ext uri="{FF2B5EF4-FFF2-40B4-BE49-F238E27FC236}">
                <a16:creationId xmlns:a16="http://schemas.microsoft.com/office/drawing/2014/main" id="{331585E8-DB56-3A29-7D62-433D183C29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4488" y="260648"/>
            <a:ext cx="756138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2000" b="1" dirty="0">
                <a:latin typeface="+mn-lt"/>
                <a:ea typeface="+mj-ea"/>
              </a:rPr>
              <a:t>◆Ｓｐａｒｋｌｉｎｇ　＜リスナー・プロフィール＞</a:t>
            </a:r>
          </a:p>
        </p:txBody>
      </p:sp>
      <p:pic>
        <p:nvPicPr>
          <p:cNvPr id="4" name="Google Shape;158;p7">
            <a:extLst>
              <a:ext uri="{FF2B5EF4-FFF2-40B4-BE49-F238E27FC236}">
                <a16:creationId xmlns:a16="http://schemas.microsoft.com/office/drawing/2014/main" id="{F174A2CA-C918-92B9-050B-E79B61A1BAB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7039" y="5828162"/>
            <a:ext cx="8548700" cy="73414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59;p7">
            <a:extLst>
              <a:ext uri="{FF2B5EF4-FFF2-40B4-BE49-F238E27FC236}">
                <a16:creationId xmlns:a16="http://schemas.microsoft.com/office/drawing/2014/main" id="{885B307A-A81B-A360-C1CB-43B42F263AB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93931" y="4946252"/>
            <a:ext cx="8577906" cy="70891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60;p7">
            <a:extLst>
              <a:ext uri="{FF2B5EF4-FFF2-40B4-BE49-F238E27FC236}">
                <a16:creationId xmlns:a16="http://schemas.microsoft.com/office/drawing/2014/main" id="{B55C46B4-B88C-B9D2-1A27-B4AEA1F388B8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77172" y="4099120"/>
            <a:ext cx="8594665" cy="73215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61;p7">
            <a:extLst>
              <a:ext uri="{FF2B5EF4-FFF2-40B4-BE49-F238E27FC236}">
                <a16:creationId xmlns:a16="http://schemas.microsoft.com/office/drawing/2014/main" id="{E035DDCD-3BFA-8E00-7A36-490ACD261C9E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93288" y="3236434"/>
            <a:ext cx="8578549" cy="725793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62;p7">
            <a:extLst>
              <a:ext uri="{FF2B5EF4-FFF2-40B4-BE49-F238E27FC236}">
                <a16:creationId xmlns:a16="http://schemas.microsoft.com/office/drawing/2014/main" id="{0967A02A-5BAB-4A7D-20C2-AF68F7CD4EEC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93286" y="2338522"/>
            <a:ext cx="8562453" cy="7185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63;p7">
            <a:extLst>
              <a:ext uri="{FF2B5EF4-FFF2-40B4-BE49-F238E27FC236}">
                <a16:creationId xmlns:a16="http://schemas.microsoft.com/office/drawing/2014/main" id="{31126387-8201-D98A-660F-DA5113C754F0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77190" y="1436163"/>
            <a:ext cx="8624496" cy="74018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354346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>
            <a:extLst>
              <a:ext uri="{FF2B5EF4-FFF2-40B4-BE49-F238E27FC236}">
                <a16:creationId xmlns:a16="http://schemas.microsoft.com/office/drawing/2014/main" id="{613239B3-D7E9-ADBD-FEDF-987E4C6E69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4488" y="260648"/>
            <a:ext cx="756138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2000" b="1" dirty="0">
                <a:latin typeface="+mn-lt"/>
                <a:ea typeface="+mj-ea"/>
              </a:rPr>
              <a:t>◆Ｓｐａｒｋｌｉｎｇ　＜タイムテーブル＞</a:t>
            </a:r>
          </a:p>
        </p:txBody>
      </p:sp>
      <p:graphicFrame>
        <p:nvGraphicFramePr>
          <p:cNvPr id="17" name="Google Shape;171;p8">
            <a:extLst>
              <a:ext uri="{FF2B5EF4-FFF2-40B4-BE49-F238E27FC236}">
                <a16:creationId xmlns:a16="http://schemas.microsoft.com/office/drawing/2014/main" id="{BACB0A15-583B-788E-11B5-0CAEDA4A8103}"/>
              </a:ext>
            </a:extLst>
          </p:cNvPr>
          <p:cNvGraphicFramePr/>
          <p:nvPr/>
        </p:nvGraphicFramePr>
        <p:xfrm>
          <a:off x="830541" y="1052736"/>
          <a:ext cx="8244900" cy="3376550"/>
        </p:xfrm>
        <a:graphic>
          <a:graphicData uri="http://schemas.openxmlformats.org/drawingml/2006/table">
            <a:tbl>
              <a:tblPr bandRow="1">
                <a:noFill/>
              </a:tblPr>
              <a:tblGrid>
                <a:gridCol w="13004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2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223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320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4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START</a:t>
                      </a:r>
                      <a:endParaRPr/>
                    </a:p>
                  </a:txBody>
                  <a:tcPr marL="0" marR="0" marT="0" marB="0" anchor="ctr">
                    <a:solidFill>
                      <a:srgbClr val="2EA6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4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END</a:t>
                      </a:r>
                      <a:endParaRPr/>
                    </a:p>
                  </a:txBody>
                  <a:tcPr marL="0" marR="0" marT="0" marB="0" anchor="ctr">
                    <a:solidFill>
                      <a:srgbClr val="2EA6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400" u="none" strike="noStrike" cap="none">
                          <a:solidFill>
                            <a:schemeClr val="lt1"/>
                          </a:solidFill>
                        </a:rPr>
                        <a:t>コーナー・タイトル</a:t>
                      </a:r>
                      <a:endParaRPr sz="1400" b="0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solidFill>
                      <a:srgbClr val="2EA6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59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1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12:58</a:t>
                      </a:r>
                      <a:endParaRPr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1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13:00</a:t>
                      </a:r>
                      <a:endParaRPr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1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　TIME SIGNAL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30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1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13:01</a:t>
                      </a:r>
                      <a:endParaRPr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b="1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1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　OPENER〜</a:t>
                      </a:r>
                      <a:endParaRPr sz="11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59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1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13:16</a:t>
                      </a:r>
                      <a:endParaRPr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1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13:18</a:t>
                      </a:r>
                      <a:endParaRPr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1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　WEATHER INFORMATION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59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1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13:18</a:t>
                      </a:r>
                      <a:endParaRPr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1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13:20</a:t>
                      </a:r>
                      <a:endParaRPr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1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　TRAFFIC INFORMATION</a:t>
                      </a:r>
                      <a:endParaRPr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59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1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13:20</a:t>
                      </a:r>
                      <a:endParaRPr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1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13:30</a:t>
                      </a:r>
                      <a:endParaRPr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1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　SPARKLINGRAMMER</a:t>
                      </a:r>
                      <a:endParaRPr sz="11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59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1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13:40</a:t>
                      </a:r>
                      <a:endParaRPr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1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13:50</a:t>
                      </a:r>
                      <a:endParaRPr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1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　BUZZLING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03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1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14:45</a:t>
                      </a:r>
                      <a:endParaRPr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1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14:50</a:t>
                      </a:r>
                      <a:endParaRPr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1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　GO! GOOD DAY!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60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100" u="none" strike="noStrike" cap="none"/>
                        <a:t>15:01</a:t>
                      </a:r>
                      <a:endParaRPr sz="1100" b="1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100" u="none" strike="noStrike" cap="none"/>
                        <a:t>15:03</a:t>
                      </a:r>
                      <a:endParaRPr sz="1100" b="1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1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　HEADLINE NEWS</a:t>
                      </a:r>
                      <a:endParaRPr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81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1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15:03</a:t>
                      </a:r>
                      <a:endParaRPr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1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15:05</a:t>
                      </a:r>
                      <a:endParaRPr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1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　TRAFFIC INFORMATION</a:t>
                      </a:r>
                      <a:endParaRPr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78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100" u="none" strike="noStrike" cap="none"/>
                        <a:t>15:25</a:t>
                      </a:r>
                      <a:endParaRPr sz="1100" b="1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100" u="none" strike="noStrike" cap="none"/>
                        <a:t>15:40</a:t>
                      </a:r>
                      <a:endParaRPr sz="1100" b="1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1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　SPARKLING GROOVE</a:t>
                      </a:r>
                      <a:endParaRPr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60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1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15:57</a:t>
                      </a:r>
                      <a:endParaRPr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b="1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1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　CLOSER〜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43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100" u="none" strike="noStrike" cap="none"/>
                        <a:t>15:58</a:t>
                      </a:r>
                      <a:endParaRPr sz="1100" b="1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100" u="none" strike="noStrike" cap="none"/>
                        <a:t>16:00</a:t>
                      </a:r>
                      <a:endParaRPr sz="1100" b="1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100" u="none" strike="noStrike" cap="non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　TIME SIGNAL</a:t>
                      </a:r>
                      <a:endParaRPr sz="11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79755167"/>
      </p:ext>
    </p:extLst>
  </p:cSld>
  <p:clrMapOvr>
    <a:masterClrMapping/>
  </p:clrMapOvr>
</p:sld>
</file>

<file path=ppt/theme/theme1.xml><?xml version="1.0" encoding="utf-8"?>
<a:theme xmlns:a="http://schemas.openxmlformats.org/drawingml/2006/main" name="標準デザイン">
  <a:themeElements>
    <a:clrScheme name="ZIP COLOR1">
      <a:dk1>
        <a:sysClr val="windowText" lastClr="000000"/>
      </a:dk1>
      <a:lt1>
        <a:sysClr val="window" lastClr="FFFFFF"/>
      </a:lt1>
      <a:dk2>
        <a:srgbClr val="797B84"/>
      </a:dk2>
      <a:lt2>
        <a:srgbClr val="D8D8D8"/>
      </a:lt2>
      <a:accent1>
        <a:srgbClr val="EB6432"/>
      </a:accent1>
      <a:accent2>
        <a:srgbClr val="797B84"/>
      </a:accent2>
      <a:accent3>
        <a:srgbClr val="43AC77"/>
      </a:accent3>
      <a:accent4>
        <a:srgbClr val="B13483"/>
      </a:accent4>
      <a:accent5>
        <a:srgbClr val="79C6E7"/>
      </a:accent5>
      <a:accent6>
        <a:srgbClr val="F28B84"/>
      </a:accent6>
      <a:hlink>
        <a:srgbClr val="0070C0"/>
      </a:hlink>
      <a:folHlink>
        <a:srgbClr val="954F72"/>
      </a:folHlink>
    </a:clrScheme>
    <a:fontScheme name="固定フォント">
      <a:majorFont>
        <a:latin typeface="HGPｺﾞｼｯｸE"/>
        <a:ea typeface="HGPｺﾞｼｯｸE"/>
        <a:cs typeface=""/>
      </a:majorFont>
      <a:minorFont>
        <a:latin typeface="HGPｺﾞｼｯｸE"/>
        <a:ea typeface="HGPｺﾞｼｯｸE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47851</TotalTime>
  <Words>654</Words>
  <Application>Microsoft Office PowerPoint</Application>
  <PresentationFormat>A4 210 x 297 mm</PresentationFormat>
  <Paragraphs>123</Paragraphs>
  <Slides>7</Slides>
  <Notes>5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7</vt:i4>
      </vt:variant>
    </vt:vector>
  </HeadingPairs>
  <TitlesOfParts>
    <vt:vector size="12" baseType="lpstr">
      <vt:lpstr>HGPｺﾞｼｯｸE</vt:lpstr>
      <vt:lpstr>Meiryo UI</vt:lpstr>
      <vt:lpstr>ＭＳ Ｐゴシック</vt:lpstr>
      <vt:lpstr>Arial</vt:lpstr>
      <vt:lpstr>標準デザイン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>ZIP-FM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MUSIC DAY</dc:title>
  <dc:subject>hiroyuki</dc:subject>
  <dc:creator>hiroyuki</dc:creator>
  <cp:lastModifiedBy>伊藤 光里</cp:lastModifiedBy>
  <cp:revision>2585</cp:revision>
  <cp:lastPrinted>2022-02-09T08:53:13Z</cp:lastPrinted>
  <dcterms:created xsi:type="dcterms:W3CDTF">2002-09-26T02:44:22Z</dcterms:created>
  <dcterms:modified xsi:type="dcterms:W3CDTF">2026-07-27T06:31:16Z</dcterms:modified>
  <cp:contentStatus/>
</cp:coreProperties>
</file>