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505" r:id="rId4"/>
    <p:sldId id="506" r:id="rId5"/>
    <p:sldId id="483" r:id="rId6"/>
    <p:sldId id="504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505"/>
            <p14:sldId id="506"/>
            <p14:sldId id="483"/>
            <p14:sldId id="504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0000"/>
    <a:srgbClr val="660066"/>
    <a:srgbClr val="DDC7DD"/>
    <a:srgbClr val="CC00CC"/>
    <a:srgbClr val="FF00FF"/>
    <a:srgbClr val="FF66FF"/>
    <a:srgbClr val="FFCCFF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2344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2344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AED9-4519-B075-6222843B251E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AED9-4519-B075-6222843B25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72.099999999999994</c:v>
                </c:pt>
                <c:pt idx="1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D9-4519-B075-6222843B251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47D7-462E-A085-75CE3D05AB8A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47D7-462E-A085-75CE3D05AB8A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47D7-462E-A085-75CE3D05AB8A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47D7-462E-A085-75CE3D05AB8A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47D7-462E-A085-75CE3D05AB8A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47D7-462E-A085-75CE3D05AB8A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47D7-462E-A085-75CE3D05AB8A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47D7-462E-A085-75CE3D05AB8A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47D7-462E-A085-75CE3D05AB8A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47D7-462E-A085-75CE3D05AB8A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47D7-462E-A085-75CE3D05AB8A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47D7-462E-A085-75CE3D05AB8A}"/>
              </c:ext>
            </c:extLst>
          </c:dPt>
          <c:dLbls>
            <c:dLbl>
              <c:idx val="1"/>
              <c:layout>
                <c:manualLayout>
                  <c:x val="-3.9467592592592592E-3"/>
                  <c:y val="-2.904305555555555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017361111111109"/>
                      <c:h val="4.189236111111110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7D7-462E-A085-75CE3D05AB8A}"/>
                </c:ext>
              </c:extLst>
            </c:dLbl>
            <c:dLbl>
              <c:idx val="2"/>
              <c:layout>
                <c:manualLayout>
                  <c:x val="-1.0702083333333442E-2"/>
                  <c:y val="2.42163194444444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179976851851853"/>
                      <c:h val="8.4887152777777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7D7-462E-A085-75CE3D05AB8A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47D7-462E-A085-75CE3D05AB8A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47D7-462E-A085-75CE3D05AB8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B-47D7-462E-A085-75CE3D05AB8A}"/>
                </c:ext>
              </c:extLst>
            </c:dLbl>
            <c:dLbl>
              <c:idx val="7"/>
              <c:layout>
                <c:manualLayout>
                  <c:x val="-5.9531134259259259E-2"/>
                  <c:y val="5.74920138888888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253472222222219"/>
                      <c:h val="6.835069444444444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47D7-462E-A085-75CE3D05AB8A}"/>
                </c:ext>
              </c:extLst>
            </c:dLbl>
            <c:dLbl>
              <c:idx val="8"/>
              <c:layout>
                <c:manualLayout>
                  <c:x val="-4.9976851851851849E-2"/>
                  <c:y val="-6.585069444444444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8075231481481483"/>
                      <c:h val="4.63020833333333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47D7-462E-A085-75CE3D05AB8A}"/>
                </c:ext>
              </c:extLst>
            </c:dLbl>
            <c:dLbl>
              <c:idx val="9"/>
              <c:layout>
                <c:manualLayout>
                  <c:x val="-1.1759259259259259E-2"/>
                  <c:y val="-0.135413715277777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164351851851853"/>
                      <c:h val="3.63802083333333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47D7-462E-A085-75CE3D05AB8A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47D7-462E-A085-75CE3D05AB8A}"/>
                </c:ext>
              </c:extLst>
            </c:dLbl>
            <c:dLbl>
              <c:idx val="11"/>
              <c:layout>
                <c:manualLayout>
                  <c:x val="8.8194444444444492E-2"/>
                  <c:y val="-3.21541666666666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473958333333334"/>
                      <c:h val="4.51996527777777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47D7-462E-A085-75CE3D05AB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16.899999999999999</c:v>
                </c:pt>
                <c:pt idx="1">
                  <c:v>0.9</c:v>
                </c:pt>
                <c:pt idx="2">
                  <c:v>2.8</c:v>
                </c:pt>
                <c:pt idx="3">
                  <c:v>30</c:v>
                </c:pt>
                <c:pt idx="4">
                  <c:v>9.1</c:v>
                </c:pt>
                <c:pt idx="5">
                  <c:v>12.4</c:v>
                </c:pt>
                <c:pt idx="6">
                  <c:v>11.8</c:v>
                </c:pt>
                <c:pt idx="7">
                  <c:v>0.7</c:v>
                </c:pt>
                <c:pt idx="8">
                  <c:v>0.4</c:v>
                </c:pt>
                <c:pt idx="9">
                  <c:v>2.1</c:v>
                </c:pt>
                <c:pt idx="10">
                  <c:v>11</c:v>
                </c:pt>
                <c:pt idx="11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47D7-462E-A085-75CE3D05AB8A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01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157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092" y="345947"/>
            <a:ext cx="3458725" cy="1945533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ＳＵＰＥＲ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ＣＡＳＴ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87" y="2678386"/>
            <a:ext cx="2566997" cy="1443936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ＳＵＰＥＲ ＣＡＳＴ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「みんながみんなエンターテイナー時代」、そんな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SUPER CAST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を楽しく紹介！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400" dirty="0">
                <a:latin typeface="+mn-ea"/>
                <a:ea typeface="+mn-ea"/>
              </a:rPr>
              <a:t>SNS</a:t>
            </a:r>
            <a:r>
              <a:rPr lang="ja-JP" altLang="en-US" sz="1400" dirty="0">
                <a:latin typeface="+mn-ea"/>
                <a:ea typeface="+mn-ea"/>
              </a:rPr>
              <a:t>などの発展で「みんながみんなエンターテイナー時代」が到来！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この番組ではそんなエンターテイナー達を</a:t>
            </a:r>
            <a:r>
              <a:rPr lang="en-US" altLang="ja-JP" sz="1400" dirty="0">
                <a:latin typeface="+mn-ea"/>
                <a:ea typeface="+mn-ea"/>
              </a:rPr>
              <a:t>SUPER CAST</a:t>
            </a:r>
            <a:r>
              <a:rPr lang="ja-JP" altLang="en-US" sz="1400" dirty="0">
                <a:latin typeface="+mn-ea"/>
                <a:ea typeface="+mn-ea"/>
              </a:rPr>
              <a:t>と呼ぶことにしました！ 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音楽、お笑い、ゲーム、動画、デザイン、写真、ファッション、料理などちょっとしたことからすごいことまで、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en-US" altLang="ja-JP" sz="1400" dirty="0">
                <a:latin typeface="+mn-ea"/>
                <a:ea typeface="+mn-ea"/>
              </a:rPr>
              <a:t>SUPER CAST</a:t>
            </a:r>
            <a:r>
              <a:rPr lang="ja-JP" altLang="en-US" sz="1400" dirty="0">
                <a:latin typeface="+mn-ea"/>
                <a:ea typeface="+mn-ea"/>
              </a:rPr>
              <a:t>を楽しく紹介していきます！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ＳＵＰＥＲ ＣＡＳＴ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月曜日～木曜日　２２：００～２４：００ ＜２時間プログラム＞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町田</a:t>
            </a:r>
            <a:r>
              <a:rPr lang="ja-JP" altLang="en-US" sz="1400" dirty="0" err="1">
                <a:latin typeface="+mj-ea"/>
                <a:ea typeface="+mj-ea"/>
                <a:cs typeface="Meiryo UI" panose="020B0604030504040204" pitchFamily="50" charset="-128"/>
              </a:rPr>
              <a:t>こ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ーすけ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16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23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高校生・大学生 メイン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@ZIP_SUPER_CAST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8,497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312766"/>
              </p:ext>
            </p:extLst>
          </p:nvPr>
        </p:nvGraphicFramePr>
        <p:xfrm>
          <a:off x="504262" y="1662935"/>
          <a:ext cx="5455151" cy="49344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0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6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388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1987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年</a:t>
                      </a:r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10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2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75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愛知県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759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漫画、雑学収集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375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バスケットボール、ゲラ、スノーボード、動物雑学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37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ZIP-FM</a:t>
                      </a: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2022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年</a:t>
                      </a:r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4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月～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412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2007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年</a:t>
                      </a:r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10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月に名古屋出身同級生お笑いコンビ</a:t>
                      </a:r>
                    </a:p>
                    <a:p>
                      <a:pPr algn="l"/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「デラスキッパーズ」でデビュー。</a:t>
                      </a:r>
                    </a:p>
                    <a:p>
                      <a:pPr algn="l"/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現在はピン芸人、そして番組やイベントの構成・脚本作家としても活躍中！</a:t>
                      </a:r>
                      <a:endParaRPr kumimoji="1" lang="en-US" altLang="ja-JP" sz="1200" dirty="0">
                        <a:latin typeface="+mn-lt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クイズ作家の経験もあり、知識豊富。</a:t>
                      </a:r>
                    </a:p>
                    <a:p>
                      <a:pPr algn="l"/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そこから生み出されるトークとキレのあるツッコミが持ち味！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70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ナビゲーター</a:t>
                      </a:r>
                      <a:endParaRPr kumimoji="1" lang="en-US" altLang="ja-JP" sz="1200" b="0" dirty="0">
                        <a:solidFill>
                          <a:schemeClr val="bg1"/>
                        </a:solidFill>
                        <a:latin typeface="+mn-lt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2022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年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4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月～</a:t>
                      </a:r>
                      <a:endParaRPr kumimoji="1" lang="en-US" altLang="ja-JP" sz="1200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「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SUPER CAST</a:t>
                      </a:r>
                      <a:r>
                        <a:rPr kumimoji="1" lang="ja-JP" altLang="en-US" sz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70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</a:rPr>
                        <a:t>SNS</a:t>
                      </a:r>
                      <a:endParaRPr kumimoji="1" lang="ja-JP" altLang="en-US" sz="1200" b="0" dirty="0">
                        <a:solidFill>
                          <a:schemeClr val="bg1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X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：</a:t>
                      </a:r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@delasuki_match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／</a:t>
                      </a:r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7,694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人</a:t>
                      </a:r>
                      <a:endParaRPr kumimoji="1" lang="en-US" altLang="ja-JP" sz="1200" dirty="0">
                        <a:latin typeface="+mn-lt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Instagram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：</a:t>
                      </a:r>
                      <a:r>
                        <a:rPr kumimoji="1" lang="en-US" altLang="ja-JP" sz="1200" dirty="0" err="1">
                          <a:latin typeface="+mn-lt"/>
                          <a:ea typeface="+mn-ea"/>
                        </a:rPr>
                        <a:t>matchdelasuki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／</a:t>
                      </a:r>
                      <a:r>
                        <a:rPr kumimoji="1" lang="en-US" altLang="ja-JP" sz="1200" dirty="0">
                          <a:latin typeface="+mn-lt"/>
                          <a:ea typeface="+mn-ea"/>
                        </a:rPr>
                        <a:t>2,157</a:t>
                      </a:r>
                      <a:r>
                        <a:rPr kumimoji="1" lang="ja-JP" altLang="en-US" sz="1200" dirty="0">
                          <a:latin typeface="+mn-lt"/>
                          <a:ea typeface="+mn-ea"/>
                        </a:rPr>
                        <a:t>人</a:t>
                      </a:r>
                      <a:endParaRPr kumimoji="1" lang="en-US" altLang="ja-JP" sz="1200" dirty="0">
                        <a:latin typeface="+mn-lt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" name="図 7" descr="人, 建物, 男, 若い が含まれている画像&#10;&#10;自動的に生成された説明">
            <a:extLst>
              <a:ext uri="{FF2B5EF4-FFF2-40B4-BE49-F238E27FC236}">
                <a16:creationId xmlns:a16="http://schemas.microsoft.com/office/drawing/2014/main" id="{4F83FBB8-E71A-45E5-4C9C-86705EDB8A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1" t="7350" r="5618" b="51869"/>
          <a:stretch/>
        </p:blipFill>
        <p:spPr>
          <a:xfrm>
            <a:off x="6615772" y="1682798"/>
            <a:ext cx="2904333" cy="2178250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060545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町田</a:t>
            </a:r>
            <a:r>
              <a:rPr lang="ja-JP" altLang="en-US" sz="2000" u="sng" dirty="0" err="1">
                <a:solidFill>
                  <a:srgbClr val="FF0000"/>
                </a:solidFill>
                <a:latin typeface="+mn-ea"/>
                <a:ea typeface="+mn-ea"/>
              </a:rPr>
              <a:t>こ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ーすけ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KOSUKE MACHIDA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7768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ＳＵＰＥＲ ＣＡＳＴ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3602690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SUPER CAST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SUPER CAST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72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28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SUPER CAST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13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SUPER CAST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en-US" altLang="ja-JP" sz="1600" b="1" u="sng" dirty="0">
                <a:latin typeface="+mn-ea"/>
                <a:ea typeface="+mn-ea"/>
              </a:rPr>
              <a:t>.3%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13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883391"/>
              </p:ext>
            </p:extLst>
          </p:nvPr>
        </p:nvGraphicFramePr>
        <p:xfrm>
          <a:off x="642619" y="3263369"/>
          <a:ext cx="4016604" cy="2531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681422"/>
              </p:ext>
            </p:extLst>
          </p:nvPr>
        </p:nvGraphicFramePr>
        <p:xfrm>
          <a:off x="5089029" y="3560608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72835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72" y="1467177"/>
            <a:ext cx="2566205" cy="2033832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ＳＵＰＥＲ ＣＡＳＴ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@ZIP_SUPER_CAST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8,400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776" y="1469917"/>
            <a:ext cx="1908888" cy="3039203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496" y="3717032"/>
            <a:ext cx="2232735" cy="273630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9774" y="4678166"/>
            <a:ext cx="1822891" cy="203406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1" y="1412776"/>
            <a:ext cx="2160240" cy="2450576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4907" y="4092661"/>
            <a:ext cx="1796427" cy="237972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5102" y="1372287"/>
            <a:ext cx="2025061" cy="2491065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5288" y="4036074"/>
            <a:ext cx="1609256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03" y="5859776"/>
            <a:ext cx="8534342" cy="754462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03" y="4975710"/>
            <a:ext cx="8585249" cy="743347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03" y="4092179"/>
            <a:ext cx="8614136" cy="74513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14" y="3246710"/>
            <a:ext cx="8609925" cy="729793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814" y="2338363"/>
            <a:ext cx="8581038" cy="728039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814" y="1459493"/>
            <a:ext cx="8655872" cy="723378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</a:t>
            </a:r>
            <a:r>
              <a:rPr lang="ja-JP" altLang="en-US" sz="1600" u="sng">
                <a:solidFill>
                  <a:srgbClr val="FF0000"/>
                </a:solidFill>
                <a:latin typeface="+mj-ea"/>
                <a:ea typeface="+mj-ea"/>
              </a:rPr>
              <a:t>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SUPER CAST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ＳＵＰＥＲ ＣＡＳＴ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559619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648072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ＳＵＰＥＲ ＣＡＳＴ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15BA5D70-57FE-CE77-5F44-BF38D3BC2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284581"/>
              </p:ext>
            </p:extLst>
          </p:nvPr>
        </p:nvGraphicFramePr>
        <p:xfrm>
          <a:off x="749023" y="1268760"/>
          <a:ext cx="8424937" cy="1922334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28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14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4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93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15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21:58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6700441"/>
                  </a:ext>
                </a:extLst>
              </a:tr>
              <a:tr h="33815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22:0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１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OPENER〜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397769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CLOSER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～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387754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23:58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24:00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7739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48087</TotalTime>
  <Words>509</Words>
  <Application>Microsoft Office PowerPoint</Application>
  <PresentationFormat>A4 210 x 297 mm</PresentationFormat>
  <Paragraphs>89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2566</cp:revision>
  <cp:lastPrinted>2022-02-09T08:53:13Z</cp:lastPrinted>
  <dcterms:created xsi:type="dcterms:W3CDTF">2002-09-26T02:44:22Z</dcterms:created>
  <dcterms:modified xsi:type="dcterms:W3CDTF">2026-07-27T06:28:52Z</dcterms:modified>
  <cp:contentStatus/>
</cp:coreProperties>
</file>