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61" r:id="rId2"/>
    <p:sldId id="484" r:id="rId3"/>
    <p:sldId id="482" r:id="rId4"/>
    <p:sldId id="504" r:id="rId5"/>
    <p:sldId id="483" r:id="rId6"/>
    <p:sldId id="499" r:id="rId7"/>
    <p:sldId id="485" r:id="rId8"/>
  </p:sldIdLst>
  <p:sldSz cx="9906000" cy="6858000" type="A4"/>
  <p:notesSz cx="9866313" cy="67357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AEBAB5F9-3ECE-49B3-BB35-F73CC38A1EAB}">
          <p14:sldIdLst>
            <p14:sldId id="461"/>
            <p14:sldId id="484"/>
            <p14:sldId id="482"/>
            <p14:sldId id="504"/>
            <p14:sldId id="483"/>
            <p14:sldId id="499"/>
            <p14:sldId id="4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319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1" userDrawn="1">
          <p15:clr>
            <a:srgbClr val="A4A3A4"/>
          </p15:clr>
        </p15:guide>
        <p15:guide id="2" pos="31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B0F0"/>
    <a:srgbClr val="660066"/>
    <a:srgbClr val="CC00CC"/>
    <a:srgbClr val="FF00FF"/>
    <a:srgbClr val="FF66FF"/>
    <a:srgbClr val="0099FF"/>
    <a:srgbClr val="FF99FF"/>
    <a:srgbClr val="FFCCFF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80" autoAdjust="0"/>
  </p:normalViewPr>
  <p:slideViewPr>
    <p:cSldViewPr>
      <p:cViewPr varScale="1">
        <p:scale>
          <a:sx n="127" d="100"/>
          <a:sy n="127" d="100"/>
        </p:scale>
        <p:origin x="900" y="114"/>
      </p:cViewPr>
      <p:guideLst>
        <p:guide orient="horz" pos="2160"/>
        <p:guide orient="horz" pos="4319"/>
        <p:guide pos="312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1738" y="62"/>
      </p:cViewPr>
      <p:guideLst>
        <p:guide orient="horz" pos="2121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24180;&#40802;&#24615;&#21029;&#32884;&#21462;&#29575;&#26089;&#35211;&#34920;_&#12464;&#12521;&#12501;&#20184;&#12365;&#23436;&#25104;&#29256;%20(3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32884;&#21462;&#26178;&#38291;&#38598;&#35336;_&#12501;&#12457;&#12531;&#12488;&#20462;&#27491;&#29256;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14530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1453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199B-4D71-85C3-6399701A7918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199B-4D71-85C3-6399701A7918}"/>
              </c:ext>
            </c:extLst>
          </c:dPt>
          <c:dLbls>
            <c:dLbl>
              <c:idx val="0"/>
              <c:layout>
                <c:manualLayout>
                  <c:x val="-0.16531405341000147"/>
                  <c:y val="4.574044389590864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9B-4D71-85C3-6399701A79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FFFF"/>
                    </a:solidFill>
                    <a:latin typeface="HGPｺﾞｼｯｸE"/>
                    <a:ea typeface="HGPｺﾞｼｯｸE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Sheet1!$N$1:$O$1</c:f>
              <c:strCache>
                <c:ptCount val="2"/>
                <c:pt idx="0">
                  <c:v>男性</c:v>
                </c:pt>
                <c:pt idx="1">
                  <c:v>女性</c:v>
                </c:pt>
              </c:strCache>
            </c:strRef>
          </c:cat>
          <c:val>
            <c:numRef>
              <c:f>Sheet1!$N$2:$O$2</c:f>
              <c:numCache>
                <c:formatCode>General</c:formatCode>
                <c:ptCount val="2"/>
                <c:pt idx="0">
                  <c:v>51.7</c:v>
                </c:pt>
                <c:pt idx="1">
                  <c:v>48.2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9B-4D71-85C3-6399701A7918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99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D955-4A85-9648-09B584DBD511}"/>
              </c:ext>
            </c:extLst>
          </c:dPt>
          <c:dPt>
            <c:idx val="1"/>
            <c:bubble3D val="0"/>
            <c:spPr>
              <a:solidFill>
                <a:srgbClr val="33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D955-4A85-9648-09B584DBD511}"/>
              </c:ext>
            </c:extLst>
          </c:dPt>
          <c:dPt>
            <c:idx val="2"/>
            <c:bubble3D val="0"/>
            <c:spPr>
              <a:solidFill>
                <a:srgbClr val="00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D955-4A85-9648-09B584DBD511}"/>
              </c:ext>
            </c:extLst>
          </c:dPt>
          <c:dPt>
            <c:idx val="3"/>
            <c:bubble3D val="0"/>
            <c:spPr>
              <a:solidFill>
                <a:srgbClr val="33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D955-4A85-9648-09B584DBD511}"/>
              </c:ext>
            </c:extLst>
          </c:dPt>
          <c:dPt>
            <c:idx val="4"/>
            <c:bubble3D val="0"/>
            <c:spPr>
              <a:solidFill>
                <a:srgbClr val="0033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D955-4A85-9648-09B584DBD511}"/>
              </c:ext>
            </c:extLst>
          </c:dPt>
          <c:dPt>
            <c:idx val="5"/>
            <c:bubble3D val="0"/>
            <c:spPr>
              <a:solidFill>
                <a:srgbClr val="333399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D955-4A85-9648-09B584DBD511}"/>
              </c:ext>
            </c:extLst>
          </c:dPt>
          <c:dPt>
            <c:idx val="6"/>
            <c:bubble3D val="0"/>
            <c:spPr>
              <a:solidFill>
                <a:srgbClr val="FF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D955-4A85-9648-09B584DBD511}"/>
              </c:ext>
            </c:extLst>
          </c:dPt>
          <c:dPt>
            <c:idx val="7"/>
            <c:bubble3D val="0"/>
            <c:spPr>
              <a:solidFill>
                <a:srgbClr val="FF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D955-4A85-9648-09B584DBD511}"/>
              </c:ext>
            </c:extLst>
          </c:dPt>
          <c:dPt>
            <c:idx val="8"/>
            <c:bubble3D val="0"/>
            <c:spPr>
              <a:solidFill>
                <a:srgbClr val="FF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D955-4A85-9648-09B584DBD511}"/>
              </c:ext>
            </c:extLst>
          </c:dPt>
          <c:dPt>
            <c:idx val="9"/>
            <c:bubble3D val="0"/>
            <c:spPr>
              <a:solidFill>
                <a:srgbClr val="FF00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D955-4A85-9648-09B584DBD511}"/>
              </c:ext>
            </c:extLst>
          </c:dPt>
          <c:dPt>
            <c:idx val="10"/>
            <c:bubble3D val="0"/>
            <c:spPr>
              <a:solidFill>
                <a:srgbClr val="CC00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D955-4A85-9648-09B584DBD511}"/>
              </c:ext>
            </c:extLst>
          </c:dPt>
          <c:dPt>
            <c:idx val="11"/>
            <c:bubble3D val="0"/>
            <c:spPr>
              <a:solidFill>
                <a:srgbClr val="660066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D955-4A85-9648-09B584DBD511}"/>
              </c:ext>
            </c:extLst>
          </c:dPt>
          <c:dLbls>
            <c:dLbl>
              <c:idx val="0"/>
              <c:layout>
                <c:manualLayout>
                  <c:x val="0.14405092592592592"/>
                  <c:y val="9.2838541666666659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6605324074074072"/>
                      <c:h val="8.598958333333332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955-4A85-9648-09B584DBD51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3-D955-4A85-9648-09B584DBD511}"/>
                </c:ext>
              </c:extLst>
            </c:dLbl>
            <c:dLbl>
              <c:idx val="2"/>
              <c:layout>
                <c:manualLayout>
                  <c:x val="4.1157523148148148E-2"/>
                  <c:y val="6.051614583333333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4253472222222219"/>
                      <c:h val="8.598958333333332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955-4A85-9648-09B584DBD51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7-D955-4A85-9648-09B584DBD511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9-D955-4A85-9648-09B584DBD511}"/>
                </c:ext>
              </c:extLst>
            </c:dLbl>
            <c:dLbl>
              <c:idx val="5"/>
              <c:layout>
                <c:manualLayout>
                  <c:x val="0.16168981481481481"/>
                  <c:y val="-1.322916666666666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3371527777777781"/>
                      <c:h val="0.112447916666666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D955-4A85-9648-09B584DBD511}"/>
                </c:ext>
              </c:extLst>
            </c:dLbl>
            <c:dLbl>
              <c:idx val="6"/>
              <c:layout>
                <c:manualLayout>
                  <c:x val="-0.1110979166666667"/>
                  <c:y val="-2.204861111111111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5435277777777776"/>
                      <c:h val="7.357638888888888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D955-4A85-9648-09B584DBD511}"/>
                </c:ext>
              </c:extLst>
            </c:dLbl>
            <c:dLbl>
              <c:idx val="7"/>
              <c:layout>
                <c:manualLayout>
                  <c:x val="-0.12935185185185186"/>
                  <c:y val="-6.861631944444444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6825810185185184"/>
                      <c:h val="7.386284722222222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D955-4A85-9648-09B584DBD511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1-D955-4A85-9648-09B584DBD511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3-D955-4A85-9648-09B584DBD511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5-D955-4A85-9648-09B584DBD511}"/>
                </c:ext>
              </c:extLst>
            </c:dLbl>
            <c:dLbl>
              <c:idx val="11"/>
              <c:layout>
                <c:manualLayout>
                  <c:x val="-0.11318287037037039"/>
                  <c:y val="1.653645833333333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5723379629629628"/>
                      <c:h val="0.112447916666666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D955-4A85-9648-09B584DBD5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HGPｺﾞｼｯｸE 本文"/>
                    <a:ea typeface="HGPｺﾞｼｯｸE 本文"/>
                  </a:defRPr>
                </a:pPr>
                <a:endParaRPr lang="ja-JP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Sheet1!$B$1:$M$1</c:f>
              <c:strCache>
                <c:ptCount val="12"/>
                <c:pt idx="0">
                  <c:v>男性 12～19才</c:v>
                </c:pt>
                <c:pt idx="1">
                  <c:v>男性 20～29才</c:v>
                </c:pt>
                <c:pt idx="2">
                  <c:v>男性 30～39才</c:v>
                </c:pt>
                <c:pt idx="3">
                  <c:v>男性 40～49才</c:v>
                </c:pt>
                <c:pt idx="4">
                  <c:v>男性 50～59才</c:v>
                </c:pt>
                <c:pt idx="5">
                  <c:v>男性 60～69才</c:v>
                </c:pt>
                <c:pt idx="6">
                  <c:v>女性 12～19才</c:v>
                </c:pt>
                <c:pt idx="7">
                  <c:v>女性 20～29才</c:v>
                </c:pt>
                <c:pt idx="8">
                  <c:v>女性 30～39才</c:v>
                </c:pt>
                <c:pt idx="9">
                  <c:v>女性 40～49才</c:v>
                </c:pt>
                <c:pt idx="10">
                  <c:v>女性 50～59才</c:v>
                </c:pt>
                <c:pt idx="11">
                  <c:v>女性 60～69才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0</c:v>
                </c:pt>
                <c:pt idx="1">
                  <c:v>8.1</c:v>
                </c:pt>
                <c:pt idx="2">
                  <c:v>3.4</c:v>
                </c:pt>
                <c:pt idx="3">
                  <c:v>21.9</c:v>
                </c:pt>
                <c:pt idx="4">
                  <c:v>13.4</c:v>
                </c:pt>
                <c:pt idx="5">
                  <c:v>4.9000000000000004</c:v>
                </c:pt>
                <c:pt idx="6">
                  <c:v>0.2</c:v>
                </c:pt>
                <c:pt idx="7">
                  <c:v>4</c:v>
                </c:pt>
                <c:pt idx="8">
                  <c:v>14.9</c:v>
                </c:pt>
                <c:pt idx="9">
                  <c:v>11</c:v>
                </c:pt>
                <c:pt idx="10">
                  <c:v>12.3</c:v>
                </c:pt>
                <c:pt idx="11">
                  <c:v>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D955-4A85-9648-09B584DBD511}"/>
            </c:ext>
          </c:extLst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algn="r"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algn="r" defTabSz="903964" eaLnBrk="1" hangingPunct="1">
              <a:defRPr sz="1200"/>
            </a:lvl1pPr>
          </a:lstStyle>
          <a:p>
            <a:pPr>
              <a:defRPr/>
            </a:pPr>
            <a:fld id="{779D47F1-08B5-45BA-BD50-DA0DE3406AA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214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algn="r"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8325" y="504825"/>
            <a:ext cx="3648075" cy="2525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9020" y="3198813"/>
            <a:ext cx="7888287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algn="r" defTabSz="905481" eaLnBrk="1" hangingPunct="1">
              <a:defRPr sz="1200"/>
            </a:lvl1pPr>
          </a:lstStyle>
          <a:p>
            <a:pPr>
              <a:defRPr/>
            </a:pPr>
            <a:fld id="{087A2C61-9F62-4143-968E-E7C7F7FF1C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99142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7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236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4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873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5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099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6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2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6" y="6709029"/>
            <a:ext cx="9921552" cy="128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グラフィックス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635799"/>
            <a:ext cx="21336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 userDrawn="1"/>
        </p:nvSpPr>
        <p:spPr>
          <a:xfrm>
            <a:off x="7041232" y="6669940"/>
            <a:ext cx="20842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Copyright  ZIP-FM </a:t>
            </a:r>
            <a:r>
              <a:rPr lang="en-US" altLang="ja-JP" sz="750" dirty="0" err="1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inc</a:t>
            </a: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 All Rights Reserved</a:t>
            </a:r>
            <a:endParaRPr lang="ja-JP" altLang="en-US" sz="750" dirty="0">
              <a:solidFill>
                <a:schemeClr val="bg1"/>
              </a:solidFill>
              <a:latin typeface="+mn-lt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69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93426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82954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693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2680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68815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219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1069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54052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402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205794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68655" y="2556512"/>
            <a:ext cx="7578090" cy="176403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7310" y="4663440"/>
            <a:ext cx="6240780" cy="21031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1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2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3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4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55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6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88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460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3580F-DBF0-42FB-A548-F3D5BBF22973}" type="datetime1">
              <a:rPr lang="zh-CN" altLang="en-US"/>
              <a:pPr>
                <a:defRPr/>
              </a:pPr>
              <a:t>2026/7/27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46413" y="7627938"/>
            <a:ext cx="282257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3896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AE678-B0B0-4A08-898C-631A70CFDF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61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22"/>
          <p:cNvSpPr>
            <a:spLocks noChangeArrowheads="1"/>
          </p:cNvSpPr>
          <p:nvPr userDrawn="1"/>
        </p:nvSpPr>
        <p:spPr bwMode="auto">
          <a:xfrm>
            <a:off x="9292121" y="6418263"/>
            <a:ext cx="61387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fld id="{9AA62517-8880-42A2-9A11-C0CBEF8DCAD5}" type="slidenum">
              <a:rPr lang="en-US" altLang="ja-JP" sz="1000" smtClean="0">
                <a:effectLst/>
                <a:latin typeface="+mn-lt"/>
                <a:ea typeface="HGP創英角ｺﾞｼｯｸUB" panose="020B0900000000000000" pitchFamily="50" charset="-128"/>
              </a:rPr>
              <a:pPr algn="ctr" eaLnBrk="1" hangingPunct="1">
                <a:defRPr/>
              </a:pPr>
              <a:t>‹#›</a:t>
            </a:fld>
            <a:endParaRPr lang="en-US" altLang="ja-JP" sz="1000" dirty="0">
              <a:effectLst/>
              <a:latin typeface="+mn-lt"/>
              <a:ea typeface="HGP創英角ｺﾞｼｯｸUB" panose="020B0900000000000000" pitchFamily="50" charset="-128"/>
            </a:endParaRPr>
          </a:p>
        </p:txBody>
      </p:sp>
      <p:pic>
        <p:nvPicPr>
          <p:cNvPr id="1027" name="Picture 7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166688"/>
            <a:ext cx="15732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図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822657"/>
            <a:ext cx="9906000" cy="6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35" r:id="rId1"/>
    <p:sldLayoutId id="2147486625" r:id="rId2"/>
    <p:sldLayoutId id="2147486626" r:id="rId3"/>
    <p:sldLayoutId id="2147486627" r:id="rId4"/>
    <p:sldLayoutId id="2147486628" r:id="rId5"/>
    <p:sldLayoutId id="2147486629" r:id="rId6"/>
    <p:sldLayoutId id="2147486630" r:id="rId7"/>
    <p:sldLayoutId id="2147486631" r:id="rId8"/>
    <p:sldLayoutId id="2147486632" r:id="rId9"/>
    <p:sldLayoutId id="2147486633" r:id="rId10"/>
    <p:sldLayoutId id="2147486634" r:id="rId11"/>
    <p:sldLayoutId id="214748663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zip-fm.co.jp/system/storage/programs/6ef38403-0d6d-492d-b714-59c0affd9990.png?v=881475bf1ac83ab427ba2a818170ff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510" y="247070"/>
            <a:ext cx="3412786" cy="213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-7119" y="2612821"/>
            <a:ext cx="9906000" cy="1282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215" tIns="31107" rIns="62215" bIns="31107" anchor="ctr"/>
          <a:lstStyle/>
          <a:p>
            <a:pPr algn="ctr">
              <a:defRPr/>
            </a:pPr>
            <a:endParaRPr lang="ja-JP" altLang="en-US" sz="1225" dirty="0">
              <a:cs typeface="Arial" panose="020B0604020202020204" pitchFamily="34" charset="0"/>
            </a:endParaRPr>
          </a:p>
        </p:txBody>
      </p:sp>
      <p:sp>
        <p:nvSpPr>
          <p:cNvPr id="4" name="Text Box 1804">
            <a:extLst>
              <a:ext uri="{FF2B5EF4-FFF2-40B4-BE49-F238E27FC236}">
                <a16:creationId xmlns:a16="http://schemas.microsoft.com/office/drawing/2014/main" id="{84BDA507-F692-4381-BDB4-D18A4AFFC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" y="4148275"/>
            <a:ext cx="99049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400" dirty="0">
                <a:latin typeface="+mj-ea"/>
                <a:ea typeface="+mj-ea"/>
              </a:rPr>
              <a:t>＜番組プロフィール </a:t>
            </a:r>
            <a:r>
              <a:rPr lang="en-US" altLang="ja-JP" sz="2400" dirty="0">
                <a:latin typeface="+mj-ea"/>
                <a:ea typeface="+mj-ea"/>
              </a:rPr>
              <a:t>&amp; </a:t>
            </a:r>
            <a:r>
              <a:rPr lang="ja-JP" altLang="en-US" sz="2400" dirty="0">
                <a:latin typeface="+mj-ea"/>
                <a:ea typeface="+mj-ea"/>
              </a:rPr>
              <a:t>ご提供企画＞</a:t>
            </a:r>
            <a:endParaRPr lang="en-US" altLang="ja-JP" sz="1400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21" y="2865935"/>
            <a:ext cx="9904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ｇｅｔ ｒｅａｄｙ</a:t>
            </a:r>
            <a:endParaRPr lang="en-US" altLang="ja-JP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06477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zip-fm.co.jp/system/storage/programs/6ef38403-0d6d-492d-b714-59c0affd9990.png?v=881475bf1ac83ab427ba2a818170ff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96" y="2708920"/>
            <a:ext cx="253468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ｇｅｔ ｒｅａｄｙ</a:t>
            </a:r>
            <a:r>
              <a:rPr lang="ja-JP" altLang="en-US" sz="2000" b="1" dirty="0">
                <a:latin typeface="+mn-lt"/>
                <a:ea typeface="+mj-ea"/>
              </a:rPr>
              <a:t>　＜番組概要＞</a:t>
            </a:r>
          </a:p>
        </p:txBody>
      </p:sp>
      <p:sp>
        <p:nvSpPr>
          <p:cNvPr id="9" name="Text Box 66"/>
          <p:cNvSpPr txBox="1">
            <a:spLocks noChangeArrowheads="1"/>
          </p:cNvSpPr>
          <p:nvPr/>
        </p:nvSpPr>
        <p:spPr bwMode="auto">
          <a:xfrm>
            <a:off x="337405" y="1008220"/>
            <a:ext cx="936104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lvl="0" eaLnBrk="1" hangingPunct="1"/>
            <a:r>
              <a:rPr lang="en-US" altLang="ja-JP" b="1" u="sng" dirty="0">
                <a:solidFill>
                  <a:srgbClr val="FF0000"/>
                </a:solidFill>
                <a:latin typeface="+mn-ea"/>
                <a:ea typeface="+mn-ea"/>
              </a:rPr>
              <a:t>ZIPPIE</a:t>
            </a:r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の生活に寄り添う情報を詰め込んで、未来をより充実させる</a:t>
            </a:r>
            <a:r>
              <a:rPr lang="en-US" altLang="ja-JP" b="1" u="sng" dirty="0">
                <a:solidFill>
                  <a:srgbClr val="FF0000"/>
                </a:solidFill>
                <a:latin typeface="+mn-ea"/>
                <a:ea typeface="+mn-ea"/>
              </a:rPr>
              <a:t>“</a:t>
            </a:r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準備”をお手伝い！</a:t>
            </a:r>
            <a:endParaRPr kumimoji="1" lang="en-US" altLang="ja-JP" sz="1400" b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400" dirty="0">
              <a:latin typeface="+mn-ea"/>
              <a:ea typeface="+mn-ea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毎日の暮らしにベストな情報をお届けするプログラム！</a:t>
            </a:r>
          </a:p>
          <a:p>
            <a:r>
              <a:rPr lang="ja-JP" altLang="en-US" sz="1400" dirty="0">
                <a:latin typeface="+mn-ea"/>
                <a:ea typeface="+mn-ea"/>
              </a:rPr>
              <a:t>東海エリアで生活する</a:t>
            </a:r>
            <a:r>
              <a:rPr lang="en-US" altLang="ja-JP" sz="1400" dirty="0">
                <a:latin typeface="+mn-ea"/>
                <a:ea typeface="+mn-ea"/>
              </a:rPr>
              <a:t>30</a:t>
            </a:r>
            <a:r>
              <a:rPr lang="ja-JP" altLang="en-US" sz="1400" dirty="0">
                <a:latin typeface="+mn-ea"/>
                <a:ea typeface="+mn-ea"/>
              </a:rPr>
              <a:t>～</a:t>
            </a:r>
            <a:r>
              <a:rPr lang="en-US" altLang="ja-JP" sz="1400" dirty="0">
                <a:latin typeface="+mn-ea"/>
                <a:ea typeface="+mn-ea"/>
              </a:rPr>
              <a:t>40</a:t>
            </a:r>
            <a:r>
              <a:rPr lang="ja-JP" altLang="en-US" sz="1400" dirty="0">
                <a:latin typeface="+mn-ea"/>
                <a:ea typeface="+mn-ea"/>
              </a:rPr>
              <a:t>代に向けて、いま話題のヒトへのインタビュー・地元情報を中心に、好奇心をくすぐるトピックスを提供。</a:t>
            </a:r>
            <a:r>
              <a:rPr lang="en-US" altLang="ja-JP" sz="1400" dirty="0">
                <a:latin typeface="+mn-ea"/>
                <a:ea typeface="+mn-ea"/>
              </a:rPr>
              <a:t>ZIPPIE</a:t>
            </a:r>
            <a:r>
              <a:rPr lang="ja-JP" altLang="en-US" sz="1400" dirty="0">
                <a:latin typeface="+mn-ea"/>
                <a:ea typeface="+mn-ea"/>
              </a:rPr>
              <a:t>の生活に寄り添う情報を詰め込んで、未来をより充実させる</a:t>
            </a:r>
            <a:r>
              <a:rPr lang="en-US" altLang="ja-JP" sz="1400" dirty="0">
                <a:latin typeface="+mn-ea"/>
                <a:ea typeface="+mn-ea"/>
              </a:rPr>
              <a:t>“</a:t>
            </a:r>
            <a:r>
              <a:rPr lang="ja-JP" altLang="en-US" sz="1400" dirty="0">
                <a:latin typeface="+mn-ea"/>
                <a:ea typeface="+mn-ea"/>
              </a:rPr>
              <a:t>準備”をお手伝いします。</a:t>
            </a:r>
          </a:p>
          <a:p>
            <a:r>
              <a:rPr lang="ja-JP" altLang="en-US" sz="1400" dirty="0">
                <a:latin typeface="+mn-ea"/>
                <a:ea typeface="+mn-ea"/>
              </a:rPr>
              <a:t>新旧ヒットナンバーとコバタクのポジティブなエネルギーで午後の始まりを賑やかに演出します</a:t>
            </a:r>
            <a:r>
              <a:rPr lang="en-US" altLang="ja-JP" sz="1400" dirty="0">
                <a:latin typeface="+mn-ea"/>
                <a:ea typeface="+mn-ea"/>
              </a:rPr>
              <a:t>!!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418027" y="4437111"/>
            <a:ext cx="90804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●番組タイトル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ｇｅｔ ｒｅａｄｙ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●放送時間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毎週月曜日～木曜日　１２：００～１５：００ ＜３時間プログラム＞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NAVIGATOR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小林拓一郎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TARGET		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20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歳～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49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　男・女　会社員・主婦・商工自営業</a:t>
            </a:r>
            <a:endParaRPr lang="en-US" altLang="ja-JP" sz="1400" dirty="0">
              <a:solidFill>
                <a:srgbClr val="FF0000"/>
              </a:solidFill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SNS		X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@</a:t>
            </a:r>
            <a:r>
              <a:rPr lang="en-US" altLang="ja-JP" sz="1400" dirty="0" err="1">
                <a:latin typeface="+mj-ea"/>
                <a:ea typeface="+mj-ea"/>
                <a:cs typeface="Meiryo UI" panose="020B0604030504040204" pitchFamily="50" charset="-128"/>
              </a:rPr>
              <a:t>get_ready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5,732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endParaRPr lang="ja-JP" altLang="en-US" sz="16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1788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184" y="1556793"/>
            <a:ext cx="2955043" cy="2216282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90975E78-F2DF-4D32-BBE1-BD267888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7" y="1052736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小林拓一郎　＜</a:t>
            </a:r>
            <a:r>
              <a:rPr lang="en-US" altLang="ja-JP" sz="2000" u="sng" dirty="0">
                <a:solidFill>
                  <a:srgbClr val="FF0000"/>
                </a:solidFill>
                <a:latin typeface="+mn-ea"/>
                <a:ea typeface="+mn-ea"/>
              </a:rPr>
              <a:t>TAKUICHIRO KOBAYASHI</a:t>
            </a:r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ｇｅｔ ｒｅａｄｙ</a:t>
            </a:r>
            <a:r>
              <a:rPr lang="ja-JP" altLang="en-US" sz="2000" b="1" dirty="0">
                <a:latin typeface="+mn-lt"/>
                <a:ea typeface="+mj-ea"/>
              </a:rPr>
              <a:t>　＜ナビゲーター・プロフィール＞</a:t>
            </a: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454971"/>
              </p:ext>
            </p:extLst>
          </p:nvPr>
        </p:nvGraphicFramePr>
        <p:xfrm>
          <a:off x="416496" y="1556793"/>
          <a:ext cx="6120680" cy="51924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0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8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89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生年月日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1979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8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91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出身地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zh-TW" altLang="en-US" sz="1100" b="0" dirty="0">
                          <a:latin typeface="+mn-ea"/>
                          <a:ea typeface="+mn-ea"/>
                        </a:rPr>
                        <a:t>愛知県豊川市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27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趣味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バスケットボール、ポートランド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オレゴン観光、古着収集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読書、映画鑑賞、各地のコーヒーショップ巡り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510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特技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バスケットボールを語る、古着を集める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語る、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旅先で素敵なコーヒーショップを見つける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ポートランド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オレゴンガイドができる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39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経歴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1999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年アメリカ・オレゴン州立大学エスニックスタディーズ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民族学部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)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在学中にキャンパスラジオ・ステーションで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DJ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を始める。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2004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年、第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11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回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ZIP-FM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ミュージック・ナビゲーター・コンテストでグランプリを受賞。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2008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9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月から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B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リーグ</a:t>
                      </a:r>
                      <a:r>
                        <a:rPr kumimoji="1" lang="ja-JP" altLang="en-US" sz="1100" b="0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シーホース三河</a:t>
                      </a:r>
                      <a:r>
                        <a:rPr kumimoji="1" lang="ja-JP" altLang="en-US" sz="1100" b="0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ホームコート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MC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を務める。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2010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6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月「豊川観光大使」に任命。その他、各種イベント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MC</a:t>
                      </a:r>
                      <a:r>
                        <a:rPr kumimoji="1" lang="ja-JP" altLang="en-US" sz="1100" b="0" dirty="0" err="1">
                          <a:latin typeface="+mn-ea"/>
                          <a:ea typeface="+mn-ea"/>
                        </a:rPr>
                        <a:t>、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CM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ナレーションなど担当。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999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ナビゲーター</a:t>
                      </a:r>
                      <a:endParaRPr kumimoji="1" lang="en-US" altLang="ja-JP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キャリア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2005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2006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2005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2007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2006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2008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2007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2009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2008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2009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2009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2022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2022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CROSSXOVER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SUNDAY COASTER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RADIMO FREAK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SATURDAY GO AROUND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DOTHEROCK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MORNING CHARGE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tTime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Mirror Park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Blissful Time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get ready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94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SNS</a:t>
                      </a:r>
                      <a:endParaRPr kumimoji="1" lang="ja-JP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@kobataku33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Instagram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kobataku33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約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2,3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万人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約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1.3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万人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1218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B3209-E3BF-F721-FB6C-173B92001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>
            <a:extLst>
              <a:ext uri="{FF2B5EF4-FFF2-40B4-BE49-F238E27FC236}">
                <a16:creationId xmlns:a16="http://schemas.microsoft.com/office/drawing/2014/main" id="{BDB2BB2C-89DE-B736-26B3-7BACE0BC6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en-US" altLang="ja-JP" sz="2000" b="1" dirty="0">
                <a:latin typeface="+mn-ea"/>
                <a:ea typeface="+mn-ea"/>
              </a:rPr>
              <a:t>get ready</a:t>
            </a:r>
            <a:r>
              <a:rPr lang="ja-JP" altLang="en-US" sz="2000" b="1" dirty="0">
                <a:latin typeface="+mn-lt"/>
                <a:ea typeface="+mj-ea"/>
              </a:rPr>
              <a:t>＜聴取者構成＞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F067A62-A5B5-64C9-E78D-14BD1A52F7D7}"/>
              </a:ext>
            </a:extLst>
          </p:cNvPr>
          <p:cNvSpPr/>
          <p:nvPr/>
        </p:nvSpPr>
        <p:spPr>
          <a:xfrm>
            <a:off x="5052786" y="3429001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四角形: 角を丸くする 50">
            <a:extLst>
              <a:ext uri="{FF2B5EF4-FFF2-40B4-BE49-F238E27FC236}">
                <a16:creationId xmlns:a16="http://schemas.microsoft.com/office/drawing/2014/main" id="{057CA13F-902C-5B45-1D54-3A98176E6267}"/>
              </a:ext>
            </a:extLst>
          </p:cNvPr>
          <p:cNvSpPr/>
          <p:nvPr/>
        </p:nvSpPr>
        <p:spPr>
          <a:xfrm>
            <a:off x="5881520" y="2980489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男女年代別構成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12A4A6F-67D6-16CC-E94C-337E9107F378}"/>
              </a:ext>
            </a:extLst>
          </p:cNvPr>
          <p:cNvSpPr/>
          <p:nvPr/>
        </p:nvSpPr>
        <p:spPr>
          <a:xfrm>
            <a:off x="372266" y="3429002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50">
            <a:extLst>
              <a:ext uri="{FF2B5EF4-FFF2-40B4-BE49-F238E27FC236}">
                <a16:creationId xmlns:a16="http://schemas.microsoft.com/office/drawing/2014/main" id="{893C2775-9A32-DFE1-4685-D07EF85935EE}"/>
              </a:ext>
            </a:extLst>
          </p:cNvPr>
          <p:cNvSpPr/>
          <p:nvPr/>
        </p:nvSpPr>
        <p:spPr>
          <a:xfrm>
            <a:off x="1289462" y="2995118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男女比</a:t>
            </a: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8EA14D40-520B-CD6B-56E6-BBCA45047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843" y="5463962"/>
            <a:ext cx="42672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000" dirty="0">
                <a:latin typeface="+mn-lt"/>
                <a:ea typeface="+mj-ea"/>
              </a:rPr>
              <a:t>「</a:t>
            </a:r>
            <a:r>
              <a:rPr lang="en-US" altLang="ja-JP" sz="2000" dirty="0">
                <a:latin typeface="+mn-lt"/>
                <a:ea typeface="+mj-ea"/>
              </a:rPr>
              <a:t>get ready</a:t>
            </a:r>
            <a:r>
              <a:rPr lang="ja-JP" altLang="en-US" sz="2000" dirty="0">
                <a:latin typeface="+mn-lt"/>
                <a:ea typeface="+mj-ea"/>
              </a:rPr>
              <a:t>」リスナーの</a:t>
            </a:r>
            <a:endParaRPr lang="en-US" altLang="ja-JP" sz="2000" dirty="0">
              <a:latin typeface="+mn-lt"/>
              <a:ea typeface="+mj-ea"/>
            </a:endParaRPr>
          </a:p>
          <a:p>
            <a:pPr algn="ctr" eaLnBrk="1" hangingPunct="1"/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52</a:t>
            </a:r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％が男性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 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FF0000"/>
                </a:solidFill>
                <a:latin typeface="+mn-lt"/>
                <a:ea typeface="+mj-ea"/>
              </a:rPr>
              <a:t>48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％が女性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BBEA6EC-A328-7A9D-C673-C6F07EB071D7}"/>
              </a:ext>
            </a:extLst>
          </p:cNvPr>
          <p:cNvSpPr txBox="1"/>
          <p:nvPr/>
        </p:nvSpPr>
        <p:spPr>
          <a:xfrm>
            <a:off x="763036" y="6475704"/>
            <a:ext cx="83066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株式会社ビデオリサーチ調べ　中京圏ラジオ調査 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2026</a:t>
            </a:r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6</a:t>
            </a:r>
            <a:r>
              <a:rPr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月度 </a:t>
            </a:r>
            <a:endParaRPr kumimoji="1" lang="ja-JP" altLang="en-US" sz="7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aphicFrame>
        <p:nvGraphicFramePr>
          <p:cNvPr id="20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5043421" y="3416665"/>
          <a:ext cx="4592056" cy="2899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763036" y="3305561"/>
          <a:ext cx="3872370" cy="2365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B4BE8E7-576A-46D2-3254-22FEE363F460}"/>
              </a:ext>
            </a:extLst>
          </p:cNvPr>
          <p:cNvSpPr/>
          <p:nvPr/>
        </p:nvSpPr>
        <p:spPr>
          <a:xfrm>
            <a:off x="372266" y="1395627"/>
            <a:ext cx="9217023" cy="1374684"/>
          </a:xfrm>
          <a:prstGeom prst="rect">
            <a:avLst/>
          </a:prstGeom>
          <a:solidFill>
            <a:srgbClr val="FFFF99"/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5E529D3-6C45-2A57-4C45-348677EA2CE6}"/>
              </a:ext>
            </a:extLst>
          </p:cNvPr>
          <p:cNvGrpSpPr/>
          <p:nvPr/>
        </p:nvGrpSpPr>
        <p:grpSpPr>
          <a:xfrm>
            <a:off x="1512054" y="1128959"/>
            <a:ext cx="6800453" cy="473889"/>
            <a:chOff x="1189685" y="4176045"/>
            <a:chExt cx="4269152" cy="473889"/>
          </a:xfrm>
        </p:grpSpPr>
        <p:sp>
          <p:nvSpPr>
            <p:cNvPr id="19" name="四角形: 角を丸くする 37">
              <a:extLst>
                <a:ext uri="{FF2B5EF4-FFF2-40B4-BE49-F238E27FC236}">
                  <a16:creationId xmlns:a16="http://schemas.microsoft.com/office/drawing/2014/main" id="{B1DF831F-7A7F-DCE2-A6B9-76ABE08CFCD9}"/>
                </a:ext>
              </a:extLst>
            </p:cNvPr>
            <p:cNvSpPr/>
            <p:nvPr/>
          </p:nvSpPr>
          <p:spPr>
            <a:xfrm>
              <a:off x="1197615" y="4176045"/>
              <a:ext cx="4261222" cy="473889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BE11089-14C9-7BC2-5226-278A95E77950}"/>
                </a:ext>
              </a:extLst>
            </p:cNvPr>
            <p:cNvSpPr txBox="1"/>
            <p:nvPr/>
          </p:nvSpPr>
          <p:spPr>
            <a:xfrm>
              <a:off x="1189685" y="4244231"/>
              <a:ext cx="42667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04305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「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get ready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」は、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1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週間で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72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万人に聴かれています！</a:t>
              </a:r>
            </a:p>
          </p:txBody>
        </p:sp>
      </p:grpSp>
      <p:sp>
        <p:nvSpPr>
          <p:cNvPr id="22" name="テキスト ボックス 17">
            <a:extLst>
              <a:ext uri="{FF2B5EF4-FFF2-40B4-BE49-F238E27FC236}">
                <a16:creationId xmlns:a16="http://schemas.microsoft.com/office/drawing/2014/main" id="{D306618F-09BF-0288-30D2-403455323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479" y="1720839"/>
            <a:ext cx="67872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1600" u="sng" dirty="0">
                <a:latin typeface="+mn-ea"/>
                <a:ea typeface="+mn-ea"/>
              </a:rPr>
              <a:t>●「</a:t>
            </a:r>
            <a:r>
              <a:rPr lang="en-US" altLang="ja-JP" sz="1600" u="sng" dirty="0">
                <a:latin typeface="+mn-ea"/>
                <a:ea typeface="+mn-ea"/>
              </a:rPr>
              <a:t>get ready</a:t>
            </a:r>
            <a:r>
              <a:rPr lang="ja-JP" altLang="en-US" sz="1600" u="sng" dirty="0">
                <a:latin typeface="+mn-ea"/>
                <a:ea typeface="+mn-ea"/>
              </a:rPr>
              <a:t>」の</a:t>
            </a:r>
            <a:r>
              <a:rPr lang="en-US" altLang="ja-JP" sz="1600" u="sng" dirty="0">
                <a:latin typeface="+mn-ea"/>
                <a:ea typeface="+mn-ea"/>
              </a:rPr>
              <a:t>1</a:t>
            </a:r>
            <a:r>
              <a:rPr lang="ja-JP" altLang="en-US" sz="1600" u="sng" dirty="0">
                <a:latin typeface="+mn-ea"/>
                <a:ea typeface="+mn-ea"/>
              </a:rPr>
              <a:t>週間のユニークリーチ</a:t>
            </a:r>
            <a:r>
              <a:rPr lang="en-US" altLang="ja-JP" sz="1600" u="sng" dirty="0">
                <a:latin typeface="+mn-ea"/>
                <a:ea typeface="+mn-ea"/>
              </a:rPr>
              <a:t>(</a:t>
            </a:r>
            <a:r>
              <a:rPr lang="ja-JP" altLang="en-US" sz="1600" u="sng" dirty="0">
                <a:latin typeface="+mn-ea"/>
                <a:ea typeface="+mn-ea"/>
              </a:rPr>
              <a:t>到達率</a:t>
            </a:r>
            <a:r>
              <a:rPr lang="en-US" altLang="ja-JP" sz="1600" u="sng" dirty="0">
                <a:latin typeface="+mn-ea"/>
                <a:ea typeface="+mn-ea"/>
              </a:rPr>
              <a:t>)</a:t>
            </a:r>
            <a:r>
              <a:rPr lang="ja-JP" altLang="en-US" sz="1600" u="sng" dirty="0">
                <a:latin typeface="+mn-ea"/>
                <a:ea typeface="+mn-ea"/>
              </a:rPr>
              <a:t>・・・</a:t>
            </a:r>
            <a:r>
              <a:rPr lang="en-US" altLang="ja-JP" sz="1600" u="sng" dirty="0">
                <a:latin typeface="+mn-ea"/>
                <a:ea typeface="+mn-ea"/>
              </a:rPr>
              <a:t>7</a:t>
            </a:r>
            <a:r>
              <a:rPr lang="en-US" altLang="ja-JP" sz="1600" b="1" u="sng" dirty="0">
                <a:latin typeface="+mn-ea"/>
                <a:ea typeface="+mn-ea"/>
              </a:rPr>
              <a:t>.2%</a:t>
            </a:r>
          </a:p>
        </p:txBody>
      </p:sp>
      <p:sp>
        <p:nvSpPr>
          <p:cNvPr id="25" name="テキスト ボックス 19">
            <a:extLst>
              <a:ext uri="{FF2B5EF4-FFF2-40B4-BE49-F238E27FC236}">
                <a16:creationId xmlns:a16="http://schemas.microsoft.com/office/drawing/2014/main" id="{C12F7295-12E7-E30E-9843-BE78AF4A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761" y="2248529"/>
            <a:ext cx="1851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600" dirty="0">
                <a:latin typeface="+mn-ea"/>
                <a:ea typeface="+mn-ea"/>
              </a:rPr>
              <a:t>重複を除く正味到達人数</a:t>
            </a:r>
            <a:endParaRPr lang="en-US" altLang="ja-JP" sz="600" dirty="0">
              <a:latin typeface="+mn-ea"/>
              <a:ea typeface="+mn-ea"/>
            </a:endParaRPr>
          </a:p>
          <a:p>
            <a:r>
              <a:rPr lang="ja-JP" altLang="en-US" sz="600" dirty="0">
                <a:latin typeface="+mn-ea"/>
                <a:ea typeface="+mn-ea"/>
              </a:rPr>
              <a:t>中京圏の</a:t>
            </a:r>
            <a:r>
              <a:rPr lang="en-US" altLang="ja-JP" sz="600" dirty="0">
                <a:latin typeface="+mn-ea"/>
                <a:ea typeface="+mn-ea"/>
              </a:rPr>
              <a:t>ZIP-FM</a:t>
            </a:r>
            <a:r>
              <a:rPr lang="ja-JP" altLang="en-US" sz="600" dirty="0">
                <a:latin typeface="+mn-ea"/>
                <a:ea typeface="+mn-ea"/>
              </a:rPr>
              <a:t>良好聴取エリア内の男女</a:t>
            </a:r>
            <a:r>
              <a:rPr lang="en-US" altLang="ja-JP" sz="600" dirty="0">
                <a:latin typeface="+mn-ea"/>
                <a:ea typeface="+mn-ea"/>
              </a:rPr>
              <a:t>12</a:t>
            </a:r>
            <a:r>
              <a:rPr lang="ja-JP" altLang="en-US" sz="600" dirty="0">
                <a:latin typeface="+mn-ea"/>
                <a:ea typeface="+mn-ea"/>
              </a:rPr>
              <a:t>～</a:t>
            </a:r>
            <a:r>
              <a:rPr lang="en-US" altLang="ja-JP" sz="600" dirty="0">
                <a:latin typeface="+mn-ea"/>
                <a:ea typeface="+mn-ea"/>
              </a:rPr>
              <a:t>69</a:t>
            </a:r>
            <a:r>
              <a:rPr lang="ja-JP" altLang="en-US" sz="600" dirty="0">
                <a:latin typeface="+mn-ea"/>
                <a:ea typeface="+mn-ea"/>
              </a:rPr>
              <a:t>才</a:t>
            </a:r>
            <a:endParaRPr lang="en-US" altLang="ja-JP" sz="600" dirty="0">
              <a:latin typeface="+mn-ea"/>
              <a:ea typeface="+mn-ea"/>
            </a:endParaRPr>
          </a:p>
        </p:txBody>
      </p:sp>
      <p:sp>
        <p:nvSpPr>
          <p:cNvPr id="26" name="テキスト ボックス 18">
            <a:extLst>
              <a:ext uri="{FF2B5EF4-FFF2-40B4-BE49-F238E27FC236}">
                <a16:creationId xmlns:a16="http://schemas.microsoft.com/office/drawing/2014/main" id="{90884F31-6F24-2252-15E1-8CCD2FAAA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229" y="2019903"/>
            <a:ext cx="49427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EA6431"/>
                </a:solidFill>
                <a:latin typeface="+mn-ea"/>
                <a:ea typeface="+mn-ea"/>
              </a:rPr>
              <a:t>72</a:t>
            </a:r>
            <a:r>
              <a:rPr lang="ja-JP" altLang="en-US" sz="3200" b="1" dirty="0">
                <a:solidFill>
                  <a:srgbClr val="EA6431"/>
                </a:solidFill>
                <a:latin typeface="+mn-ea"/>
                <a:ea typeface="+mn-ea"/>
              </a:rPr>
              <a:t>万人／</a:t>
            </a:r>
            <a:r>
              <a:rPr lang="en-US" altLang="ja-JP" sz="2000" b="1" dirty="0">
                <a:solidFill>
                  <a:srgbClr val="EA6431"/>
                </a:solidFill>
                <a:latin typeface="+mn-ea"/>
                <a:ea typeface="+mn-ea"/>
              </a:rPr>
              <a:t>1,000</a:t>
            </a:r>
            <a:r>
              <a:rPr lang="ja-JP" altLang="en-US" sz="2000" b="1" dirty="0">
                <a:solidFill>
                  <a:srgbClr val="EA6431"/>
                </a:solidFill>
                <a:latin typeface="+mn-ea"/>
                <a:ea typeface="+mn-ea"/>
              </a:rPr>
              <a:t>万人</a:t>
            </a:r>
            <a:endParaRPr lang="en-US" altLang="ja-JP" sz="2000" b="1" dirty="0">
              <a:solidFill>
                <a:srgbClr val="EA6431"/>
              </a:solidFill>
              <a:latin typeface="+mn-ea"/>
              <a:ea typeface="+mn-ea"/>
            </a:endParaRPr>
          </a:p>
        </p:txBody>
      </p:sp>
      <p:sp>
        <p:nvSpPr>
          <p:cNvPr id="27" name="テキスト ボックス 17">
            <a:extLst>
              <a:ext uri="{FF2B5EF4-FFF2-40B4-BE49-F238E27FC236}">
                <a16:creationId xmlns:a16="http://schemas.microsoft.com/office/drawing/2014/main" id="{1D683D6A-1FFA-E747-4A0F-20043737B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444" y="2152798"/>
            <a:ext cx="205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dirty="0">
                <a:latin typeface="+mn-ea"/>
                <a:ea typeface="+mn-ea"/>
              </a:rPr>
              <a:t>人口換算すると</a:t>
            </a:r>
            <a:r>
              <a:rPr lang="en-US" altLang="ja-JP" dirty="0">
                <a:latin typeface="+mn-ea"/>
                <a:ea typeface="+mn-ea"/>
              </a:rPr>
              <a:t>…</a:t>
            </a:r>
          </a:p>
        </p:txBody>
      </p:sp>
      <p:graphicFrame>
        <p:nvGraphicFramePr>
          <p:cNvPr id="2" name="Ch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34668"/>
              </p:ext>
            </p:extLst>
          </p:nvPr>
        </p:nvGraphicFramePr>
        <p:xfrm>
          <a:off x="619618" y="3246626"/>
          <a:ext cx="4074705" cy="2391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9388063"/>
              </p:ext>
            </p:extLst>
          </p:nvPr>
        </p:nvGraphicFramePr>
        <p:xfrm>
          <a:off x="5089029" y="3401477"/>
          <a:ext cx="432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31449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81" y="1487937"/>
            <a:ext cx="2523430" cy="2108838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ｇｅｔ ｒｅａｄｙ</a:t>
            </a:r>
            <a:r>
              <a:rPr lang="ja-JP" altLang="en-US" sz="2000" b="1" dirty="0">
                <a:latin typeface="+mn-lt"/>
                <a:ea typeface="+mj-ea"/>
              </a:rPr>
              <a:t>　＜番組ＳＮＳ＞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200472" y="993512"/>
            <a:ext cx="90804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X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@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zip_getready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6,000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481" y="3717032"/>
            <a:ext cx="2045443" cy="2924944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8784" y="1469288"/>
            <a:ext cx="1695632" cy="3102186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2800" y="4591974"/>
            <a:ext cx="1805757" cy="2125953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0486" y="1475561"/>
            <a:ext cx="2396767" cy="2445105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1377" y="4055432"/>
            <a:ext cx="2214983" cy="2721265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1272" y="1487937"/>
            <a:ext cx="2344489" cy="2344489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21312" y="4055432"/>
            <a:ext cx="2346813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6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ｇｅｔ ｒｅａｄｙ</a:t>
            </a:r>
            <a:r>
              <a:rPr lang="ja-JP" altLang="en-US" sz="2000" b="1" dirty="0">
                <a:latin typeface="+mn-lt"/>
                <a:ea typeface="+mj-ea"/>
              </a:rPr>
              <a:t>　＜リスナー・プロフィール＞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52279" y="935432"/>
            <a:ext cx="9586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●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</a:rPr>
              <a:t>radiko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全体のリスナーと比較して、「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</a:rPr>
              <a:t>get ready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」のリスナーのポイントが高いプロフィール</a:t>
            </a:r>
            <a:endParaRPr lang="en-US" altLang="ja-JP" sz="1600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172" y="1417929"/>
            <a:ext cx="8634628" cy="770802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351" y="2279332"/>
            <a:ext cx="8627432" cy="723981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852" y="3103991"/>
            <a:ext cx="8634628" cy="72961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155" y="3961727"/>
            <a:ext cx="8634628" cy="731003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54" y="4792015"/>
            <a:ext cx="8621288" cy="718898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6351" y="5651144"/>
            <a:ext cx="8621288" cy="71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245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9" y="260648"/>
            <a:ext cx="56886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ｇｅｔ ｒｅａｄｙ</a:t>
            </a:r>
            <a:r>
              <a:rPr lang="ja-JP" altLang="en-US" sz="2000" b="1" dirty="0">
                <a:latin typeface="+mn-lt"/>
                <a:ea typeface="+mj-ea"/>
              </a:rPr>
              <a:t>　＜タイムテーブル＞　</a:t>
            </a: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9568B761-A49C-00C6-E92F-C84C00C434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8362182"/>
              </p:ext>
            </p:extLst>
          </p:nvPr>
        </p:nvGraphicFramePr>
        <p:xfrm>
          <a:off x="1064568" y="1484784"/>
          <a:ext cx="7776864" cy="4086936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1226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7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974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233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START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END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コーナー・タイトル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63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11:58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TIME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SIGNAL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8523257"/>
                  </a:ext>
                </a:extLst>
              </a:tr>
              <a:tr h="2263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OPENER〜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01060703"/>
                  </a:ext>
                </a:extLst>
              </a:tr>
              <a:tr h="2263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12:14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12:16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HEADLINE NEWS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63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12:16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12:18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TRAFFIC</a:t>
                      </a:r>
                      <a:r>
                        <a:rPr lang="en-US" altLang="ja-JP" sz="1100" u="none" strike="noStrike" baseline="0" dirty="0">
                          <a:effectLst/>
                        </a:rPr>
                        <a:t> 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96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12:20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12:35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MUSIC</a:t>
                      </a:r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BOX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63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12:40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12:50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DUNK</a:t>
                      </a:r>
                      <a:r>
                        <a:rPr lang="ja-JP" altLang="en-US" sz="1100" u="none" strike="noStrike" dirty="0">
                          <a:effectLst/>
                        </a:rPr>
                        <a:t> </a:t>
                      </a:r>
                      <a:r>
                        <a:rPr lang="en-US" altLang="ja-JP" sz="1100" u="none" strike="noStrike" dirty="0">
                          <a:effectLst/>
                        </a:rPr>
                        <a:t>THE</a:t>
                      </a:r>
                      <a:r>
                        <a:rPr lang="ja-JP" altLang="en-US" sz="1100" u="none" strike="noStrike" dirty="0">
                          <a:effectLst/>
                        </a:rPr>
                        <a:t> </a:t>
                      </a:r>
                      <a:r>
                        <a:rPr lang="en-US" altLang="ja-JP" sz="1100" u="none" strike="noStrike" dirty="0">
                          <a:effectLst/>
                        </a:rPr>
                        <a:t>SPORT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63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13:10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13:15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RADIO</a:t>
                      </a:r>
                      <a:r>
                        <a:rPr lang="ja-JP" altLang="en-US" sz="1100" u="none" strike="noStrike" dirty="0">
                          <a:effectLst/>
                        </a:rPr>
                        <a:t> </a:t>
                      </a:r>
                      <a:r>
                        <a:rPr lang="en-US" altLang="ja-JP" sz="1100" u="none" strike="noStrike" dirty="0">
                          <a:effectLst/>
                        </a:rPr>
                        <a:t>SHOPPING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638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13:20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13:22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sz="1100" u="none" strike="noStrike" dirty="0">
                          <a:effectLst/>
                        </a:rPr>
                        <a:t>WEATHER 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990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13:22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13:24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1" lang="ja-JP" altLang="en-US" sz="1100" u="none" strike="noStrike" kern="1200" dirty="0">
                          <a:effectLst/>
                        </a:rPr>
                        <a:t>　</a:t>
                      </a:r>
                      <a:r>
                        <a:rPr kumimoji="1" lang="en-US" altLang="ja-JP" sz="1100" u="none" strike="noStrike" kern="1200" dirty="0">
                          <a:effectLst/>
                        </a:rPr>
                        <a:t>TRAFFIC INFORMATION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8079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13:30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13:40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（月）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Dream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shift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　　　　　　 （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分番組）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（火）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WATCH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STYLE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　　　　（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分番組）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（水）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get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ready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for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success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（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分番組）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84750585"/>
                  </a:ext>
                </a:extLst>
              </a:tr>
              <a:tr h="36569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14:15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14:17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HEADLINE NEWS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84607179"/>
                  </a:ext>
                </a:extLst>
              </a:tr>
              <a:tr h="27605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14:17</a:t>
                      </a:r>
                      <a:endParaRPr lang="en-US" altLang="ja-JP" sz="1100" b="1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14:19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TRAFFIC INFORMATION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726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14:57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CLOSER〜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25600239"/>
                  </a:ext>
                </a:extLst>
              </a:tr>
              <a:tr h="20726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>
                          <a:effectLst/>
                        </a:rPr>
                        <a:t>14:58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15:00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TIME</a:t>
                      </a:r>
                      <a:r>
                        <a:rPr lang="ja-JP" altLang="en-US" sz="1100" u="none" strike="noStrike" dirty="0">
                          <a:effectLst/>
                        </a:rPr>
                        <a:t> </a:t>
                      </a:r>
                      <a:r>
                        <a:rPr lang="en-US" altLang="ja-JP" sz="1100" u="none" strike="noStrike" dirty="0">
                          <a:effectLst/>
                        </a:rPr>
                        <a:t>SIGNAL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3253930"/>
                  </a:ext>
                </a:extLst>
              </a:tr>
            </a:tbl>
          </a:graphicData>
        </a:graphic>
      </p:graphicFrame>
      <p:sp>
        <p:nvSpPr>
          <p:cNvPr id="4" name="Text Box 1797">
            <a:extLst>
              <a:ext uri="{FF2B5EF4-FFF2-40B4-BE49-F238E27FC236}">
                <a16:creationId xmlns:a16="http://schemas.microsoft.com/office/drawing/2014/main" id="{A5D01842-A086-4CB0-F44D-A0D31A3FF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439" y="5949280"/>
            <a:ext cx="788487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1050" dirty="0">
                <a:latin typeface="+mn-ea"/>
                <a:ea typeface="+mn-ea"/>
              </a:rPr>
              <a:t>※</a:t>
            </a:r>
            <a:r>
              <a:rPr lang="ja-JP" altLang="en-US" sz="1050" dirty="0">
                <a:latin typeface="+mn-ea"/>
                <a:ea typeface="+mn-ea"/>
              </a:rPr>
              <a:t>特別番組などのため、放送時刻変更または放送休止になる場合があります。　　　　　　 </a:t>
            </a:r>
          </a:p>
        </p:txBody>
      </p:sp>
    </p:spTree>
    <p:extLst>
      <p:ext uri="{BB962C8B-B14F-4D97-AF65-F5344CB8AC3E}">
        <p14:creationId xmlns:p14="http://schemas.microsoft.com/office/powerpoint/2010/main" val="187975516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ZIP COLOR1">
      <a:dk1>
        <a:sysClr val="windowText" lastClr="000000"/>
      </a:dk1>
      <a:lt1>
        <a:sysClr val="window" lastClr="FFFFFF"/>
      </a:lt1>
      <a:dk2>
        <a:srgbClr val="797B84"/>
      </a:dk2>
      <a:lt2>
        <a:srgbClr val="D8D8D8"/>
      </a:lt2>
      <a:accent1>
        <a:srgbClr val="EB6432"/>
      </a:accent1>
      <a:accent2>
        <a:srgbClr val="797B84"/>
      </a:accent2>
      <a:accent3>
        <a:srgbClr val="43AC77"/>
      </a:accent3>
      <a:accent4>
        <a:srgbClr val="B13483"/>
      </a:accent4>
      <a:accent5>
        <a:srgbClr val="79C6E7"/>
      </a:accent5>
      <a:accent6>
        <a:srgbClr val="F28B84"/>
      </a:accent6>
      <a:hlink>
        <a:srgbClr val="0070C0"/>
      </a:hlink>
      <a:folHlink>
        <a:srgbClr val="954F72"/>
      </a:folHlink>
    </a:clrScheme>
    <a:fontScheme name="固定フォント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47727</TotalTime>
  <Words>797</Words>
  <Application>Microsoft Office PowerPoint</Application>
  <PresentationFormat>A4 210 x 297 mm</PresentationFormat>
  <Paragraphs>141</Paragraphs>
  <Slides>7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HGPｺﾞｼｯｸE</vt:lpstr>
      <vt:lpstr>Meiryo UI</vt:lpstr>
      <vt:lpstr>ＭＳ Ｐゴシック</vt:lpstr>
      <vt:lpstr>Arial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ZIP-FM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DAY</dc:title>
  <dc:subject>hiroyuki</dc:subject>
  <dc:creator>hiroyuki</dc:creator>
  <cp:lastModifiedBy>伊藤 光里</cp:lastModifiedBy>
  <cp:revision>2552</cp:revision>
  <cp:lastPrinted>2022-02-09T08:53:13Z</cp:lastPrinted>
  <dcterms:created xsi:type="dcterms:W3CDTF">2002-09-26T02:44:22Z</dcterms:created>
  <dcterms:modified xsi:type="dcterms:W3CDTF">2026-07-27T06:27:10Z</dcterms:modified>
  <cp:contentStatus/>
</cp:coreProperties>
</file>