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1" r:id="rId2"/>
    <p:sldId id="484" r:id="rId3"/>
    <p:sldId id="482" r:id="rId4"/>
    <p:sldId id="505" r:id="rId5"/>
    <p:sldId id="498" r:id="rId6"/>
    <p:sldId id="504" r:id="rId7"/>
    <p:sldId id="483" r:id="rId8"/>
    <p:sldId id="499" r:id="rId9"/>
    <p:sldId id="485" r:id="rId10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505"/>
            <p14:sldId id="498"/>
            <p14:sldId id="504"/>
            <p14:sldId id="483"/>
            <p14:sldId id="499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660066"/>
    <a:srgbClr val="CC00CC"/>
    <a:srgbClr val="FF00FF"/>
    <a:srgbClr val="FF66FF"/>
    <a:srgbClr val="FF99FF"/>
    <a:srgbClr val="FFCCFF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99" d="100"/>
          <a:sy n="99" d="100"/>
        </p:scale>
        <p:origin x="630" y="96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ugawara\Downloads\processed_CRASH%20HOUSE_&#28310;&#2063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ugawara\Downloads\&#24180;&#40802;&#24615;&#21029;&#32884;&#21462;&#29575;&#26089;&#35211;&#34920;_&#12464;&#12521;&#12501;&#20184;&#12365;&#23436;&#25104;&#29256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19:00</c:v>
                </c:pt>
                <c:pt idx="1">
                  <c:v>19:15</c:v>
                </c:pt>
                <c:pt idx="2">
                  <c:v>19:30</c:v>
                </c:pt>
                <c:pt idx="3">
                  <c:v>19:45</c:v>
                </c:pt>
                <c:pt idx="4">
                  <c:v>20:00</c:v>
                </c:pt>
                <c:pt idx="5">
                  <c:v>20:15</c:v>
                </c:pt>
                <c:pt idx="6">
                  <c:v>20:30</c:v>
                </c:pt>
                <c:pt idx="7">
                  <c:v>20:45</c:v>
                </c:pt>
              </c:strCache>
            </c:strRef>
          </c:cat>
          <c:val>
            <c:numRef>
              <c:f>Sheet1!$B$2:$B$9</c:f>
              <c:numCache>
                <c:formatCode>0.0;\-0.0;"*"</c:formatCode>
                <c:ptCount val="8"/>
                <c:pt idx="0">
                  <c:v>1.2</c:v>
                </c:pt>
                <c:pt idx="1">
                  <c:v>0.8</c:v>
                </c:pt>
                <c:pt idx="2">
                  <c:v>0.7</c:v>
                </c:pt>
                <c:pt idx="3">
                  <c:v>0.5</c:v>
                </c:pt>
                <c:pt idx="4">
                  <c:v>1</c:v>
                </c:pt>
                <c:pt idx="5">
                  <c:v>0.8</c:v>
                </c:pt>
                <c:pt idx="6">
                  <c:v>0.5</c:v>
                </c:pt>
                <c:pt idx="7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19:00</c:v>
                </c:pt>
                <c:pt idx="1">
                  <c:v>19:15</c:v>
                </c:pt>
                <c:pt idx="2">
                  <c:v>19:30</c:v>
                </c:pt>
                <c:pt idx="3">
                  <c:v>19:45</c:v>
                </c:pt>
                <c:pt idx="4">
                  <c:v>20:00</c:v>
                </c:pt>
                <c:pt idx="5">
                  <c:v>20:15</c:v>
                </c:pt>
                <c:pt idx="6">
                  <c:v>20:30</c:v>
                </c:pt>
                <c:pt idx="7">
                  <c:v>20:45</c:v>
                </c:pt>
              </c:strCache>
            </c:strRef>
          </c:cat>
          <c:val>
            <c:numRef>
              <c:f>Sheet1!$C$2:$C$9</c:f>
              <c:numCache>
                <c:formatCode>0.0;\-0.0;"*"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19:00</c:v>
                </c:pt>
                <c:pt idx="1">
                  <c:v>19:15</c:v>
                </c:pt>
                <c:pt idx="2">
                  <c:v>19:30</c:v>
                </c:pt>
                <c:pt idx="3">
                  <c:v>19:45</c:v>
                </c:pt>
                <c:pt idx="4">
                  <c:v>20:00</c:v>
                </c:pt>
                <c:pt idx="5">
                  <c:v>20:15</c:v>
                </c:pt>
                <c:pt idx="6">
                  <c:v>20:30</c:v>
                </c:pt>
                <c:pt idx="7">
                  <c:v>20:45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19:00</c:v>
                </c:pt>
                <c:pt idx="1">
                  <c:v>19:15</c:v>
                </c:pt>
                <c:pt idx="2">
                  <c:v>19:30</c:v>
                </c:pt>
                <c:pt idx="3">
                  <c:v>19:45</c:v>
                </c:pt>
                <c:pt idx="4">
                  <c:v>20:00</c:v>
                </c:pt>
                <c:pt idx="5">
                  <c:v>20:15</c:v>
                </c:pt>
                <c:pt idx="6">
                  <c:v>20:30</c:v>
                </c:pt>
                <c:pt idx="7">
                  <c:v>20:45</c:v>
                </c:pt>
              </c:strCache>
            </c:strRef>
          </c:cat>
          <c:val>
            <c:numRef>
              <c:f>Sheet1!$D$2:$D$9</c:f>
              <c:numCache>
                <c:formatCode>0.0;\-0.0;"*"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0.2</c:v>
                </c:pt>
                <c:pt idx="7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19:00</c:v>
                </c:pt>
                <c:pt idx="1">
                  <c:v>19:15</c:v>
                </c:pt>
                <c:pt idx="2">
                  <c:v>19:30</c:v>
                </c:pt>
                <c:pt idx="3">
                  <c:v>19:45</c:v>
                </c:pt>
                <c:pt idx="4">
                  <c:v>20:00</c:v>
                </c:pt>
                <c:pt idx="5">
                  <c:v>20:15</c:v>
                </c:pt>
                <c:pt idx="6">
                  <c:v>20:30</c:v>
                </c:pt>
                <c:pt idx="7">
                  <c:v>20:45</c:v>
                </c:pt>
              </c:strCache>
            </c:strRef>
          </c:cat>
          <c:val>
            <c:numRef>
              <c:f>Sheet1!$E$2:$E$9</c:f>
              <c:numCache>
                <c:formatCode>0.0;\-0.0;"*"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2711648"/>
        <c:axId val="1142712192"/>
      </c:lineChart>
      <c:catAx>
        <c:axId val="1142711648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114271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2712192"/>
        <c:scaling>
          <c:orientation val="minMax"/>
          <c:max val="1.5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1142711648"/>
        <c:crosses val="autoZero"/>
        <c:crossBetween val="between"/>
        <c:majorUnit val="0.5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19:00 -2100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49.6</c:v>
                </c:pt>
                <c:pt idx="1">
                  <c:v>9.1999999999999993</c:v>
                </c:pt>
                <c:pt idx="2">
                  <c:v>6.7</c:v>
                </c:pt>
                <c:pt idx="3">
                  <c:v>13.4</c:v>
                </c:pt>
                <c:pt idx="4">
                  <c:v>0</c:v>
                </c:pt>
                <c:pt idx="5">
                  <c:v>0</c:v>
                </c:pt>
                <c:pt idx="6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19:00 -2100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1.0613857497142882E-2"/>
                  <c:y val="-2.1807340001727142E-7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5.9433715884327956E-2"/>
                  <c:y val="-6.093014411162577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3.2187769650397283E-3"/>
                  <c:y val="3.9873630826157989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0457786719985625E-2"/>
                  <c:y val="-0.10376848281101848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0.1925129902283397"/>
                  <c:y val="5.539064360438694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4.9786577913164473E-2"/>
                  <c:y val="2.1807340001727142E-7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49.6</c:v>
                </c:pt>
                <c:pt idx="1">
                  <c:v>9.1999999999999993</c:v>
                </c:pt>
                <c:pt idx="2">
                  <c:v>6.7</c:v>
                </c:pt>
                <c:pt idx="3">
                  <c:v>13.4</c:v>
                </c:pt>
                <c:pt idx="4">
                  <c:v>0</c:v>
                </c:pt>
                <c:pt idx="5">
                  <c:v>0</c:v>
                </c:pt>
                <c:pt idx="6">
                  <c:v>21.099999999999994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61111111111111"/>
          <c:y val="0.10659722222222222"/>
          <c:w val="0.5186574074074074"/>
          <c:h val="0.77798611111111116"/>
        </c:manualLayout>
      </c:layout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5CF-478B-96D5-F390E3C4076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5CF-478B-96D5-F390E3C407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58872DC-4C1D-47AE-927A-1D790EECD8B9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/>
                      <a:t> </a:t>
                    </a:r>
                    <a:fld id="{9D9ED47A-1600-40F0-9EF5-140D37BF2033}" type="PERCENTAGE">
                      <a:rPr lang="en-US" altLang="ja-JP" baseline="0"/>
                      <a:pPr/>
                      <a:t>[パーセンテージ]</a:t>
                    </a:fld>
                    <a:endParaRPr lang="ja-JP" alt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CF-478B-96D5-F390E3C407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CAB3CC-43E1-4D15-99B8-43B86CA64806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/>
                      <a:t> </a:t>
                    </a:r>
                    <a:fld id="{AEAFCB8A-619A-4CF9-9BE3-69FC3AD617EB}" type="PERCENTAGE">
                      <a:rPr lang="en-US" altLang="ja-JP" baseline="0"/>
                      <a:pPr/>
                      <a:t>[パーセンテージ]</a:t>
                    </a:fld>
                    <a:endParaRPr lang="ja-JP" alt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5CF-478B-96D5-F390E3C40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  <a:latin typeface="HGPｺﾞｼｯｸE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'特性×時間区分 '!$O$21:$P$21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'特性×時間区分 '!$O$22:$P$22</c:f>
              <c:numCache>
                <c:formatCode>General</c:formatCode>
                <c:ptCount val="2"/>
                <c:pt idx="0">
                  <c:v>67.199999999999989</c:v>
                </c:pt>
                <c:pt idx="1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CF-478B-96D5-F390E3C4076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3A-4A60-A65D-5D009E9104D7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3A-4A60-A65D-5D009E9104D7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3A-4A60-A65D-5D009E9104D7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B3A-4A60-A65D-5D009E9104D7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B3A-4A60-A65D-5D009E9104D7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B3A-4A60-A65D-5D009E9104D7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B3A-4A60-A65D-5D009E9104D7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B3A-4A60-A65D-5D009E9104D7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B3A-4A60-A65D-5D009E9104D7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B3A-4A60-A65D-5D009E9104D7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B3A-4A60-A65D-5D009E9104D7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B3A-4A60-A65D-5D009E9104D7}"/>
              </c:ext>
            </c:extLst>
          </c:dPt>
          <c:dLbls>
            <c:dLbl>
              <c:idx val="1"/>
              <c:layout>
                <c:manualLayout>
                  <c:x val="0.11649374999999999"/>
                  <c:y val="7.9097569444444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3A-4A60-A65D-5D009E9104D7}"/>
                </c:ext>
              </c:extLst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1240162037037039"/>
                      <c:h val="0.168671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B3A-4A60-A65D-5D009E9104D7}"/>
                </c:ext>
              </c:extLst>
            </c:dLbl>
            <c:dLbl>
              <c:idx val="9"/>
              <c:layout>
                <c:manualLayout>
                  <c:x val="5.9851851851851854E-3"/>
                  <c:y val="-6.73027777777777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B3A-4A60-A65D-5D009E910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E 本文"/>
                    <a:ea typeface="HGPｺﾞｼｯｸE 本文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4.3</c:v>
                </c:pt>
                <c:pt idx="1">
                  <c:v>1.8</c:v>
                </c:pt>
                <c:pt idx="2">
                  <c:v>15.2</c:v>
                </c:pt>
                <c:pt idx="3">
                  <c:v>18.8</c:v>
                </c:pt>
                <c:pt idx="4">
                  <c:v>18</c:v>
                </c:pt>
                <c:pt idx="5">
                  <c:v>9.1</c:v>
                </c:pt>
                <c:pt idx="6">
                  <c:v>0.7</c:v>
                </c:pt>
                <c:pt idx="7">
                  <c:v>2.7</c:v>
                </c:pt>
                <c:pt idx="8">
                  <c:v>6.7</c:v>
                </c:pt>
                <c:pt idx="9">
                  <c:v>6.9</c:v>
                </c:pt>
                <c:pt idx="10">
                  <c:v>12.9</c:v>
                </c:pt>
                <c:pt idx="1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B3A-4A60-A65D-5D009E9104D7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7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ＣＲＡＳＨ ＨＯＵＳＥ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9" name="図 8" descr="人, 横たわる, ベッド, 男 が含まれている画像&#10;&#10;自動的に生成された説明">
            <a:extLst>
              <a:ext uri="{FF2B5EF4-FFF2-40B4-BE49-F238E27FC236}">
                <a16:creationId xmlns:a16="http://schemas.microsoft.com/office/drawing/2014/main" id="{BDB9328E-8FD5-3D24-A781-052F796E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10" y="378895"/>
            <a:ext cx="3400152" cy="19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ＣＲＡＳＨ ＨＯＵＳＥ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”家“を舞台に、リスナーとちょっと近い距離感で番組をお届け！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永田レイナと上野正明のコンビが、”家“を舞台に、時にはスタイリッシュに、時にはコミカルな姉弟トークで、様々な話題を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ご紹介！音楽、サブカル、スポーツ、流行ってるもなどなど外の話題から、夢、お悩みなど内の話題まで、リスナーとちょっと近い距離感で番組をお届けします！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ＣＲＡＳＨ ＨＯＵＳＥ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毎週金曜日　１９：００～２１：００ ＜２時間プログラム＞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永田レイナ 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&amp;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上野正明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16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34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　男・女　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@ZIP_CRASHHOUSE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3,635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7" name="図 6" descr="人, 横たわる, ベッド, 男 が含まれている画像&#10;&#10;自動的に生成された説明">
            <a:extLst>
              <a:ext uri="{FF2B5EF4-FFF2-40B4-BE49-F238E27FC236}">
                <a16:creationId xmlns:a16="http://schemas.microsoft.com/office/drawing/2014/main" id="{BDB9328E-8FD5-3D24-A781-052F796E6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19" y="2708920"/>
            <a:ext cx="256028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白い壁の前に立っている女性&#10;&#10;自動的に生成された説明">
            <a:extLst>
              <a:ext uri="{FF2B5EF4-FFF2-40B4-BE49-F238E27FC236}">
                <a16:creationId xmlns:a16="http://schemas.microsoft.com/office/drawing/2014/main" id="{4D4AE4D3-3A49-6D8B-7213-F41B0207F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96" y="1628800"/>
            <a:ext cx="2948710" cy="221204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永田レイナ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REINA NAGATA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3350"/>
              </p:ext>
            </p:extLst>
          </p:nvPr>
        </p:nvGraphicFramePr>
        <p:xfrm>
          <a:off x="347112" y="1631080"/>
          <a:ext cx="5827622" cy="4823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3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1992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埼玉県さいたま市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ソフトボール・草野球・アニメ全般・映画・旅行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料理、雰囲気で描く絵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年から、モデル、タレントとしてキャリアをスタート。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月に「第４回アパマンショップキャンペーンガール」グランプリ受賞。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年「ミス・アース・ジャパン グランプリ」受賞し、環境省 官民連携啓発プロジェクト 「ウォータープロジェクト」のプロジェクトサポーターとして活動。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TOKYO GIRLS COLLECTION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」出演。 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TOKYO GIRLS RUN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」参加。その他、テレビ、イベントなどに多数出演。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月「月刊ナガタレイナ」の個展を初開催。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月に「月刊ナガタレイナ」プロジェクトチームを「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ANTI-R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」へと改名。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2016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2018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BEATNIK JUNCTION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BRUNCH STYLE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aniBuzz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  <a:b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</a:b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CRASH HOUSE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reina_nagata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5.3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万人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ＣＲＡＳＨ ＨＯＵＳＥ　＜ナビゲーター・プロフィール＞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300" t="9534" r="2133" b="42122"/>
          <a:stretch/>
        </p:blipFill>
        <p:spPr>
          <a:xfrm>
            <a:off x="6635097" y="1628800"/>
            <a:ext cx="2948710" cy="221153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上野正明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MASAAKI UENO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73092"/>
              </p:ext>
            </p:extLst>
          </p:nvPr>
        </p:nvGraphicFramePr>
        <p:xfrm>
          <a:off x="347112" y="1631080"/>
          <a:ext cx="5827622" cy="4978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3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1996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22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東京都板橋区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ギター、ディズニー、レジャー施設、お笑い、ファッション、インテリア、ゲーム、カメラ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曲作り、映像編集、デザイン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年から都内を中心に弾き語りライブを始め、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年にアコースティックセッショングループ「ぷらそにか」に所属。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年に赤坂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BLITZ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にて「ぷらそにか」を卒業し、男女混合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人組バンド「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Hi Cheers!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」としてメジャーデビュー。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年に「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Hi Cheers!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」が解散。</a:t>
                      </a:r>
                      <a:endParaRPr kumimoji="1" lang="en-US" altLang="ja-JP" sz="1100" b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>
                          <a:latin typeface="+mn-ea"/>
                          <a:ea typeface="+mn-ea"/>
                        </a:rPr>
                        <a:t>現在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はシンガーソングライターとして活動している。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 NAVIGOTAR CONTEST 2023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」にてグランプリを受賞。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最近では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men’s FUDGE 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公式インフルエンサーとしても活躍中。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 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2025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 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2025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THINK ABOUT THE FUTURE 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SOUND MIND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（第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土曜日）」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OVER VIEW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MOJO</a:t>
                      </a:r>
                      <a:r>
                        <a:rPr lang="en-US" altLang="ja-JP" sz="11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VISION</a:t>
                      </a:r>
                      <a:r>
                        <a:rPr lang="ja-JP" altLang="en-US" sz="11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ja-JP" sz="11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</a:t>
                      </a:r>
                      <a:r>
                        <a:rPr lang="ja-JP" altLang="en-US" sz="11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月～）」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CRASH HOUSE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  <a:b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</a:b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THUMBS UP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@ueno_masaaki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 約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5,823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@ueno__masaaki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 約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5,000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endParaRPr kumimoji="1" lang="ja-JP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ＣＲＡＳＨ ＨＯＵＳＥ　＜ナビゲーター・プロフィール＞</a:t>
            </a:r>
          </a:p>
        </p:txBody>
      </p:sp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D24FE241-46B0-FFFB-BEEA-4DF5422B8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4653136"/>
            <a:ext cx="1692000" cy="1692000"/>
          </a:xfrm>
          <a:prstGeom prst="rect">
            <a:avLst/>
          </a:prstGeom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57882"/>
              </p:ext>
            </p:extLst>
          </p:nvPr>
        </p:nvGraphicFramePr>
        <p:xfrm>
          <a:off x="7617272" y="4314840"/>
          <a:ext cx="126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ボイスサンプル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ＣＲＡＳＨ ＨＯＵＳＥ　＜</a:t>
            </a:r>
            <a:r>
              <a:rPr lang="ja-JP" altLang="en-US" sz="2000" b="1" dirty="0">
                <a:latin typeface="+mn-lt"/>
                <a:ea typeface="+mj-ea"/>
              </a:rPr>
              <a:t>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4851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CRASH HOUSE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34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歳＞ターゲット聴取シェア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86593" y="1592181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68046" y="1522630"/>
            <a:ext cx="2746443" cy="2409711"/>
            <a:chOff x="1477289" y="1893674"/>
            <a:chExt cx="2392335" cy="202656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872901"/>
                </p:ext>
              </p:extLst>
            </p:nvPr>
          </p:nvGraphicFramePr>
          <p:xfrm>
            <a:off x="1531400" y="20482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1196755"/>
                </p:ext>
              </p:extLst>
            </p:nvPr>
          </p:nvGraphicFramePr>
          <p:xfrm>
            <a:off x="1477289" y="189367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85719" y="2290391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295" y="2587681"/>
              <a:ext cx="573329" cy="395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４９．６％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CRASH HOUSE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32</a:t>
              </a:r>
              <a:r>
                <a:rPr lang="ja-JP" altLang="en-US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707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CRASH HOUSE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3.2%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693841" y="5238142"/>
            <a:ext cx="44246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32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71BE-1F80-C258-DD09-3F5A231B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56B0BF8E-BF6B-82C1-F5CF-DFA69ED3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ＣＲＡＳＨ ＨＯＵＳＥ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2EBF5F-BC96-7A9F-1F1C-C52374175384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6E2D282C-1940-F01C-820B-2FF207B415FB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8B11E1FA-26B1-1540-C7E3-EC948D071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8232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放送時間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18.8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18.0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放送時間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31859A-C255-A780-A27F-CAC0D8CC543F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A946D84D-10D8-4DF1-5B83-F7C0270E9488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954A7F6D-6E4D-EE5E-1AEE-FC7A04A8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CRASH HOUSE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67%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33%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が女性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90EFFDE-DF62-DB55-94BA-4F9EEE9E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●（金）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19:00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21:00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18140"/>
              </p:ext>
            </p:extLst>
          </p:nvPr>
        </p:nvGraphicFramePr>
        <p:xfrm>
          <a:off x="370487" y="199661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362916"/>
              </p:ext>
            </p:extLst>
          </p:nvPr>
        </p:nvGraphicFramePr>
        <p:xfrm>
          <a:off x="5130082" y="2075612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10E49F-3F92-A0C2-3E57-95458C44B583}"/>
              </a:ext>
            </a:extLst>
          </p:cNvPr>
          <p:cNvSpPr txBox="1"/>
          <p:nvPr/>
        </p:nvSpPr>
        <p:spPr>
          <a:xfrm>
            <a:off x="726306" y="6482220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8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52" y="1482278"/>
            <a:ext cx="2609132" cy="1821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ＣＲＡＳＨ ＨＯＵＳＥ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@ZIP_CRASHHOUSE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3,500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3573016"/>
            <a:ext cx="2304256" cy="315625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784" y="1477130"/>
            <a:ext cx="2185491" cy="267195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784" y="4302861"/>
            <a:ext cx="2003500" cy="213319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765" y="1477131"/>
            <a:ext cx="2247487" cy="209588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3765" y="3718082"/>
            <a:ext cx="2205488" cy="273183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1312" y="1471305"/>
            <a:ext cx="2088456" cy="236468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1312" y="4149080"/>
            <a:ext cx="1944216" cy="19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ＣＲＡＳＨ ＨＯＵＳＥ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CRASH HOUSE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1438480"/>
            <a:ext cx="8628005" cy="72310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90" y="3210093"/>
            <a:ext cx="8594647" cy="73598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71" y="2326083"/>
            <a:ext cx="8622746" cy="73768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86" y="4066262"/>
            <a:ext cx="8562453" cy="74491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39" y="5828162"/>
            <a:ext cx="8594647" cy="7284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095" y="4931365"/>
            <a:ext cx="8602591" cy="7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6408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ＣＲＡＳＨ ＨＯＵＳＥ</a:t>
            </a:r>
            <a:r>
              <a:rPr lang="ja-JP" altLang="en-US" sz="2000" b="1" dirty="0">
                <a:latin typeface="+mn-lt"/>
                <a:ea typeface="+mj-ea"/>
              </a:rPr>
              <a:t>　＜タイムテーブル</a:t>
            </a:r>
            <a:r>
              <a:rPr lang="ja-JP" altLang="en-US" sz="2000" b="1">
                <a:latin typeface="+mn-lt"/>
                <a:ea typeface="+mj-ea"/>
              </a:rPr>
              <a:t>＞　</a:t>
            </a:r>
            <a:endParaRPr lang="ja-JP" altLang="en-US" sz="2000" b="1" dirty="0">
              <a:latin typeface="+mn-lt"/>
              <a:ea typeface="+mj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17709"/>
              </p:ext>
            </p:extLst>
          </p:nvPr>
        </p:nvGraphicFramePr>
        <p:xfrm>
          <a:off x="920552" y="1268760"/>
          <a:ext cx="7776864" cy="415381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22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86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 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931985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OPENER〜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977691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8551246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9:21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9:26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RADIO SHOPPING</a:t>
                      </a:r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9:35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9:45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（木）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GOOD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HARVEST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分番組）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10:10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（火）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DRIVING 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GO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GO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分番組）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HEADLINE NEWS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10:46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（月</a:t>
                      </a:r>
                      <a:r>
                        <a:rPr lang="en-US" altLang="ja-JP" sz="1100" u="none" strike="noStrike" dirty="0">
                          <a:effectLst/>
                        </a:rPr>
                        <a:t>〜</a:t>
                      </a:r>
                      <a:r>
                        <a:rPr lang="ja-JP" altLang="en-US" sz="1100" u="none" strike="noStrike" dirty="0">
                          <a:effectLst/>
                        </a:rPr>
                        <a:t>木）</a:t>
                      </a:r>
                      <a:r>
                        <a:rPr lang="en-US" altLang="ja-JP" sz="1100" u="none" strike="noStrike" dirty="0">
                          <a:effectLst/>
                        </a:rPr>
                        <a:t>FAMILY</a:t>
                      </a:r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</a:rPr>
                        <a:t>TALKING</a:t>
                      </a:r>
                      <a:r>
                        <a:rPr lang="ja-JP" altLang="en-US" sz="1100" u="none" strike="noStrike" dirty="0">
                          <a:effectLst/>
                        </a:rPr>
                        <a:t>（</a:t>
                      </a:r>
                      <a:r>
                        <a:rPr lang="en-US" altLang="ja-JP" sz="1100" u="none" strike="noStrike" dirty="0">
                          <a:effectLst/>
                        </a:rPr>
                        <a:t>10</a:t>
                      </a:r>
                      <a:r>
                        <a:rPr lang="ja-JP" altLang="en-US" sz="1100" u="none" strike="noStrike" dirty="0">
                          <a:effectLst/>
                        </a:rPr>
                        <a:t>番組）</a:t>
                      </a:r>
                      <a:endParaRPr lang="en-US" altLang="ja-JP" sz="1100" u="none" strike="noStrike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11:21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TRAFFIC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CLOSER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877542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11:58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 SIGNAL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3038918"/>
                  </a:ext>
                </a:extLst>
              </a:tr>
            </a:tbl>
          </a:graphicData>
        </a:graphic>
      </p:graphicFrame>
      <p:sp>
        <p:nvSpPr>
          <p:cNvPr id="3" name="Text Box 1797">
            <a:extLst>
              <a:ext uri="{FF2B5EF4-FFF2-40B4-BE49-F238E27FC236}">
                <a16:creationId xmlns:a16="http://schemas.microsoft.com/office/drawing/2014/main" id="{84C32610-0FA5-6B3B-E9E1-F9CE18AF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51" y="5877272"/>
            <a:ext cx="7884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50" dirty="0">
                <a:latin typeface="+mn-ea"/>
                <a:ea typeface="+mn-ea"/>
              </a:rPr>
              <a:t>※</a:t>
            </a:r>
            <a:r>
              <a:rPr lang="ja-JP" altLang="en-US" sz="1050" dirty="0">
                <a:latin typeface="+mn-ea"/>
                <a:ea typeface="+mn-ea"/>
              </a:rPr>
              <a:t>特別番組などのため、放送時刻変更または放送休止になる場合があります。　　　　　　 </a:t>
            </a:r>
          </a:p>
        </p:txBody>
      </p:sp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47949</TotalTime>
  <Words>1059</Words>
  <Application>Microsoft Office PowerPoint</Application>
  <PresentationFormat>A4 210 x 297 mm</PresentationFormat>
  <Paragraphs>204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康司 久保田</cp:lastModifiedBy>
  <cp:revision>2566</cp:revision>
  <cp:lastPrinted>2022-02-09T08:53:13Z</cp:lastPrinted>
  <dcterms:created xsi:type="dcterms:W3CDTF">2002-09-26T02:44:22Z</dcterms:created>
  <dcterms:modified xsi:type="dcterms:W3CDTF">2026-03-18T02:41:46Z</dcterms:modified>
  <cp:contentStatus/>
</cp:coreProperties>
</file>